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952" r:id="rId2"/>
    <p:sldId id="954" r:id="rId3"/>
    <p:sldId id="953" r:id="rId4"/>
    <p:sldId id="955" r:id="rId5"/>
    <p:sldId id="956" r:id="rId6"/>
    <p:sldId id="957" r:id="rId7"/>
    <p:sldId id="958" r:id="rId8"/>
    <p:sldId id="959" r:id="rId9"/>
    <p:sldId id="960" r:id="rId10"/>
    <p:sldId id="961" r:id="rId11"/>
    <p:sldId id="962" r:id="rId12"/>
    <p:sldId id="9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6" autoAdjust="0"/>
    <p:restoredTop sz="95642" autoAdjust="0"/>
  </p:normalViewPr>
  <p:slideViewPr>
    <p:cSldViewPr snapToGrid="0" snapToObjects="1">
      <p:cViewPr varScale="1">
        <p:scale>
          <a:sx n="90" d="100"/>
          <a:sy n="90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A68FA-7BE1-45B7-84D7-AC9756DA32C4}" type="datetime1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D04C-1B31-429C-B78F-DEF139973A43}" type="datetime1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0FA367-DE2D-4428-A538-498308BA1CC1}" type="datetime1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45D971-4442-4D8A-994B-9CC15C5BDAB7}" type="datetime1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/11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lang="en-US" altLang="ja-JP" sz="3200" b="1" dirty="0">
                <a:solidFill>
                  <a:schemeClr val="tx1"/>
                </a:solidFill>
              </a:rPr>
              <a:t>20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資産価格上昇と金融政策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2018/8/13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20</a:t>
            </a:r>
            <a:r>
              <a:rPr kumimoji="1" lang="en-US" altLang="ja-JP" dirty="0" smtClean="0"/>
              <a:t>-7 </a:t>
            </a:r>
            <a:r>
              <a:rPr lang="ja-JP" altLang="en-US" dirty="0" smtClean="0"/>
              <a:t>資産価格上昇への対応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533" y="828086"/>
            <a:ext cx="8771467" cy="574115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だが、これらを踏まえても完全にバブルは防げないだろう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期待</a:t>
            </a:r>
            <a:r>
              <a:rPr lang="ja-JP" altLang="en-US" dirty="0" smtClean="0"/>
              <a:t>の強気化は人間性に起因する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様々なリスク手法を開発しているが、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似たようなものになって</a:t>
            </a:r>
            <a:r>
              <a:rPr lang="ja-JP" altLang="en-US" dirty="0" err="1" smtClean="0"/>
              <a:t>しうの</a:t>
            </a:r>
            <a:r>
              <a:rPr lang="ja-JP" altLang="en-US" dirty="0" smtClean="0"/>
              <a:t>で、リスク管理は不完全になる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感情</a:t>
            </a:r>
            <a:r>
              <a:rPr lang="ja-JP" altLang="en-US" dirty="0" smtClean="0"/>
              <a:t>な監視は、経済成長への阻害になる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6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20</a:t>
            </a:r>
            <a:r>
              <a:rPr kumimoji="1" lang="en-US" altLang="ja-JP" dirty="0" smtClean="0"/>
              <a:t>-7 </a:t>
            </a:r>
            <a:r>
              <a:rPr lang="ja-JP" altLang="en-US" dirty="0" smtClean="0"/>
              <a:t>資産価格上昇への対応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533" y="828086"/>
            <a:ext cx="8771467" cy="574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では、資産価格への対応はどうすべきか？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説明が大変なのは、現在の物価上昇率は安定的・低いかつ以下のケース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将来</a:t>
            </a:r>
            <a:r>
              <a:rPr lang="ja-JP" altLang="en-US" dirty="0"/>
              <a:t>の需給</a:t>
            </a:r>
            <a:r>
              <a:rPr lang="en-US" altLang="ja-JP" dirty="0"/>
              <a:t>Gap</a:t>
            </a:r>
            <a:r>
              <a:rPr lang="ja-JP" altLang="en-US" dirty="0"/>
              <a:t>が</a:t>
            </a:r>
            <a:r>
              <a:rPr lang="ja-JP" altLang="en-US" dirty="0" smtClean="0"/>
              <a:t>タイト化</a:t>
            </a:r>
            <a:r>
              <a:rPr lang="en-US" altLang="ja-JP" dirty="0" smtClean="0"/>
              <a:t>. </a:t>
            </a:r>
            <a:r>
              <a:rPr lang="ja-JP" altLang="en-US" dirty="0" smtClean="0"/>
              <a:t>物価上昇率も拡大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将来の需給</a:t>
            </a:r>
            <a:r>
              <a:rPr lang="en-US" altLang="ja-JP" dirty="0" smtClean="0"/>
              <a:t>Gap</a:t>
            </a:r>
            <a:r>
              <a:rPr lang="ja-JP" altLang="en-US" dirty="0" smtClean="0"/>
              <a:t>が少しタイト化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物価上昇率は小幅高で、その後バブル崩壊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将来</a:t>
            </a:r>
            <a:r>
              <a:rPr lang="ja-JP" altLang="en-US" dirty="0"/>
              <a:t>の需給</a:t>
            </a:r>
            <a:r>
              <a:rPr lang="en-US" altLang="ja-JP" dirty="0"/>
              <a:t>Gap</a:t>
            </a:r>
            <a:r>
              <a:rPr lang="ja-JP" altLang="en-US" dirty="0" smtClean="0"/>
              <a:t>が時間をかけてタイト化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/>
              <a:t>物価上昇率</a:t>
            </a:r>
            <a:r>
              <a:rPr lang="ja-JP" altLang="en-US" dirty="0" smtClean="0"/>
              <a:t>はより小幅</a:t>
            </a:r>
            <a:r>
              <a:rPr lang="ja-JP" altLang="en-US" dirty="0"/>
              <a:t>高で、その後バブル崩壊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近年の例を見ると</a:t>
            </a:r>
            <a:r>
              <a:rPr lang="ja-JP" altLang="en-US" dirty="0" err="1"/>
              <a:t>、、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英国</a:t>
            </a:r>
            <a:r>
              <a:rPr lang="ja-JP" altLang="en-US" dirty="0"/>
              <a:t>・スウェーデンは、ケース</a:t>
            </a:r>
            <a:r>
              <a:rPr lang="en-US" altLang="ja-JP" dirty="0"/>
              <a:t>2or3</a:t>
            </a:r>
            <a:r>
              <a:rPr lang="ja-JP" altLang="en-US" dirty="0" err="1"/>
              <a:t>のような</a:t>
            </a:r>
            <a:r>
              <a:rPr lang="ja-JP" altLang="en-US" dirty="0"/>
              <a:t>事態を避けるために、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現在は物価上昇率が十分でない</a:t>
            </a:r>
            <a:r>
              <a:rPr lang="en-US" altLang="ja-JP" dirty="0"/>
              <a:t>(</a:t>
            </a:r>
            <a:r>
              <a:rPr lang="ja-JP" altLang="en-US" dirty="0"/>
              <a:t>目標</a:t>
            </a:r>
            <a:r>
              <a:rPr lang="en-US" altLang="ja-JP" dirty="0"/>
              <a:t>1-2%,</a:t>
            </a:r>
            <a:r>
              <a:rPr lang="ja-JP" altLang="en-US" dirty="0"/>
              <a:t>現在</a:t>
            </a:r>
            <a:r>
              <a:rPr lang="en-US" altLang="ja-JP" dirty="0"/>
              <a:t>0.9%)</a:t>
            </a:r>
            <a:r>
              <a:rPr lang="ja-JP" altLang="en-US" dirty="0"/>
              <a:t>のび、利上げした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2400" dirty="0"/>
              <a:t>現在の物価安定が中長期的に持続可能か？</a:t>
            </a:r>
            <a:endParaRPr lang="en-US" altLang="ja-JP" sz="2400" dirty="0"/>
          </a:p>
          <a:p>
            <a:pPr marL="0" indent="0" algn="ctr">
              <a:buNone/>
            </a:pPr>
            <a:r>
              <a:rPr lang="ja-JP" altLang="en-US" sz="2400" dirty="0"/>
              <a:t>持続可能でないなら、それに対して説明を入念にすべき</a:t>
            </a:r>
            <a:r>
              <a:rPr lang="en-US" altLang="ja-JP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29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533" y="828086"/>
            <a:ext cx="8771467" cy="574115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3600" b="1" dirty="0"/>
              <a:t>-</a:t>
            </a:r>
            <a:r>
              <a:rPr lang="ja-JP" altLang="en-US" sz="3600" b="1" dirty="0"/>
              <a:t>最終章</a:t>
            </a:r>
            <a:r>
              <a:rPr lang="en-US" altLang="ja-JP" sz="3600" b="1" dirty="0"/>
              <a:t>-</a:t>
            </a:r>
            <a:r>
              <a:rPr lang="ja-JP" altLang="en-US" sz="3600" b="1" dirty="0"/>
              <a:t> 金融政策運営の課題</a:t>
            </a:r>
            <a:endParaRPr lang="en-US" altLang="ja-JP" sz="3600" b="1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物価変動のダイナミクスの理解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→物価変動過程は変化するが、</a:t>
            </a:r>
            <a:r>
              <a:rPr lang="ja-JP" altLang="en-US" dirty="0"/>
              <a:t>理解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金融</a:t>
            </a:r>
            <a:r>
              <a:rPr lang="ja-JP" altLang="en-US" dirty="0"/>
              <a:t>市場</a:t>
            </a:r>
            <a:r>
              <a:rPr lang="ja-JP" altLang="en-US" dirty="0" smtClean="0"/>
              <a:t>のモニタリング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→複雑化したことにより、モニタリングも難しいが、対応する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金融</a:t>
            </a:r>
            <a:r>
              <a:rPr lang="ja-JP" altLang="en-US" dirty="0"/>
              <a:t>政策</a:t>
            </a:r>
            <a:r>
              <a:rPr lang="ja-JP" altLang="en-US" dirty="0" smtClean="0"/>
              <a:t>の効果波及経路をどのように理解するか？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→直近の過去情報や規制によって、変化するが、理解する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金融政策</a:t>
            </a:r>
            <a:r>
              <a:rPr lang="ja-JP" altLang="en-US" dirty="0" smtClean="0"/>
              <a:t>の目的をどのように理解するか？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→物価と金融システムの安定だけでよいか？多角的な視点で考えるべき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金融システムの</a:t>
            </a:r>
            <a:r>
              <a:rPr lang="ja-JP" altLang="en-US" dirty="0"/>
              <a:t>安定</a:t>
            </a:r>
            <a:r>
              <a:rPr lang="ja-JP" altLang="en-US" dirty="0" smtClean="0"/>
              <a:t>における貢献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→規制など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中央銀行</a:t>
            </a:r>
            <a:r>
              <a:rPr lang="ja-JP" altLang="en-US" dirty="0" smtClean="0"/>
              <a:t>の組織文化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→人と組織と知識。またインセンティブも大事。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中央</a:t>
            </a:r>
            <a:r>
              <a:rPr lang="ja-JP" altLang="en-US" dirty="0" smtClean="0"/>
              <a:t>銀行間の協力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→グルーバルな協力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0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「資産価格」の上昇と「物価」の上昇は、どのように結びつくか？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⇒金融政策はどうすべきか？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バブルの特徴＆影響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中銀は</a:t>
            </a:r>
            <a:r>
              <a:rPr lang="ja-JP" altLang="en-US" dirty="0" smtClean="0"/>
              <a:t>資産</a:t>
            </a:r>
            <a:r>
              <a:rPr lang="ja-JP" altLang="en-US" dirty="0"/>
              <a:t>価格</a:t>
            </a:r>
            <a:r>
              <a:rPr lang="ja-JP" altLang="en-US" dirty="0" smtClean="0"/>
              <a:t>の上昇をどう扱うか？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バブル</a:t>
            </a:r>
            <a:r>
              <a:rPr lang="ja-JP" altLang="en-US" dirty="0" smtClean="0"/>
              <a:t>は物価安定下で起きやすいロジック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バブル時にバブルを認識できるか？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金融規制によるバブルのコントロール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バブル</a:t>
            </a:r>
            <a:r>
              <a:rPr lang="ja-JP" altLang="en-US" dirty="0"/>
              <a:t>後</a:t>
            </a:r>
            <a:r>
              <a:rPr lang="ja-JP" altLang="en-US" dirty="0" smtClean="0"/>
              <a:t>の緩和だけで、収束させられるか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白川</a:t>
            </a:r>
            <a:r>
              <a:rPr lang="ja-JP" altLang="en-US" dirty="0" smtClean="0"/>
              <a:t>さんの見解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20</a:t>
            </a:r>
            <a:r>
              <a:rPr kumimoji="1" lang="en-US" altLang="ja-JP" sz="2800" dirty="0" smtClean="0"/>
              <a:t>-1 </a:t>
            </a:r>
            <a:r>
              <a:rPr lang="ja-JP" altLang="en-US" sz="2800" dirty="0" smtClean="0"/>
              <a:t>バブル</a:t>
            </a:r>
            <a:r>
              <a:rPr lang="ja-JP" altLang="en-US" sz="2800" dirty="0"/>
              <a:t>経済</a:t>
            </a:r>
            <a:r>
              <a:rPr lang="ja-JP" altLang="en-US" sz="2800" dirty="0" smtClean="0"/>
              <a:t>の特徴とバブル崩壊の影響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「</a:t>
            </a:r>
            <a:r>
              <a:rPr kumimoji="1" lang="ja-JP" altLang="en-US" dirty="0" smtClean="0"/>
              <a:t>バブル」</a:t>
            </a:r>
            <a:r>
              <a:rPr kumimoji="1" lang="en-US" altLang="ja-JP" dirty="0" smtClean="0"/>
              <a:t>:=</a:t>
            </a:r>
            <a:r>
              <a:rPr kumimoji="1" lang="ja-JP" altLang="en-US" dirty="0" smtClean="0"/>
              <a:t>資産価格が</a:t>
            </a:r>
            <a:r>
              <a:rPr kumimoji="1" lang="ja-JP" altLang="en-US" u="sng" dirty="0" smtClean="0"/>
              <a:t>ファンダメンタルズから乖離</a:t>
            </a:r>
            <a:r>
              <a:rPr kumimoji="1" lang="ja-JP" altLang="en-US" dirty="0" smtClean="0"/>
              <a:t>しながら、</a:t>
            </a:r>
            <a:r>
              <a:rPr kumimoji="1" lang="en-US" altLang="ja-JP" dirty="0" smtClean="0"/>
              <a:t>					</a:t>
            </a:r>
            <a:r>
              <a:rPr kumimoji="1" lang="ja-JP" altLang="en-US" dirty="0" smtClean="0"/>
              <a:t>急激・大幅に上昇すること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 smtClean="0"/>
              <a:t>土地・株の資産価格の上昇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信用膨張・債務増加・レバレッジの肥大化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投資の急増（経済の過熱）</a:t>
            </a:r>
            <a:endParaRPr lang="en-US" altLang="ja-JP" dirty="0"/>
          </a:p>
          <a:p>
            <a:r>
              <a:rPr lang="ja-JP" altLang="en-US" dirty="0"/>
              <a:t>近年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色々な資産がバブル化してる</a:t>
            </a:r>
            <a:r>
              <a:rPr kumimoji="1"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株・土地・住宅・社債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・特定の</a:t>
            </a:r>
            <a:r>
              <a:rPr lang="en-US" altLang="ja-JP" dirty="0" smtClean="0"/>
              <a:t>××</a:t>
            </a:r>
            <a:r>
              <a:rPr lang="ja-JP" altLang="en-US" dirty="0" smtClean="0"/>
              <a:t>など</a:t>
            </a:r>
            <a:r>
              <a:rPr lang="ja-JP" altLang="en-US" dirty="0" err="1" smtClean="0"/>
              <a:t>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リスクの複雑化・ポジションの不透明化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バブル崩壊後の</a:t>
            </a:r>
            <a:r>
              <a:rPr lang="ja-JP" altLang="en-US" u="sng" dirty="0" smtClean="0"/>
              <a:t>流動性低下</a:t>
            </a:r>
            <a:endParaRPr kumimoji="1" lang="en-US" altLang="ja-JP" dirty="0" smtClean="0"/>
          </a:p>
          <a:p>
            <a:r>
              <a:rPr lang="ja-JP" altLang="en-US" dirty="0" smtClean="0"/>
              <a:t>バブル崩壊すると、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→金融システムの機能の低下</a:t>
            </a:r>
            <a:r>
              <a:rPr lang="en-US" altLang="ja-JP" dirty="0" smtClean="0"/>
              <a:t>(</a:t>
            </a:r>
            <a:r>
              <a:rPr lang="ja-JP" altLang="en-US" dirty="0" smtClean="0"/>
              <a:t>流動性低下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kumimoji="1" lang="ja-JP" altLang="en-US" dirty="0" smtClean="0"/>
              <a:t>さらに悪いと、</a:t>
            </a:r>
            <a:r>
              <a:rPr lang="ja-JP" altLang="en-US" dirty="0" smtClean="0"/>
              <a:t>長期</a:t>
            </a:r>
            <a:r>
              <a:rPr lang="ja-JP" altLang="en-US" dirty="0"/>
              <a:t>的</a:t>
            </a:r>
            <a:r>
              <a:rPr lang="ja-JP" altLang="en-US" dirty="0" smtClean="0"/>
              <a:t>な成長率低下へ。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需給</a:t>
            </a:r>
            <a:r>
              <a:rPr lang="en-US" altLang="ja-JP" dirty="0" smtClean="0"/>
              <a:t>Gap</a:t>
            </a:r>
            <a:r>
              <a:rPr lang="ja-JP" altLang="en-US" dirty="0" smtClean="0"/>
              <a:t>を前倒したことによる“つけ”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突然の経済環境の変化により、無価値なものが発生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lang="ja-JP" altLang="en-US" dirty="0" smtClean="0"/>
              <a:t>→資源配分の失敗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自己資本減少⇒リスク回避的に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貸し渋りなど</a:t>
            </a:r>
            <a:r>
              <a:rPr lang="en-US" altLang="ja-JP" dirty="0" smtClean="0"/>
              <a:t>?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→生産性の低下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20</a:t>
            </a:r>
            <a:r>
              <a:rPr kumimoji="1" lang="en-US" altLang="ja-JP" sz="2400" dirty="0" smtClean="0"/>
              <a:t>-2 </a:t>
            </a:r>
            <a:r>
              <a:rPr lang="ja-JP" altLang="en-US" sz="2400" dirty="0" smtClean="0"/>
              <a:t>資産価格上昇への金融政策の対応 </a:t>
            </a:r>
            <a:r>
              <a:rPr lang="en-US" altLang="ja-JP" sz="2400" dirty="0" smtClean="0"/>
              <a:t>: 2</a:t>
            </a:r>
            <a:r>
              <a:rPr lang="ja-JP" altLang="en-US" sz="2400" dirty="0" err="1" smtClean="0"/>
              <a:t>つの</a:t>
            </a:r>
            <a:r>
              <a:rPr lang="ja-JP" altLang="en-US" sz="2400" dirty="0" smtClean="0"/>
              <a:t>考え方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5"/>
            <a:ext cx="7886700" cy="62500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altLang="ja-JP" dirty="0" smtClean="0"/>
              <a:t>FRB view</a:t>
            </a:r>
          </a:p>
          <a:p>
            <a:pPr marL="457200" lvl="1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資産価格が上昇しても、ある程度は策を打つ必要はない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バブル崩壊後に緩和すればよい</a:t>
            </a:r>
            <a:r>
              <a:rPr kumimoji="1" lang="en-US" altLang="ja-JP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資産価格の安定は金融政策の目標ではない</a:t>
            </a:r>
            <a:r>
              <a:rPr lang="en-US" altLang="ja-JP" dirty="0" smtClean="0"/>
              <a:t>.(</a:t>
            </a:r>
            <a:r>
              <a:rPr lang="ja-JP" altLang="en-US" dirty="0" smtClean="0"/>
              <a:t>物価安定が目標</a:t>
            </a:r>
            <a:r>
              <a:rPr lang="en-US" altLang="ja-JP" dirty="0" smtClean="0"/>
              <a:t>)</a:t>
            </a:r>
          </a:p>
          <a:p>
            <a:pPr marL="914400" lvl="2" indent="0">
              <a:buNone/>
            </a:pPr>
            <a:r>
              <a:rPr lang="ja-JP" altLang="en-US" dirty="0" smtClean="0"/>
              <a:t>→物価安定に影響するなら、資産価格をコントロールすべし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バブルの判別・対応方法が不明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プルーデンス政策で打ち取るべし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/>
              <a:t>インフレを防ぐだけで良い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ja-JP" altLang="en-US" dirty="0"/>
              <a:t>→インフレリスクがない場合は、引締する必要なし</a:t>
            </a:r>
            <a:r>
              <a:rPr lang="en-US" altLang="ja-JP" dirty="0"/>
              <a:t>.</a:t>
            </a:r>
          </a:p>
          <a:p>
            <a:pPr lvl="1"/>
            <a:r>
              <a:rPr lang="ja-JP" altLang="en-US" dirty="0"/>
              <a:t>デフレはもっと防ぐべきもの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ja-JP" altLang="en-US" dirty="0"/>
              <a:t>→安易な引締は、デフレを招いてしまう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ja-JP" dirty="0" smtClean="0"/>
              <a:t>BIS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</a:p>
          <a:p>
            <a:pPr marL="457200" lvl="1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資産価格が上昇したら、</a:t>
            </a:r>
            <a:r>
              <a:rPr lang="ja-JP" altLang="en-US" dirty="0"/>
              <a:t>策を打つ</a:t>
            </a:r>
            <a:r>
              <a:rPr lang="ja-JP" altLang="en-US" dirty="0" smtClean="0"/>
              <a:t>必要がある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バブル発生は経済に悪影響なので、防止すべし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長期的に持続可能でない現象は止めるべし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→需給</a:t>
            </a:r>
            <a:r>
              <a:rPr lang="en-US" altLang="ja-JP" dirty="0" smtClean="0"/>
              <a:t>Gap</a:t>
            </a:r>
            <a:r>
              <a:rPr lang="ja-JP" altLang="en-US" dirty="0" smtClean="0"/>
              <a:t>の過剰な前倒しは</a:t>
            </a:r>
            <a:r>
              <a:rPr lang="en-US" altLang="ja-JP" dirty="0" smtClean="0"/>
              <a:t>×.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バブル</a:t>
            </a:r>
            <a:r>
              <a:rPr lang="ja-JP" altLang="en-US" dirty="0" smtClean="0"/>
              <a:t>の</a:t>
            </a:r>
            <a:r>
              <a:rPr lang="ja-JP" altLang="en-US" dirty="0"/>
              <a:t>判断</a:t>
            </a:r>
            <a:r>
              <a:rPr lang="ja-JP" altLang="en-US" dirty="0" smtClean="0"/>
              <a:t>は困難だが、持続性を見極めて判断すべし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→特に、信用膨張とレバレッジ拡大は重要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 smtClean="0"/>
              <a:t>プルーデンス政策と資産価格のコントロールの両方やるべし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/>
              <a:t>短期的なインフレリスクがなくとも、需要の前倒しのつけを懸念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ja-JP" altLang="en-US" dirty="0"/>
              <a:t>→この巻き戻しリスクを防ぐために、インフレじゃなくても引締を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3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20</a:t>
            </a:r>
            <a:r>
              <a:rPr kumimoji="1" lang="en-US" altLang="ja-JP" sz="2800" dirty="0" smtClean="0"/>
              <a:t>-3 </a:t>
            </a:r>
            <a:r>
              <a:rPr kumimoji="1" lang="ja-JP" altLang="en-US" sz="2800" dirty="0" smtClean="0"/>
              <a:t>バブルはなぜ物価安定の下で発生するか？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504999" cy="5741156"/>
          </a:xfrm>
        </p:spPr>
        <p:txBody>
          <a:bodyPr/>
          <a:lstStyle/>
          <a:p>
            <a:r>
              <a:rPr kumimoji="1" lang="en-US" altLang="ja-JP" dirty="0" smtClean="0"/>
              <a:t>1985-</a:t>
            </a:r>
            <a:r>
              <a:rPr lang="en-US" altLang="ja-JP" dirty="0" smtClean="0"/>
              <a:t>92</a:t>
            </a:r>
            <a:r>
              <a:rPr kumimoji="1" lang="ja-JP" altLang="en-US" dirty="0" smtClean="0"/>
              <a:t>の日本では、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86-88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CPI</a:t>
            </a:r>
            <a:r>
              <a:rPr lang="ja-JP" altLang="en-US" dirty="0" smtClean="0"/>
              <a:t>がほぼゼロ％だった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その後、回復し当時のターゲット</a:t>
            </a:r>
            <a:r>
              <a:rPr lang="en-US" altLang="ja-JP" dirty="0" smtClean="0"/>
              <a:t>(2±1%)</a:t>
            </a:r>
            <a:r>
              <a:rPr lang="ja-JP" altLang="en-US" dirty="0" smtClean="0"/>
              <a:t>から少し上ブレした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しかし、他国と比べると低い水準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 金融政策が失敗していた感じには見えなかった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では、なぜ物価安定下でバブルが起こるか？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物価安定が続くと、強気期待が生まれる</a:t>
            </a:r>
            <a:r>
              <a:rPr lang="en-US" altLang="ja-JP" dirty="0" smtClean="0"/>
              <a:t>.(</a:t>
            </a:r>
            <a:r>
              <a:rPr lang="ja-JP" altLang="en-US" dirty="0" smtClean="0"/>
              <a:t>ニューエコノミーの到来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→</a:t>
            </a:r>
            <a:r>
              <a:rPr lang="ja-JP" altLang="en-US" dirty="0"/>
              <a:t>生産性</a:t>
            </a:r>
            <a:r>
              <a:rPr lang="ja-JP" altLang="en-US" dirty="0" smtClean="0"/>
              <a:t>向上により、物価上昇＆高成長が起こっているという楽観的思考</a:t>
            </a:r>
            <a:r>
              <a:rPr lang="en-US" altLang="ja-JP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物価安定が続き、将来のインフレも高くなる見通しがない場合、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今の水準の</a:t>
            </a:r>
            <a:r>
              <a:rPr lang="en-US" altLang="ja-JP" dirty="0" smtClean="0"/>
              <a:t>(</a:t>
            </a:r>
            <a:r>
              <a:rPr lang="ja-JP" altLang="en-US" dirty="0"/>
              <a:t>低</a:t>
            </a:r>
            <a:r>
              <a:rPr lang="en-US" altLang="ja-JP" dirty="0" smtClean="0"/>
              <a:t>)</a:t>
            </a:r>
            <a:r>
              <a:rPr lang="ja-JP" altLang="en-US" dirty="0" smtClean="0"/>
              <a:t>金利がある程度続くと思う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→レバレッジの増加</a:t>
            </a:r>
            <a:r>
              <a:rPr lang="en-US" altLang="ja-JP" dirty="0" smtClean="0"/>
              <a:t>(</a:t>
            </a:r>
            <a:r>
              <a:rPr lang="ja-JP" altLang="en-US" dirty="0" smtClean="0"/>
              <a:t>債務増による投資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雪崩式の増加</a:t>
            </a:r>
            <a:r>
              <a:rPr lang="en-US" altLang="ja-JP" dirty="0" smtClean="0"/>
              <a:t>.(</a:t>
            </a:r>
            <a:r>
              <a:rPr lang="ja-JP" altLang="en-US" dirty="0" smtClean="0"/>
              <a:t>低金利→通貨流動性増加→資産価格上昇→</a:t>
            </a:r>
            <a:r>
              <a:rPr lang="ja-JP" altLang="en-US" dirty="0"/>
              <a:t>通貨</a:t>
            </a:r>
            <a:r>
              <a:rPr lang="ja-JP" altLang="en-US" dirty="0" smtClean="0"/>
              <a:t>流動性増加→</a:t>
            </a:r>
            <a:r>
              <a:rPr lang="en-US" altLang="ja-JP" dirty="0" smtClean="0"/>
              <a:t>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低金利下で、投資家が安全資産からリスク資産へ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⇒原因は、物価</a:t>
            </a:r>
            <a:r>
              <a:rPr lang="ja-JP" altLang="en-US" dirty="0"/>
              <a:t>安定</a:t>
            </a:r>
            <a:r>
              <a:rPr lang="ja-JP" altLang="en-US" dirty="0" smtClean="0"/>
              <a:t>の長期化による景気期待の強気化</a:t>
            </a:r>
            <a:r>
              <a:rPr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40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20</a:t>
            </a:r>
            <a:r>
              <a:rPr kumimoji="1" lang="en-US" altLang="ja-JP" dirty="0" smtClean="0"/>
              <a:t>-4 </a:t>
            </a:r>
            <a:r>
              <a:rPr kumimoji="1" lang="ja-JP" altLang="en-US" dirty="0" smtClean="0"/>
              <a:t>バブルは認識できるか？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バブルはリアルタイムで認識可能か？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物価安定下での資産価格の上昇は、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①</a:t>
            </a:r>
            <a:r>
              <a:rPr kumimoji="1" lang="ja-JP" altLang="en-US" dirty="0" smtClean="0"/>
              <a:t>生産性の向上？②</a:t>
            </a:r>
            <a:r>
              <a:rPr lang="ja-JP" altLang="en-US" dirty="0" smtClean="0"/>
              <a:t>バブル？の判断が困難</a:t>
            </a:r>
            <a:endParaRPr lang="en-US" altLang="ja-JP" dirty="0" smtClean="0"/>
          </a:p>
          <a:p>
            <a:r>
              <a:rPr lang="ja-JP" altLang="en-US" dirty="0" smtClean="0"/>
              <a:t>①の状況下での引締は、経済成長の妨げになってしまう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様々な数値を複合的に見れば、ある程度の判断は可能なはず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資産価格の上昇</a:t>
            </a:r>
            <a:endParaRPr lang="en-US" altLang="ja-JP" dirty="0" smtClean="0"/>
          </a:p>
          <a:p>
            <a:pPr lvl="1"/>
            <a:r>
              <a:rPr lang="ja-JP" altLang="en-US" dirty="0"/>
              <a:t>信用</a:t>
            </a:r>
            <a:r>
              <a:rPr lang="ja-JP" altLang="en-US" dirty="0" smtClean="0"/>
              <a:t>の膨張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投資比率の上昇</a:t>
            </a:r>
            <a:endParaRPr lang="en-US" altLang="ja-JP" dirty="0"/>
          </a:p>
          <a:p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5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20</a:t>
            </a:r>
            <a:r>
              <a:rPr kumimoji="1" lang="en-US" altLang="ja-JP" dirty="0" smtClean="0"/>
              <a:t>-5 </a:t>
            </a:r>
            <a:r>
              <a:rPr kumimoji="1" lang="ja-JP" altLang="en-US" dirty="0" smtClean="0"/>
              <a:t>プルーデンス政策の役割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388350" cy="574115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システミック・リスク対策のための金融規制など</a:t>
            </a:r>
            <a:r>
              <a:rPr lang="ja-JP" altLang="en-US" dirty="0" smtClean="0"/>
              <a:t>の政策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r>
              <a:rPr lang="ja-JP" altLang="en-US" dirty="0" smtClean="0"/>
              <a:t>各金融機関が自身でリスク管理をすべきだが、限界がある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 smtClean="0"/>
              <a:t>→監査当局がリスク管理体制を管理する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kumimoji="1" lang="ja-JP" altLang="en-US" u="sng" dirty="0" smtClean="0"/>
              <a:t>困難な理由</a:t>
            </a:r>
            <a:endParaRPr kumimoji="1" lang="en-US" altLang="ja-JP" u="sng" dirty="0" smtClean="0"/>
          </a:p>
          <a:p>
            <a:pPr lvl="1"/>
            <a:r>
              <a:rPr lang="ja-JP" altLang="en-US" dirty="0" smtClean="0"/>
              <a:t>バブルの認識の困難さ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…</a:t>
            </a:r>
            <a:r>
              <a:rPr lang="ja-JP" altLang="en-US" dirty="0" smtClean="0"/>
              <a:t>ヒストリカルなリスク管理では、バブル崩壊のリスクは管理できない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金融機関は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利潤を優先する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/>
              <a:t>…</a:t>
            </a:r>
            <a:r>
              <a:rPr lang="ja-JP" altLang="en-US" dirty="0" smtClean="0"/>
              <a:t>競争下で、リスク回避はもったいない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u="sng" dirty="0" smtClean="0"/>
              <a:t>監査のメリット</a:t>
            </a:r>
            <a:endParaRPr kumimoji="1" lang="en-US" altLang="ja-JP" u="sng" dirty="0"/>
          </a:p>
          <a:p>
            <a:pPr lvl="1"/>
            <a:r>
              <a:rPr kumimoji="1" lang="ja-JP" altLang="en-US" dirty="0" smtClean="0"/>
              <a:t>リスク管理体制が整っているか</a:t>
            </a:r>
            <a:r>
              <a:rPr lang="ja-JP" altLang="en-US" dirty="0"/>
              <a:t>チェック</a:t>
            </a:r>
            <a:r>
              <a:rPr lang="ja-JP" altLang="en-US" dirty="0" smtClean="0"/>
              <a:t>できる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監査当局や中銀が金融機関から情報を入手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/>
              <a:t>ヒストリカルな手法だけでなく、ストレス・テストもさせる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（マクロ指標の</a:t>
            </a:r>
            <a:r>
              <a:rPr lang="ja-JP" altLang="en-US" dirty="0" smtClean="0"/>
              <a:t>大幅な変化による</a:t>
            </a:r>
            <a:r>
              <a:rPr lang="en-US" altLang="ja-JP" dirty="0" smtClean="0"/>
              <a:t>Simulation)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23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20</a:t>
            </a:r>
            <a:r>
              <a:rPr kumimoji="1" lang="en-US" altLang="ja-JP" sz="2400" dirty="0" smtClean="0"/>
              <a:t>-6 </a:t>
            </a:r>
            <a:r>
              <a:rPr kumimoji="1" lang="ja-JP" altLang="en-US" sz="2400" dirty="0" smtClean="0"/>
              <a:t>バブル崩壊後の積極的な金融緩和は有効か？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5"/>
            <a:ext cx="7886700" cy="6317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⇔</a:t>
            </a:r>
            <a:r>
              <a:rPr kumimoji="1" lang="en-US" altLang="ja-JP" dirty="0" smtClean="0"/>
              <a:t>FRB view</a:t>
            </a:r>
            <a:r>
              <a:rPr kumimoji="1" lang="ja-JP" altLang="en-US" dirty="0" smtClean="0"/>
              <a:t>で問題ないか？</a:t>
            </a:r>
            <a:endParaRPr kumimoji="1" lang="en-US" altLang="ja-JP" dirty="0" smtClean="0"/>
          </a:p>
          <a:p>
            <a:r>
              <a:rPr lang="en-US" altLang="ja-JP" dirty="0" smtClean="0"/>
              <a:t>1990s</a:t>
            </a:r>
            <a:r>
              <a:rPr lang="ja-JP" altLang="en-US" dirty="0" smtClean="0"/>
              <a:t>の日本のバブル崩壊後の例で考えると、、、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当時の緩和レベルは、テイラールールと整合的なレベル</a:t>
            </a:r>
            <a:r>
              <a:rPr kumimoji="1"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 smtClean="0"/>
              <a:t>　⇔もっと緩和すべきだった</a:t>
            </a:r>
            <a:r>
              <a:rPr lang="en-US" altLang="ja-JP" dirty="0" smtClean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⇒</a:t>
            </a:r>
            <a:r>
              <a:rPr lang="ja-JP" altLang="en-US" dirty="0"/>
              <a:t>これを認識できたか？？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/>
              <a:t>追加</a:t>
            </a:r>
            <a:r>
              <a:rPr lang="en-US" altLang="ja-JP" dirty="0" smtClean="0"/>
              <a:t>)</a:t>
            </a:r>
            <a:r>
              <a:rPr lang="ja-JP" altLang="en-US" dirty="0" smtClean="0"/>
              <a:t>利下げの必要性を認識できるか？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→加えて、説明できるか？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・将来の景気後退のレベル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・ゼロ金利制約に抵触する可能性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/>
              <a:t>追加</a:t>
            </a:r>
            <a:r>
              <a:rPr lang="en-US" altLang="ja-JP" dirty="0"/>
              <a:t>)</a:t>
            </a:r>
            <a:r>
              <a:rPr lang="ja-JP" altLang="en-US" dirty="0"/>
              <a:t>利下げ</a:t>
            </a:r>
            <a:r>
              <a:rPr lang="ja-JP" altLang="en-US" dirty="0" smtClean="0"/>
              <a:t>の効果はどれほどか？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ある論文「追加で</a:t>
            </a:r>
            <a:r>
              <a:rPr lang="en-US" altLang="ja-JP" dirty="0" smtClean="0"/>
              <a:t>2.5%</a:t>
            </a:r>
            <a:r>
              <a:rPr lang="ja-JP" altLang="en-US" dirty="0" smtClean="0"/>
              <a:t>下げ</a:t>
            </a:r>
            <a:r>
              <a:rPr lang="ja-JP" altLang="en-US" dirty="0"/>
              <a:t>て</a:t>
            </a:r>
            <a:r>
              <a:rPr lang="ja-JP" altLang="en-US" dirty="0" smtClean="0"/>
              <a:t>いればデフレにならなかった」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自己資本の減少を考慮していない</a:t>
            </a:r>
            <a:r>
              <a:rPr lang="en-US" altLang="ja-JP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物価上昇率の下落は回避するが、成長率は不変</a:t>
            </a:r>
            <a:r>
              <a:rPr lang="en-US" altLang="ja-JP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バブル</a:t>
            </a:r>
            <a:r>
              <a:rPr lang="en-US" altLang="ja-JP" dirty="0" smtClean="0"/>
              <a:t>or</a:t>
            </a:r>
            <a:r>
              <a:rPr lang="ja-JP" altLang="en-US" dirty="0" smtClean="0"/>
              <a:t>生産性向上の判断方法については言及せず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ある</a:t>
            </a:r>
            <a:r>
              <a:rPr lang="ja-JP" altLang="en-US" dirty="0"/>
              <a:t>日本の論文では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当時</a:t>
            </a:r>
            <a:r>
              <a:rPr lang="ja-JP" altLang="en-US" dirty="0"/>
              <a:t>の</a:t>
            </a:r>
            <a:r>
              <a:rPr lang="en-US" altLang="ja-JP" dirty="0"/>
              <a:t>(</a:t>
            </a:r>
            <a:r>
              <a:rPr lang="ja-JP" altLang="en-US" dirty="0"/>
              <a:t>与えられた情報で判断された</a:t>
            </a:r>
            <a:r>
              <a:rPr lang="en-US" altLang="ja-JP" dirty="0"/>
              <a:t>)</a:t>
            </a:r>
            <a:r>
              <a:rPr lang="ja-JP" altLang="en-US" dirty="0"/>
              <a:t>政策は最適で</a:t>
            </a:r>
            <a:r>
              <a:rPr lang="ja-JP" altLang="en-US" dirty="0" smtClean="0"/>
              <a:t>あった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しかし</a:t>
            </a:r>
            <a:r>
              <a:rPr lang="ja-JP" altLang="en-US" dirty="0"/>
              <a:t>振り返って、インフレ過程の不確実性</a:t>
            </a:r>
            <a:r>
              <a:rPr lang="en-US" altLang="ja-JP" dirty="0"/>
              <a:t>(</a:t>
            </a:r>
            <a:r>
              <a:rPr lang="ja-JP" altLang="en-US" dirty="0"/>
              <a:t>長期のデフレリスク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を考慮すると、もっと緩和したほうが良かった</a:t>
            </a:r>
            <a:r>
              <a:rPr lang="en-US" altLang="ja-JP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 smtClean="0"/>
              <a:t>（</a:t>
            </a:r>
            <a:r>
              <a:rPr lang="ja-JP" altLang="en-US" dirty="0"/>
              <a:t>追加で</a:t>
            </a:r>
            <a:r>
              <a:rPr lang="en-US" altLang="ja-JP" dirty="0"/>
              <a:t>1%</a:t>
            </a:r>
            <a:r>
              <a:rPr lang="ja-JP" altLang="en-US" dirty="0"/>
              <a:t>緩和しても成長率には影響なし）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0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20</a:t>
            </a:r>
            <a:r>
              <a:rPr kumimoji="1" lang="en-US" altLang="ja-JP" dirty="0" smtClean="0"/>
              <a:t>-7 </a:t>
            </a:r>
            <a:r>
              <a:rPr lang="ja-JP" altLang="en-US" dirty="0" smtClean="0"/>
              <a:t>資産価格上昇への対応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515350" cy="574115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白川さんの意見</a:t>
            </a:r>
            <a:r>
              <a:rPr lang="en-US" altLang="ja-JP" dirty="0" smtClean="0"/>
              <a:t>(BIS view</a:t>
            </a:r>
            <a:r>
              <a:rPr lang="ja-JP" altLang="en-US" dirty="0" smtClean="0"/>
              <a:t>に賛成派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資産価格のコントロールを</a:t>
            </a:r>
            <a:r>
              <a:rPr lang="en-US" altLang="ja-JP" dirty="0" smtClean="0"/>
              <a:t>(</a:t>
            </a:r>
            <a:r>
              <a:rPr lang="ja-JP" altLang="en-US" dirty="0" smtClean="0"/>
              <a:t>直接の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金融政策目標にすべきではない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 smtClean="0"/>
              <a:t>物価安定は、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持続的な成長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を目的としている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 smtClean="0"/>
              <a:t>→持続的成長が損なわれる場合は、資産価格をコントロールすべき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利上げ効果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短期的</a:t>
            </a:r>
            <a:r>
              <a:rPr lang="ja-JP" altLang="en-US" dirty="0" smtClean="0"/>
              <a:t>な効果は大きくない</a:t>
            </a:r>
            <a:r>
              <a:rPr lang="en-US" altLang="ja-JP" dirty="0" smtClean="0"/>
              <a:t>.(</a:t>
            </a:r>
            <a:r>
              <a:rPr lang="ja-JP" altLang="en-US" dirty="0" smtClean="0"/>
              <a:t>支出への軽い</a:t>
            </a:r>
            <a:r>
              <a:rPr lang="en-US" altLang="ja-JP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金融的不均衡の若干の解消によって、将来の悪影響を少し抑制できる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利上げ後なお経済が良好だと、さらにバブル拡大に陥る可能性もある</a:t>
            </a:r>
            <a:r>
              <a:rPr lang="en-US" altLang="ja-JP" dirty="0" smtClean="0"/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バブル崩壊後に短期金利を下げても遅い場合がある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バブルの規模が大きい場合は、景気刺激しても効果は限定的に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バブルもバブル崩壊もリアルタイムに把握することは困難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一時的ショックなら崩壊後の対応で</a:t>
            </a:r>
            <a:r>
              <a:rPr lang="en-US" altLang="ja-JP" dirty="0" smtClean="0"/>
              <a:t>OK)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リスク管理は金融機関自身と監査当局の両方でやるべき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今は物価安定していても、長期的・持続的な物価安定のために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緩和することはありうる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この際は、必死に説明するべき</a:t>
            </a:r>
            <a:r>
              <a:rPr lang="en-US" altLang="ja-JP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06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116303</TotalTime>
  <Words>802</Words>
  <Application>Microsoft Office PowerPoint</Application>
  <PresentationFormat>画面に合わせる (4:3)</PresentationFormat>
  <Paragraphs>200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第20章 資産価格上昇と金融政策</vt:lpstr>
      <vt:lpstr>Outline</vt:lpstr>
      <vt:lpstr>20-1 バブル経済の特徴とバブル崩壊の影響</vt:lpstr>
      <vt:lpstr>20-2 資産価格上昇への金融政策の対応 : 2つの考え方</vt:lpstr>
      <vt:lpstr>20-3 バブルはなぜ物価安定の下で発生するか？</vt:lpstr>
      <vt:lpstr>20-4 バブルは認識できるか？</vt:lpstr>
      <vt:lpstr>20-5 プルーデンス政策の役割</vt:lpstr>
      <vt:lpstr>20-6 バブル崩壊後の積極的な金融緩和は有効か？</vt:lpstr>
      <vt:lpstr>20-7 資産価格上昇への対応</vt:lpstr>
      <vt:lpstr>20-7 資産価格上昇への対応</vt:lpstr>
      <vt:lpstr>20-7 資産価格上昇への対応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2492</cp:revision>
  <dcterms:created xsi:type="dcterms:W3CDTF">2015-05-16T17:43:55Z</dcterms:created>
  <dcterms:modified xsi:type="dcterms:W3CDTF">2018-08-09T12:25:00Z</dcterms:modified>
</cp:coreProperties>
</file>