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10"/>
  </p:notesMasterIdLst>
  <p:handoutMasterIdLst>
    <p:handoutMasterId r:id="rId11"/>
  </p:handoutMasterIdLst>
  <p:sldIdLst>
    <p:sldId id="952" r:id="rId2"/>
    <p:sldId id="954" r:id="rId3"/>
    <p:sldId id="953" r:id="rId4"/>
    <p:sldId id="955" r:id="rId5"/>
    <p:sldId id="958" r:id="rId6"/>
    <p:sldId id="956" r:id="rId7"/>
    <p:sldId id="960" r:id="rId8"/>
    <p:sldId id="9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8A0023"/>
    <a:srgbClr val="FFF2CC"/>
    <a:srgbClr val="FF2DFF"/>
    <a:srgbClr val="33FF00"/>
    <a:srgbClr val="E3E3E3"/>
    <a:srgbClr val="F4F4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6" autoAdjust="0"/>
    <p:restoredTop sz="95642" autoAdjust="0"/>
  </p:normalViewPr>
  <p:slideViewPr>
    <p:cSldViewPr snapToGrid="0" snapToObjects="1">
      <p:cViewPr varScale="1">
        <p:scale>
          <a:sx n="90" d="100"/>
          <a:sy n="90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5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36F1A-FE36-4A59-A811-D828BB54BDD2}" type="datetime1">
              <a:rPr kumimoji="1" lang="ja-JP" altLang="en-US" smtClean="0"/>
              <a:t>2018/8/4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15B6D-36AD-4267-A659-3DDA3CBDB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85506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C42E8-005F-46D7-AA53-D596D543FBA7}" type="datetime1">
              <a:rPr kumimoji="1" lang="ja-JP" altLang="en-US" smtClean="0"/>
              <a:t>2018/8/4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CD680-8F6F-4B04-B7B3-228696608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71321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F70F694-2B18-4509-A853-01A6DE26FB3C}" type="datetime1">
              <a:rPr kumimoji="1" lang="ja-JP" altLang="en-US" smtClean="0"/>
              <a:t>2018/8/4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CD680-8F6F-4B04-B7B3-22869660832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91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48" y="5717525"/>
            <a:ext cx="9141651" cy="365125"/>
          </a:xfrm>
        </p:spPr>
        <p:txBody>
          <a:bodyPr/>
          <a:lstStyle>
            <a:lvl1pPr algn="ctr">
              <a:defRPr sz="2800" i="1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3927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9144000" cy="71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039"/>
            <a:ext cx="7886700" cy="651028"/>
          </a:xfrm>
        </p:spPr>
        <p:txBody>
          <a:bodyPr/>
          <a:lstStyle>
            <a:lvl1pPr>
              <a:defRPr b="1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8086"/>
            <a:ext cx="7886700" cy="5741156"/>
          </a:xfrm>
        </p:spPr>
        <p:txBody>
          <a:bodyPr>
            <a:normAutofit/>
          </a:bodyPr>
          <a:lstStyle>
            <a:lvl1pPr>
              <a:defRPr sz="20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>
              <a:defRPr sz="18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2pPr>
            <a:lvl3pPr>
              <a:defRPr sz="16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3pPr>
            <a:lvl4pPr>
              <a:defRPr sz="14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4pPr>
            <a:lvl5pPr>
              <a:defRPr sz="14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793056" y="78052"/>
            <a:ext cx="2057400" cy="365125"/>
          </a:xfrm>
        </p:spPr>
        <p:txBody>
          <a:bodyPr/>
          <a:lstStyle>
            <a:lvl1pPr>
              <a:defRPr sz="2800">
                <a:solidFill>
                  <a:srgbClr val="8A0023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730956"/>
            <a:ext cx="9144000" cy="0"/>
          </a:xfrm>
          <a:prstGeom prst="line">
            <a:avLst/>
          </a:prstGeom>
          <a:ln w="38100">
            <a:solidFill>
              <a:srgbClr val="8A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02650" y="252342"/>
            <a:ext cx="630998" cy="365125"/>
          </a:xfrm>
        </p:spPr>
        <p:txBody>
          <a:bodyPr/>
          <a:lstStyle>
            <a:lvl1pPr algn="r">
              <a:defRPr sz="1600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0947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9144000" cy="71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039"/>
            <a:ext cx="7886700" cy="651028"/>
          </a:xfrm>
        </p:spPr>
        <p:txBody>
          <a:bodyPr/>
          <a:lstStyle>
            <a:lvl1pPr>
              <a:defRPr b="1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793056" y="78052"/>
            <a:ext cx="2057400" cy="365125"/>
          </a:xfrm>
        </p:spPr>
        <p:txBody>
          <a:bodyPr/>
          <a:lstStyle>
            <a:lvl1pPr>
              <a:defRPr sz="2800">
                <a:solidFill>
                  <a:srgbClr val="8A0023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730956"/>
            <a:ext cx="9144000" cy="0"/>
          </a:xfrm>
          <a:prstGeom prst="line">
            <a:avLst/>
          </a:prstGeom>
          <a:ln w="38100">
            <a:solidFill>
              <a:srgbClr val="8A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126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3132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5"/>
          </p:nvPr>
        </p:nvSpPr>
        <p:spPr>
          <a:xfrm>
            <a:off x="6138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図プレースホルダー 4"/>
          <p:cNvSpPr>
            <a:spLocks noGrp="1"/>
          </p:cNvSpPr>
          <p:nvPr>
            <p:ph type="pic" sz="quarter" idx="16"/>
          </p:nvPr>
        </p:nvSpPr>
        <p:spPr>
          <a:xfrm>
            <a:off x="126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2" name="図プレースホルダー 4"/>
          <p:cNvSpPr>
            <a:spLocks noGrp="1"/>
          </p:cNvSpPr>
          <p:nvPr>
            <p:ph type="pic" sz="quarter" idx="17"/>
          </p:nvPr>
        </p:nvSpPr>
        <p:spPr>
          <a:xfrm>
            <a:off x="3132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4" name="図プレースホルダー 4"/>
          <p:cNvSpPr>
            <a:spLocks noGrp="1"/>
          </p:cNvSpPr>
          <p:nvPr>
            <p:ph type="pic" sz="quarter" idx="18"/>
          </p:nvPr>
        </p:nvSpPr>
        <p:spPr>
          <a:xfrm>
            <a:off x="6138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02650" y="252342"/>
            <a:ext cx="630998" cy="365125"/>
          </a:xfrm>
        </p:spPr>
        <p:txBody>
          <a:bodyPr/>
          <a:lstStyle>
            <a:lvl1pPr algn="r">
              <a:defRPr sz="1600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161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5364"/>
            <a:ext cx="7886700" cy="651028"/>
          </a:xfrm>
        </p:spPr>
        <p:txBody>
          <a:bodyPr/>
          <a:lstStyle>
            <a:lvl1pPr>
              <a:defRPr b="1"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3752"/>
            <a:ext cx="7886700" cy="4351338"/>
          </a:xfrm>
        </p:spPr>
        <p:txBody>
          <a:bodyPr>
            <a:normAutofit/>
          </a:bodyPr>
          <a:lstStyle>
            <a:lvl1pPr>
              <a:defRPr sz="24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1pPr>
            <a:lvl2pPr>
              <a:defRPr sz="20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2pPr>
            <a:lvl3pPr>
              <a:defRPr sz="18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3pPr>
            <a:lvl4pPr>
              <a:defRPr sz="16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4pPr>
            <a:lvl5pPr>
              <a:defRPr sz="16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908886" y="268702"/>
            <a:ext cx="20574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83924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05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38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3132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6138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2"/>
          </p:nvPr>
        </p:nvSpPr>
        <p:spPr>
          <a:xfrm>
            <a:off x="126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132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4"/>
          </p:nvPr>
        </p:nvSpPr>
        <p:spPr>
          <a:xfrm>
            <a:off x="6138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8" name="スライド番号プレースホルダー 12"/>
          <p:cNvSpPr>
            <a:spLocks noGrp="1"/>
          </p:cNvSpPr>
          <p:nvPr>
            <p:ph type="sldNum" sz="quarter" idx="15"/>
          </p:nvPr>
        </p:nvSpPr>
        <p:spPr>
          <a:xfrm>
            <a:off x="6908886" y="268702"/>
            <a:ext cx="20574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0" y="83924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28650" y="175364"/>
            <a:ext cx="7886700" cy="651028"/>
          </a:xfrm>
        </p:spPr>
        <p:txBody>
          <a:bodyPr/>
          <a:lstStyle>
            <a:lvl1pPr>
              <a:defRPr b="1"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6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smtClean="0"/>
              <a:t>/9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116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82" r:id="rId3"/>
    <p:sldLayoutId id="2147483780" r:id="rId4"/>
    <p:sldLayoutId id="2147483771" r:id="rId5"/>
    <p:sldLayoutId id="214748377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48" y="1564686"/>
            <a:ext cx="9139304" cy="23876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>
                <a:solidFill>
                  <a:schemeClr val="tx1"/>
                </a:solidFill>
              </a:rPr>
              <a:t>現代の金融政策</a:t>
            </a:r>
            <a:r>
              <a:rPr lang="en-US" altLang="ja-JP" sz="4000" b="1" dirty="0" smtClean="0">
                <a:solidFill>
                  <a:schemeClr val="tx1"/>
                </a:solidFill>
              </a:rPr>
              <a:t/>
            </a:r>
            <a:br>
              <a:rPr lang="en-US" altLang="ja-JP" sz="4000" b="1" dirty="0" smtClean="0">
                <a:solidFill>
                  <a:schemeClr val="tx1"/>
                </a:solidFill>
              </a:rPr>
            </a:br>
            <a:r>
              <a:rPr lang="en-US" altLang="ja-JP" sz="3200" b="1" dirty="0" smtClean="0">
                <a:solidFill>
                  <a:schemeClr val="tx1"/>
                </a:solidFill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</a:rPr>
            </a:br>
            <a:r>
              <a:rPr kumimoji="1" lang="ja-JP" altLang="en-US" sz="3200" b="1" dirty="0" smtClean="0">
                <a:solidFill>
                  <a:schemeClr val="tx1"/>
                </a:solidFill>
              </a:rPr>
              <a:t>第</a:t>
            </a:r>
            <a:r>
              <a:rPr kumimoji="1" lang="en-US" altLang="ja-JP" sz="3200" b="1" dirty="0" smtClean="0">
                <a:solidFill>
                  <a:schemeClr val="tx1"/>
                </a:solidFill>
              </a:rPr>
              <a:t>19</a:t>
            </a:r>
            <a:r>
              <a:rPr lang="ja-JP" altLang="en-US" sz="3200" b="1" dirty="0" smtClean="0">
                <a:solidFill>
                  <a:schemeClr val="tx1"/>
                </a:solidFill>
              </a:rPr>
              <a:t>章</a:t>
            </a:r>
            <a:r>
              <a:rPr lang="en-US" altLang="ja-JP" sz="3200" b="1" dirty="0" smtClean="0">
                <a:solidFill>
                  <a:schemeClr val="tx1"/>
                </a:solidFill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</a:rPr>
            </a:br>
            <a:r>
              <a:rPr lang="ja-JP" altLang="en-US" sz="3200" b="1" dirty="0" smtClean="0">
                <a:solidFill>
                  <a:schemeClr val="tx1"/>
                </a:solidFill>
              </a:rPr>
              <a:t>デフレの危険とゼロ金利制約の評価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1" y="4911865"/>
            <a:ext cx="9144001" cy="983410"/>
          </a:xfrm>
        </p:spPr>
        <p:txBody>
          <a:bodyPr numCol="3">
            <a:noAutofit/>
          </a:bodyPr>
          <a:lstStyle/>
          <a:p>
            <a:endParaRPr lang="en-US" altLang="ja-JP" sz="2400" dirty="0" smtClean="0">
              <a:solidFill>
                <a:schemeClr val="tx1"/>
              </a:solidFill>
            </a:endParaRPr>
          </a:p>
          <a:p>
            <a:endParaRPr lang="en-US" altLang="ja-JP" sz="2400" dirty="0">
              <a:solidFill>
                <a:schemeClr val="tx1"/>
              </a:solidFill>
            </a:endParaRPr>
          </a:p>
          <a:p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猪飼 孝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4559300" y="3794570"/>
            <a:ext cx="45847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b="1" kern="120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000" b="0" i="1" dirty="0" smtClean="0"/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-1" y="6410803"/>
            <a:ext cx="9143999" cy="423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b="1" kern="1200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0" dirty="0" smtClean="0">
                <a:solidFill>
                  <a:schemeClr val="tx1"/>
                </a:solidFill>
              </a:rPr>
              <a:t>2018/8/6</a:t>
            </a:r>
            <a:endParaRPr lang="en-US" altLang="ja-JP" sz="20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7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デフレは悪</a:t>
            </a:r>
            <a:r>
              <a:rPr lang="ja-JP" altLang="en-US" dirty="0"/>
              <a:t>か</a:t>
            </a:r>
            <a:r>
              <a:rPr lang="ja-JP" altLang="en-US" dirty="0" smtClean="0"/>
              <a:t>？（⇔デフレ</a:t>
            </a:r>
            <a:r>
              <a:rPr lang="ja-JP" altLang="en-US" dirty="0"/>
              <a:t>・</a:t>
            </a:r>
            <a:r>
              <a:rPr lang="ja-JP" altLang="en-US" dirty="0" smtClean="0"/>
              <a:t>スパイラルをもたらすか？）</a:t>
            </a:r>
            <a:endParaRPr lang="en-US" altLang="ja-JP" dirty="0" smtClean="0"/>
          </a:p>
          <a:p>
            <a:r>
              <a:rPr lang="ja-JP" altLang="en-US" dirty="0" smtClean="0"/>
              <a:t>悪なら、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「デフレの糊代」が必要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ある程度</a:t>
            </a:r>
            <a:r>
              <a:rPr lang="en-US" altLang="ja-JP" dirty="0" smtClean="0"/>
              <a:t>)</a:t>
            </a:r>
            <a:r>
              <a:rPr lang="ja-JP" altLang="en-US" dirty="0" smtClean="0"/>
              <a:t>高めの物価上昇率の設定</a:t>
            </a:r>
            <a:endParaRPr lang="en-US" altLang="ja-JP" dirty="0"/>
          </a:p>
          <a:p>
            <a:r>
              <a:rPr lang="ja-JP" altLang="en-US" dirty="0" smtClean="0"/>
              <a:t>悪でないなら、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物価上昇率＝０</a:t>
            </a:r>
            <a:r>
              <a:rPr lang="en-US" altLang="ja-JP" dirty="0" smtClean="0"/>
              <a:t>%</a:t>
            </a:r>
            <a:r>
              <a:rPr lang="ja-JP" altLang="en-US" dirty="0" smtClean="0"/>
              <a:t>が良い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近年</a:t>
            </a:r>
            <a:r>
              <a:rPr lang="ja-JP" altLang="en-US" dirty="0" smtClean="0"/>
              <a:t>の</a:t>
            </a:r>
            <a:r>
              <a:rPr kumimoji="1" lang="ja-JP" altLang="en-US" dirty="0" smtClean="0"/>
              <a:t>日本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何故、日本がデフレ・スパイラルにならなかったか？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ゼロ金利は有害か？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デフレが起こる可能性は</a:t>
            </a:r>
            <a:r>
              <a:rPr kumimoji="1" lang="en-US" altLang="ja-JP" dirty="0" smtClean="0"/>
              <a:t>(</a:t>
            </a:r>
            <a:r>
              <a:rPr lang="ja-JP" altLang="en-US" dirty="0"/>
              <a:t>今</a:t>
            </a:r>
            <a:r>
              <a:rPr lang="ja-JP" altLang="en-US" dirty="0" smtClean="0"/>
              <a:t>は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低い。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985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19-1 </a:t>
            </a:r>
            <a:r>
              <a:rPr lang="ja-JP" altLang="en-US" dirty="0"/>
              <a:t>近年</a:t>
            </a:r>
            <a:r>
              <a:rPr kumimoji="1" lang="ja-JP" altLang="en-US" dirty="0" smtClean="0"/>
              <a:t>の日本の物価下落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「デフレ」とは</a:t>
            </a:r>
            <a:r>
              <a:rPr lang="ja-JP" altLang="en-US" dirty="0" err="1" smtClean="0"/>
              <a:t>、、、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:=</a:t>
            </a:r>
            <a:r>
              <a:rPr lang="ja-JP" altLang="en-US" dirty="0" smtClean="0"/>
              <a:t>「景気後退」</a:t>
            </a:r>
            <a:r>
              <a:rPr lang="en-US" altLang="ja-JP" dirty="0" smtClean="0"/>
              <a:t>or</a:t>
            </a:r>
            <a:r>
              <a:rPr lang="ja-JP" altLang="en-US" dirty="0" smtClean="0"/>
              <a:t>「物価下落」</a:t>
            </a:r>
            <a:r>
              <a:rPr lang="en-US" altLang="ja-JP" dirty="0" smtClean="0"/>
              <a:t>or</a:t>
            </a:r>
            <a:r>
              <a:rPr lang="ja-JP" altLang="en-US" dirty="0" smtClean="0"/>
              <a:t>「その両方」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 dirty="0" smtClean="0"/>
              <a:t>　⇒ </a:t>
            </a:r>
            <a:r>
              <a:rPr kumimoji="1" lang="en-US" altLang="ja-JP" dirty="0" smtClean="0"/>
              <a:t>2000</a:t>
            </a:r>
            <a:r>
              <a:rPr kumimoji="1" lang="ja-JP" altLang="en-US" dirty="0" smtClean="0"/>
              <a:t>年前後</a:t>
            </a:r>
            <a:r>
              <a:rPr lang="ja-JP" altLang="en-US" dirty="0"/>
              <a:t>に</a:t>
            </a:r>
            <a:r>
              <a:rPr kumimoji="1" lang="ja-JP" altLang="en-US" dirty="0" smtClean="0"/>
              <a:t>、その両方が起きた</a:t>
            </a:r>
            <a:r>
              <a:rPr kumimoji="1" lang="en-US" altLang="ja-JP" dirty="0" smtClean="0"/>
              <a:t>.</a:t>
            </a:r>
          </a:p>
          <a:p>
            <a:endParaRPr kumimoji="1" lang="en-US" altLang="ja-JP" dirty="0" smtClean="0"/>
          </a:p>
          <a:p>
            <a:r>
              <a:rPr lang="ja-JP" altLang="en-US" dirty="0" smtClean="0"/>
              <a:t>物価下落の原因は？</a:t>
            </a:r>
            <a:endParaRPr kumimoji="1"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物価下落→景気</a:t>
            </a:r>
            <a:r>
              <a:rPr lang="ja-JP" altLang="en-US" dirty="0" smtClean="0"/>
              <a:t>後退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ja-JP" altLang="en-US" dirty="0"/>
              <a:t>→</a:t>
            </a:r>
            <a:r>
              <a:rPr lang="ja-JP" altLang="en-US" dirty="0" smtClean="0"/>
              <a:t>デフレスパイラルに陥る</a:t>
            </a:r>
            <a:r>
              <a:rPr lang="en-US" altLang="ja-JP" dirty="0" smtClean="0"/>
              <a:t>.</a:t>
            </a:r>
          </a:p>
          <a:p>
            <a:pPr marL="914400" lvl="2" indent="0">
              <a:buNone/>
            </a:pPr>
            <a:r>
              <a:rPr lang="ja-JP" altLang="en-US" dirty="0" smtClean="0"/>
              <a:t>中銀は、物価を上げる必要があり、安定的な物価上昇を確認するまで緩和政策をうつべし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景気後退</a:t>
            </a:r>
            <a:r>
              <a:rPr lang="ja-JP" altLang="en-US" dirty="0"/>
              <a:t>→</a:t>
            </a:r>
            <a:r>
              <a:rPr lang="ja-JP" altLang="en-US" dirty="0" smtClean="0"/>
              <a:t>物価下落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 smtClean="0"/>
              <a:t>景気後退してるときは、緩和策が必要</a:t>
            </a:r>
            <a:r>
              <a:rPr lang="en-US" altLang="ja-JP" dirty="0" smtClean="0"/>
              <a:t>.</a:t>
            </a:r>
          </a:p>
          <a:p>
            <a:pPr marL="914400" lvl="2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但し、景気が徐々に回復し始め。需給ギャップもほぼゼロに近づいたら、物価下落していても、緩和しなくてよい</a:t>
            </a:r>
            <a:r>
              <a:rPr lang="en-US" altLang="ja-JP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ja-JP" altLang="en-US" dirty="0" smtClean="0"/>
              <a:t>物価下落・景気後退→緩和</a:t>
            </a:r>
            <a:endParaRPr lang="en-US" altLang="ja-JP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ja-JP" altLang="en-US" dirty="0" smtClean="0"/>
              <a:t>物価下落・景気一定→緩和じゃない！</a:t>
            </a:r>
            <a:endParaRPr lang="en-US" altLang="ja-JP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ja-JP" dirty="0"/>
              <a:t>(</a:t>
            </a:r>
            <a:r>
              <a:rPr lang="ja-JP" altLang="en-US" dirty="0"/>
              <a:t>物価一定・景気後退→緩和？</a:t>
            </a:r>
            <a:r>
              <a:rPr lang="en-US" altLang="ja-JP" dirty="0"/>
              <a:t>)</a:t>
            </a:r>
          </a:p>
          <a:p>
            <a:pPr marL="800100" lvl="1" indent="-342900">
              <a:buFont typeface="+mj-ea"/>
              <a:buAutoNum type="circleNumDbPlain"/>
            </a:pPr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964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dirty="0" smtClean="0"/>
              <a:t>19-2 </a:t>
            </a:r>
            <a:r>
              <a:rPr kumimoji="1" lang="ja-JP" altLang="en-US" sz="2800" dirty="0" smtClean="0"/>
              <a:t>デフレ・スパイラルに陥らなかった理由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「名目賃金の下方硬直性」が</a:t>
            </a:r>
            <a:r>
              <a:rPr kumimoji="1" lang="ja-JP" altLang="en-US" dirty="0" smtClean="0"/>
              <a:t>なかった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→</a:t>
            </a:r>
            <a:r>
              <a:rPr lang="ja-JP" altLang="en-US" dirty="0" smtClean="0"/>
              <a:t>労働者</a:t>
            </a:r>
            <a:r>
              <a:rPr lang="ja-JP" altLang="en-US" dirty="0"/>
              <a:t>が</a:t>
            </a:r>
            <a:r>
              <a:rPr lang="ja-JP" altLang="en-US" dirty="0" smtClean="0"/>
              <a:t>雇用機会の安定のため、賃金引き下げが受け入れた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r>
              <a:rPr lang="en-US" altLang="ja-JP" dirty="0" smtClean="0"/>
              <a:t> 					(</a:t>
            </a:r>
            <a:r>
              <a:rPr lang="ja-JP" altLang="en-US" dirty="0" smtClean="0"/>
              <a:t>終身雇用の日本固有？</a:t>
            </a:r>
            <a:r>
              <a:rPr lang="en-US" altLang="ja-JP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ゼロ</a:t>
            </a:r>
            <a:r>
              <a:rPr lang="ja-JP" altLang="en-US" dirty="0" smtClean="0"/>
              <a:t>金利制約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一般に、「名目市場金利＝物価上昇率＋市場実質金利」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⇒ゼロ金利制約下では、物価上昇率の</a:t>
            </a:r>
            <a:r>
              <a:rPr lang="ja-JP" altLang="en-US" dirty="0"/>
              <a:t>下落→市場</a:t>
            </a:r>
            <a:r>
              <a:rPr lang="ja-JP" altLang="en-US" dirty="0" smtClean="0"/>
              <a:t>実質金利の上昇</a:t>
            </a:r>
            <a:r>
              <a:rPr lang="en-US" altLang="ja-JP" dirty="0" smtClean="0"/>
              <a:t>.</a:t>
            </a:r>
          </a:p>
          <a:p>
            <a:pPr marL="457200" lvl="1" indent="0">
              <a:buNone/>
            </a:pPr>
            <a:r>
              <a:rPr lang="ja-JP" altLang="en-US" dirty="0"/>
              <a:t>（市場</a:t>
            </a:r>
            <a:r>
              <a:rPr lang="ja-JP" altLang="en-US" dirty="0" smtClean="0"/>
              <a:t>実質金利の低下⇔投資増加）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/>
              <a:t>しかし</a:t>
            </a:r>
            <a:r>
              <a:rPr lang="ja-JP" altLang="en-US" dirty="0" smtClean="0"/>
              <a:t>、“均衡実質金利＞市場実質金利“が成立してさえいれば、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景気刺激できる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</a:t>
            </a:r>
            <a:r>
              <a:rPr lang="ja-JP" altLang="en-US" dirty="0" smtClean="0"/>
              <a:t>均衡</a:t>
            </a:r>
            <a:r>
              <a:rPr lang="ja-JP" altLang="en-US" dirty="0"/>
              <a:t>実質</a:t>
            </a:r>
            <a:r>
              <a:rPr lang="ja-JP" altLang="en-US" dirty="0" smtClean="0"/>
              <a:t>金利</a:t>
            </a:r>
            <a:r>
              <a:rPr lang="en-US" altLang="ja-JP" dirty="0" smtClean="0"/>
              <a:t>=</a:t>
            </a:r>
            <a:r>
              <a:rPr lang="ja-JP" altLang="en-US" dirty="0" smtClean="0"/>
              <a:t>自然利子率</a:t>
            </a:r>
            <a:r>
              <a:rPr lang="en-US" altLang="ja-JP" dirty="0" smtClean="0"/>
              <a:t>)</a:t>
            </a:r>
          </a:p>
          <a:p>
            <a:pPr marL="457200" lvl="1" indent="0">
              <a:buNone/>
            </a:pPr>
            <a:r>
              <a:rPr lang="ja-JP" altLang="en-US" dirty="0" smtClean="0"/>
              <a:t>成立する条件</a:t>
            </a:r>
            <a:r>
              <a:rPr lang="en-US" altLang="ja-JP" dirty="0" smtClean="0"/>
              <a:t>(</a:t>
            </a:r>
            <a:r>
              <a:rPr lang="ja-JP" altLang="en-US" dirty="0" smtClean="0"/>
              <a:t>ケース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</a:t>
            </a:r>
            <a:r>
              <a:rPr lang="ja-JP" altLang="en-US" dirty="0"/>
              <a:t>しては、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成長率の低下が一時的な場合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時間軸効果により、ゼロ金利がある程度約束されている場合 　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⇒実際に、経営者に聞いたリサーチに基づく調査によると</a:t>
            </a:r>
            <a:r>
              <a:rPr lang="ja-JP" altLang="en-US" dirty="0" err="1" smtClean="0"/>
              <a:t>、、、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短いとこは成長率は低下するが、長いとこは低下しない</a:t>
            </a:r>
            <a:r>
              <a:rPr lang="en-US" altLang="ja-JP" dirty="0"/>
              <a:t>.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826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dirty="0" smtClean="0"/>
              <a:t>19-2 </a:t>
            </a:r>
            <a:r>
              <a:rPr kumimoji="1" lang="ja-JP" altLang="en-US" sz="2800" dirty="0" smtClean="0"/>
              <a:t>デフレ・スパイラルに陥らなかった理由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為替レート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(a)</a:t>
            </a:r>
            <a:r>
              <a:rPr lang="ja-JP" altLang="en-US" dirty="0" smtClean="0"/>
              <a:t>金融緩和すると、自国通貨安</a:t>
            </a:r>
            <a:r>
              <a:rPr lang="en-US" altLang="ja-JP" dirty="0" smtClean="0"/>
              <a:t>(</a:t>
            </a:r>
            <a:r>
              <a:rPr lang="ja-JP" altLang="en-US" dirty="0" smtClean="0"/>
              <a:t>実質実行為替レート安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になる。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→輸出増加で、景気刺激できる。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(b) (</a:t>
            </a:r>
            <a:r>
              <a:rPr lang="ja-JP" altLang="en-US" dirty="0"/>
              <a:t>自国</a:t>
            </a:r>
            <a:r>
              <a:rPr kumimoji="1" lang="ja-JP" altLang="en-US" dirty="0" smtClean="0"/>
              <a:t>通貨安による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外国資産の価値増加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4.</a:t>
            </a:r>
            <a:r>
              <a:rPr kumimoji="1" lang="ja-JP" altLang="en-US" dirty="0" smtClean="0"/>
              <a:t>金融システムの高度化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昔は金融システムがダメだった　⇒金融危機が発生した</a:t>
            </a:r>
            <a:r>
              <a:rPr lang="en-US" altLang="ja-JP" dirty="0" smtClean="0"/>
              <a:t>.</a:t>
            </a:r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・最後の貸し手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・量的緩和</a:t>
            </a:r>
            <a:r>
              <a:rPr lang="en-US" altLang="ja-JP" dirty="0" smtClean="0"/>
              <a:t>(</a:t>
            </a:r>
            <a:r>
              <a:rPr lang="ja-JP" altLang="en-US" dirty="0" smtClean="0"/>
              <a:t>十分な流動性供給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・信用</a:t>
            </a:r>
            <a:r>
              <a:rPr kumimoji="1" lang="en-US" altLang="ja-JP" dirty="0" smtClean="0"/>
              <a:t>Spread</a:t>
            </a:r>
            <a:r>
              <a:rPr kumimoji="1" lang="ja-JP" altLang="en-US" dirty="0" smtClean="0"/>
              <a:t>の縮小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403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19-3 </a:t>
            </a:r>
            <a:r>
              <a:rPr lang="ja-JP" altLang="en-US" dirty="0"/>
              <a:t>近年</a:t>
            </a:r>
            <a:r>
              <a:rPr kumimoji="1" lang="ja-JP" altLang="en-US" dirty="0" smtClean="0"/>
              <a:t>の日本の物価下落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ゼロ金利制約とは？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①ゼロ金利下限</a:t>
            </a:r>
            <a:endParaRPr kumimoji="1" lang="en-US" altLang="ja-JP" dirty="0" smtClean="0"/>
          </a:p>
          <a:p>
            <a:r>
              <a:rPr kumimoji="1" lang="ja-JP" altLang="en-US" dirty="0" smtClean="0"/>
              <a:t>名目</a:t>
            </a:r>
            <a:r>
              <a:rPr kumimoji="1" lang="ja-JP" altLang="en-US" dirty="0" smtClean="0"/>
              <a:t>市場</a:t>
            </a:r>
            <a:r>
              <a:rPr kumimoji="1" lang="ja-JP" altLang="en-US" dirty="0" smtClean="0"/>
              <a:t>金利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＝</a:t>
            </a:r>
            <a:r>
              <a:rPr kumimoji="1" lang="ja-JP" altLang="en-US" dirty="0" smtClean="0"/>
              <a:t>均衡実質金利＋予想物価</a:t>
            </a:r>
            <a:r>
              <a:rPr kumimoji="1" lang="ja-JP" altLang="en-US" dirty="0" smtClean="0"/>
              <a:t>上昇率</a:t>
            </a:r>
            <a:r>
              <a:rPr lang="en-US" altLang="ja-JP" dirty="0"/>
              <a:t> </a:t>
            </a:r>
            <a:r>
              <a:rPr lang="en-US" altLang="ja-JP" dirty="0" smtClean="0"/>
              <a:t>(</a:t>
            </a:r>
            <a:r>
              <a:rPr lang="en-US" altLang="ja-JP" b="1" dirty="0" err="1" smtClean="0"/>
              <a:t>i</a:t>
            </a:r>
            <a:r>
              <a:rPr lang="en-US" altLang="ja-JP" b="1" dirty="0" smtClean="0"/>
              <a:t>:=r+π</a:t>
            </a:r>
            <a:r>
              <a:rPr lang="en-US" altLang="ja-JP" dirty="0" smtClean="0"/>
              <a:t>)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dirty="0" smtClean="0"/>
              <a:t>今、金融緩和などによって、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=0%</a:t>
            </a:r>
            <a:r>
              <a:rPr lang="ja-JP" altLang="en-US" dirty="0" smtClean="0"/>
              <a:t> になるとする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	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-Δ=(r-Δ)+π (=0) 		Δ</a:t>
            </a:r>
            <a:r>
              <a:rPr lang="en-US" altLang="ja-JP" dirty="0"/>
              <a:t>:</a:t>
            </a:r>
            <a:r>
              <a:rPr lang="ja-JP" altLang="en-US" dirty="0" smtClean="0"/>
              <a:t>名目金利の下げ幅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smtClean="0"/>
              <a:t>…</a:t>
            </a:r>
            <a:r>
              <a:rPr lang="ja-JP" altLang="en-US" dirty="0" smtClean="0"/>
              <a:t>修正された名目金利は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’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市場実質金利は</a:t>
            </a:r>
            <a:r>
              <a:rPr lang="en-US" altLang="ja-JP" dirty="0" smtClean="0"/>
              <a:t>r’(=r-Δ)</a:t>
            </a:r>
            <a:r>
              <a:rPr lang="ja-JP" altLang="en-US" dirty="0" smtClean="0"/>
              <a:t>とする</a:t>
            </a:r>
            <a:r>
              <a:rPr lang="en-US" altLang="ja-JP" dirty="0" smtClean="0"/>
              <a:t>.</a:t>
            </a:r>
          </a:p>
          <a:p>
            <a:r>
              <a:rPr lang="ja-JP" altLang="en-US" dirty="0" smtClean="0"/>
              <a:t>ここで、物価上昇率が</a:t>
            </a:r>
            <a:r>
              <a:rPr lang="en-US" altLang="ja-JP" dirty="0" smtClean="0"/>
              <a:t>π</a:t>
            </a:r>
            <a:r>
              <a:rPr lang="ja-JP" altLang="en-US" dirty="0" smtClean="0"/>
              <a:t>→</a:t>
            </a:r>
            <a:r>
              <a:rPr lang="en-US" altLang="ja-JP" dirty="0" smtClean="0"/>
              <a:t>π-ε</a:t>
            </a:r>
            <a:r>
              <a:rPr lang="ja-JP" altLang="en-US" dirty="0" smtClean="0"/>
              <a:t>に下がったとする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名目金利はマイナスにならないので、</a:t>
            </a:r>
            <a:r>
              <a:rPr lang="en-US" altLang="ja-JP" dirty="0" smtClean="0"/>
              <a:t>r</a:t>
            </a:r>
            <a:r>
              <a:rPr lang="ja-JP" altLang="en-US" dirty="0" smtClean="0"/>
              <a:t>’→</a:t>
            </a:r>
            <a:r>
              <a:rPr lang="en-US" altLang="ja-JP" dirty="0" smtClean="0"/>
              <a:t>r</a:t>
            </a:r>
            <a:r>
              <a:rPr lang="ja-JP" altLang="en-US" dirty="0" smtClean="0"/>
              <a:t>’</a:t>
            </a:r>
            <a:r>
              <a:rPr lang="en-US" altLang="ja-JP" dirty="0"/>
              <a:t>+</a:t>
            </a:r>
            <a:r>
              <a:rPr lang="en-US" altLang="ja-JP" dirty="0" smtClean="0"/>
              <a:t>ε</a:t>
            </a:r>
            <a:r>
              <a:rPr lang="ja-JP" altLang="en-US" dirty="0" smtClean="0"/>
              <a:t>になる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r>
              <a:rPr lang="ja-JP" altLang="en-US" dirty="0" smtClean="0"/>
              <a:t>そうすると、</a:t>
            </a:r>
            <a:r>
              <a:rPr lang="en-US" altLang="ja-JP" dirty="0" smtClean="0"/>
              <a:t>(</a:t>
            </a:r>
            <a:r>
              <a:rPr lang="ja-JP" altLang="en-US" dirty="0" smtClean="0"/>
              <a:t>新しい</a:t>
            </a:r>
            <a:r>
              <a:rPr lang="en-US" altLang="ja-JP" dirty="0" smtClean="0"/>
              <a:t>)</a:t>
            </a:r>
            <a:r>
              <a:rPr lang="ja-JP" altLang="en-US" dirty="0" smtClean="0"/>
              <a:t>市場実質金利</a:t>
            </a:r>
            <a:r>
              <a:rPr lang="en-US" altLang="ja-JP" dirty="0" smtClean="0"/>
              <a:t>r’’</a:t>
            </a:r>
            <a:r>
              <a:rPr lang="ja-JP" altLang="en-US" dirty="0"/>
              <a:t> 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r-Δ+ε</a:t>
            </a:r>
            <a:r>
              <a:rPr lang="en-US" altLang="ja-JP" dirty="0" smtClean="0"/>
              <a:t> </a:t>
            </a:r>
            <a:r>
              <a:rPr lang="ja-JP" altLang="en-US" dirty="0" smtClean="0"/>
              <a:t>となる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r>
              <a:rPr lang="ja-JP" altLang="en-US" dirty="0" smtClean="0"/>
              <a:t>　⇒</a:t>
            </a:r>
            <a:r>
              <a:rPr lang="en-US" altLang="ja-JP" dirty="0" smtClean="0"/>
              <a:t>	</a:t>
            </a:r>
            <a:r>
              <a:rPr lang="ja-JP" altLang="en-US" dirty="0" smtClean="0"/>
              <a:t>市場実質金利が均衡実質金利</a:t>
            </a:r>
            <a:r>
              <a:rPr lang="en-US" altLang="ja-JP" dirty="0" smtClean="0"/>
              <a:t>(r’’&lt;r)</a:t>
            </a:r>
            <a:r>
              <a:rPr lang="ja-JP" altLang="en-US" dirty="0" smtClean="0"/>
              <a:t>を下回ると、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</a:t>
            </a:r>
            <a:r>
              <a:rPr lang="en-US" altLang="ja-JP" dirty="0" smtClean="0"/>
              <a:t>	</a:t>
            </a:r>
            <a:r>
              <a:rPr lang="ja-JP" altLang="en-US" dirty="0" smtClean="0"/>
              <a:t>投資価値がなくなり、金融緩和の意味がなくなる。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②「金融政策の有効性制約」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…ON</a:t>
            </a:r>
            <a:r>
              <a:rPr lang="ja-JP" altLang="en-US" dirty="0" smtClean="0"/>
              <a:t>金利</a:t>
            </a:r>
            <a:r>
              <a:rPr lang="en-US" altLang="ja-JP" dirty="0" smtClean="0"/>
              <a:t>(OIS)</a:t>
            </a:r>
            <a:r>
              <a:rPr lang="ja-JP" altLang="en-US" dirty="0" smtClean="0"/>
              <a:t>にどう影響するか？</a:t>
            </a:r>
            <a:endParaRPr lang="en-US" altLang="ja-JP" dirty="0"/>
          </a:p>
          <a:p>
            <a:r>
              <a:rPr lang="en-US" altLang="ja-JP" dirty="0" smtClean="0"/>
              <a:t>Funding</a:t>
            </a:r>
            <a:r>
              <a:rPr lang="ja-JP" altLang="en-US" dirty="0" smtClean="0"/>
              <a:t>コスト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→金融機関の資金調達としては、ウエイトが小さい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　ただし、長期金利も短期金利に応じて下がりはする</a:t>
            </a:r>
            <a:r>
              <a:rPr lang="en-US" altLang="ja-JP" dirty="0" smtClean="0"/>
              <a:t>.</a:t>
            </a:r>
          </a:p>
          <a:p>
            <a:r>
              <a:rPr lang="ja-JP" altLang="en-US" dirty="0" smtClean="0"/>
              <a:t>将来の政策金利の情報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376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19-3 </a:t>
            </a:r>
            <a:r>
              <a:rPr lang="ja-JP" altLang="en-US" dirty="0"/>
              <a:t>近年</a:t>
            </a:r>
            <a:r>
              <a:rPr kumimoji="1" lang="ja-JP" altLang="en-US" dirty="0" smtClean="0"/>
              <a:t>の日本の物価下落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828086"/>
            <a:ext cx="8320617" cy="5741156"/>
          </a:xfrm>
        </p:spPr>
        <p:txBody>
          <a:bodyPr/>
          <a:lstStyle/>
          <a:p>
            <a:r>
              <a:rPr kumimoji="1" lang="ja-JP" altLang="en-US" dirty="0" smtClean="0"/>
              <a:t>どういうことをもたらすか？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均衡実質金利が下落する</a:t>
            </a:r>
            <a:r>
              <a:rPr lang="ja-JP" altLang="en-US" dirty="0" smtClean="0"/>
              <a:t>ケース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市場実質金利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均衡実質金利となり、緩和のコミット薄い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r>
              <a:rPr lang="ja-JP" altLang="en-US" dirty="0" smtClean="0"/>
              <a:t>→</a:t>
            </a:r>
            <a:r>
              <a:rPr lang="en-US" altLang="ja-JP" dirty="0" smtClean="0"/>
              <a:t>(</a:t>
            </a:r>
            <a:r>
              <a:rPr lang="ja-JP" altLang="en-US" dirty="0" smtClean="0"/>
              <a:t>直近の</a:t>
            </a:r>
            <a:r>
              <a:rPr lang="en-US" altLang="ja-JP" dirty="0" smtClean="0"/>
              <a:t>)</a:t>
            </a:r>
            <a:r>
              <a:rPr lang="ja-JP" altLang="en-US" dirty="0" smtClean="0"/>
              <a:t>物価下落　→</a:t>
            </a:r>
            <a:r>
              <a:rPr lang="en-US" altLang="ja-JP" dirty="0" smtClean="0"/>
              <a:t>(</a:t>
            </a:r>
            <a:r>
              <a:rPr lang="ja-JP" altLang="en-US" dirty="0" smtClean="0"/>
              <a:t>将来の</a:t>
            </a:r>
            <a:r>
              <a:rPr lang="en-US" altLang="ja-JP" dirty="0" smtClean="0"/>
              <a:t>)</a:t>
            </a:r>
            <a:r>
              <a:rPr lang="ja-JP" altLang="en-US" dirty="0" smtClean="0"/>
              <a:t>物価上昇率も下落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予想物価上昇率が</a:t>
            </a:r>
            <a:r>
              <a:rPr lang="ja-JP" altLang="en-US" dirty="0"/>
              <a:t>下落する</a:t>
            </a:r>
            <a:r>
              <a:rPr lang="ja-JP" altLang="en-US" dirty="0" smtClean="0"/>
              <a:t>ケース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市場</a:t>
            </a:r>
            <a:r>
              <a:rPr lang="ja-JP" altLang="en-US" dirty="0"/>
              <a:t>実質金利</a:t>
            </a:r>
            <a:r>
              <a:rPr lang="en-US" altLang="ja-JP" dirty="0"/>
              <a:t>&gt;</a:t>
            </a:r>
            <a:r>
              <a:rPr lang="ja-JP" altLang="en-US" dirty="0"/>
              <a:t>均衡実質金利となり、緩和のコミット薄い</a:t>
            </a:r>
            <a:r>
              <a:rPr lang="en-US" altLang="ja-JP" dirty="0"/>
              <a:t>.</a:t>
            </a:r>
            <a:br>
              <a:rPr lang="en-US" altLang="ja-JP" dirty="0"/>
            </a:br>
            <a:r>
              <a:rPr lang="ja-JP" altLang="en-US" dirty="0" smtClean="0"/>
              <a:t>→</a:t>
            </a:r>
            <a:r>
              <a:rPr lang="en-US" altLang="ja-JP" dirty="0" smtClean="0"/>
              <a:t>(</a:t>
            </a:r>
            <a:r>
              <a:rPr lang="ja-JP" altLang="en-US" dirty="0" smtClean="0"/>
              <a:t>将来の</a:t>
            </a:r>
            <a:r>
              <a:rPr lang="en-US" altLang="ja-JP" dirty="0" smtClean="0"/>
              <a:t>)</a:t>
            </a:r>
            <a:r>
              <a:rPr lang="ja-JP" altLang="en-US" dirty="0" smtClean="0"/>
              <a:t>物価</a:t>
            </a:r>
            <a:r>
              <a:rPr lang="ja-JP" altLang="en-US" dirty="0"/>
              <a:t>下落　→</a:t>
            </a:r>
            <a:r>
              <a:rPr lang="en-US" altLang="ja-JP" dirty="0" smtClean="0"/>
              <a:t>(</a:t>
            </a:r>
            <a:r>
              <a:rPr lang="ja-JP" altLang="en-US" dirty="0" smtClean="0"/>
              <a:t>直近の</a:t>
            </a:r>
            <a:r>
              <a:rPr lang="en-US" altLang="ja-JP" dirty="0" smtClean="0"/>
              <a:t>)</a:t>
            </a:r>
            <a:r>
              <a:rPr lang="ja-JP" altLang="en-US" dirty="0"/>
              <a:t>物価上昇率も下落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一時的ショック？永続的</a:t>
            </a:r>
            <a:r>
              <a:rPr lang="ja-JP" altLang="en-US" dirty="0"/>
              <a:t>ショック</a:t>
            </a:r>
            <a:r>
              <a:rPr lang="ja-JP" altLang="en-US" dirty="0" smtClean="0"/>
              <a:t>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→イールドカーブで判断</a:t>
            </a:r>
            <a:r>
              <a:rPr lang="en-US" altLang="ja-JP" dirty="0" smtClean="0"/>
              <a:t>. (</a:t>
            </a:r>
            <a:r>
              <a:rPr lang="ja-JP" altLang="en-US" dirty="0" smtClean="0"/>
              <a:t>長期金利への影響度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r>
              <a:rPr kumimoji="1" lang="ja-JP" altLang="en-US" dirty="0" smtClean="0"/>
              <a:t>実際、</a:t>
            </a:r>
            <a:r>
              <a:rPr kumimoji="1" lang="en-US" altLang="ja-JP" dirty="0" smtClean="0"/>
              <a:t>2000s</a:t>
            </a:r>
            <a:r>
              <a:rPr kumimoji="1" lang="ja-JP" altLang="en-US" dirty="0" smtClean="0"/>
              <a:t>の日本はどうであった</a:t>
            </a:r>
            <a:r>
              <a:rPr lang="ja-JP" altLang="en-US" dirty="0" smtClean="0"/>
              <a:t>？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YC</a:t>
            </a:r>
            <a:r>
              <a:rPr kumimoji="1" lang="ja-JP" altLang="en-US" dirty="0" smtClean="0"/>
              <a:t>はフラットにならない</a:t>
            </a:r>
            <a:r>
              <a:rPr kumimoji="1" lang="en-US" altLang="ja-JP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企業経営者の将来の成長率予想は大きく変わらず</a:t>
            </a:r>
            <a:r>
              <a:rPr lang="en-US" altLang="ja-JP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当時</a:t>
            </a:r>
            <a:r>
              <a:rPr kumimoji="1" lang="ja-JP" altLang="en-US" dirty="0" smtClean="0"/>
              <a:t>のエコノミスト予測から、直近の物価下落から始まった</a:t>
            </a:r>
            <a:r>
              <a:rPr kumimoji="1" lang="en-US" altLang="ja-JP" dirty="0" smtClean="0"/>
              <a:t>.</a:t>
            </a:r>
          </a:p>
          <a:p>
            <a:pPr marL="0" indent="0">
              <a:buNone/>
            </a:pPr>
            <a:r>
              <a:rPr lang="ja-JP" altLang="en-US" dirty="0" smtClean="0"/>
              <a:t>⇒ </a:t>
            </a:r>
            <a:r>
              <a:rPr lang="en-US" altLang="ja-JP" dirty="0" smtClean="0"/>
              <a:t>IT</a:t>
            </a:r>
            <a:r>
              <a:rPr lang="ja-JP" altLang="en-US" dirty="0" smtClean="0"/>
              <a:t>バブル崩壊→</a:t>
            </a:r>
            <a:r>
              <a:rPr lang="en-US" altLang="ja-JP" dirty="0" smtClean="0"/>
              <a:t>(</a:t>
            </a:r>
            <a:r>
              <a:rPr lang="ja-JP" altLang="en-US" dirty="0" smtClean="0"/>
              <a:t>直近の</a:t>
            </a:r>
            <a:r>
              <a:rPr lang="en-US" altLang="ja-JP" dirty="0" smtClean="0"/>
              <a:t>)</a:t>
            </a:r>
            <a:r>
              <a:rPr lang="ja-JP" altLang="en-US" dirty="0" smtClean="0"/>
              <a:t>物価下落→予想成長率＆均衡実質金利下落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					</a:t>
            </a:r>
            <a:r>
              <a:rPr lang="ja-JP" altLang="en-US" dirty="0" smtClean="0"/>
              <a:t>（一時的ショック）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ここで、緩和で実質市場金利を低下させたので、</a:t>
            </a:r>
            <a:r>
              <a:rPr kumimoji="1" lang="en-US" altLang="ja-JP" dirty="0" smtClean="0"/>
              <a:t>r’’&lt;r</a:t>
            </a:r>
            <a:r>
              <a:rPr kumimoji="1" lang="ja-JP" altLang="en-US" dirty="0" smtClean="0"/>
              <a:t>にならなかった</a:t>
            </a:r>
            <a:r>
              <a:rPr kumimoji="1" lang="en-US" altLang="ja-JP" dirty="0" smtClean="0"/>
              <a:t>.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45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19-4 </a:t>
            </a:r>
            <a:r>
              <a:rPr kumimoji="1" lang="ja-JP" altLang="en-US" dirty="0" smtClean="0"/>
              <a:t>暫定的な評価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828086"/>
            <a:ext cx="8354483" cy="5741156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…</a:t>
            </a:r>
            <a:r>
              <a:rPr kumimoji="1" lang="ja-JP" altLang="en-US" dirty="0" smtClean="0"/>
              <a:t>デフレはデフレ・スパイラルになるのか？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過去データから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デフレは経済成長を伴って発生する</a:t>
            </a:r>
            <a:r>
              <a:rPr kumimoji="1" lang="en-US" altLang="ja-JP" dirty="0" smtClean="0"/>
              <a:t>.</a:t>
            </a:r>
            <a:br>
              <a:rPr kumimoji="1" lang="en-US" altLang="ja-JP" dirty="0" smtClean="0"/>
            </a:br>
            <a:r>
              <a:rPr kumimoji="1" lang="en-US" altLang="ja-JP" dirty="0" smtClean="0"/>
              <a:t> ※</a:t>
            </a:r>
            <a:r>
              <a:rPr kumimoji="1" lang="ja-JP" altLang="en-US" dirty="0" smtClean="0"/>
              <a:t>例外は大恐慌の時</a:t>
            </a:r>
            <a:r>
              <a:rPr kumimoji="1" lang="en-US" altLang="ja-JP" dirty="0" smtClean="0"/>
              <a:t>. 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→この時は、</a:t>
            </a:r>
            <a:r>
              <a:rPr lang="ja-JP" altLang="en-US" dirty="0"/>
              <a:t>不安定</a:t>
            </a:r>
            <a:r>
              <a:rPr lang="ja-JP" altLang="en-US" dirty="0" smtClean="0"/>
              <a:t>な</a:t>
            </a:r>
            <a:r>
              <a:rPr kumimoji="1" lang="ja-JP" altLang="en-US" dirty="0" smtClean="0"/>
              <a:t>金融システム＆固定為替レートが原因</a:t>
            </a:r>
            <a:r>
              <a:rPr kumimoji="1" lang="en-US" altLang="ja-JP" dirty="0" smtClean="0"/>
              <a:t>.</a:t>
            </a:r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/>
              <a:t>白川</a:t>
            </a:r>
            <a:r>
              <a:rPr lang="ja-JP" altLang="en-US" dirty="0" smtClean="0"/>
              <a:t>さんの意見（昔と今の違い）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金融システムが安定してるか。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「最後の貸し手」、</a:t>
            </a:r>
            <a:r>
              <a:rPr lang="en-US" altLang="ja-JP" dirty="0" smtClean="0"/>
              <a:t>RTGS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など</a:t>
            </a:r>
            <a:r>
              <a:rPr lang="ja-JP" altLang="en-US" dirty="0" err="1" smtClean="0"/>
              <a:t>、、、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経済開放度の高さ</a:t>
            </a:r>
            <a:r>
              <a:rPr lang="en-US" altLang="ja-JP" dirty="0"/>
              <a:t> </a:t>
            </a:r>
            <a:r>
              <a:rPr lang="en-US" altLang="ja-JP" dirty="0" smtClean="0"/>
              <a:t>(</a:t>
            </a:r>
            <a:r>
              <a:rPr lang="ja-JP" altLang="en-US" dirty="0" smtClean="0"/>
              <a:t>輸出入</a:t>
            </a:r>
            <a:r>
              <a:rPr lang="en-US" altLang="ja-JP" dirty="0" smtClean="0"/>
              <a:t>/GDP</a:t>
            </a:r>
            <a:r>
              <a:rPr lang="ja-JP" altLang="en-US" dirty="0" smtClean="0"/>
              <a:t>は</a:t>
            </a:r>
            <a:r>
              <a:rPr lang="en-US" altLang="ja-JP" dirty="0" smtClean="0"/>
              <a:t>7%(1930)</a:t>
            </a:r>
            <a:r>
              <a:rPr lang="ja-JP" altLang="en-US" dirty="0" smtClean="0"/>
              <a:t>→</a:t>
            </a:r>
            <a:r>
              <a:rPr lang="en-US" altLang="ja-JP" dirty="0" smtClean="0"/>
              <a:t>25%</a:t>
            </a:r>
            <a:r>
              <a:rPr lang="ja-JP" altLang="en-US" dirty="0" smtClean="0"/>
              <a:t>に上昇</a:t>
            </a:r>
            <a:r>
              <a:rPr lang="en-US" altLang="ja-JP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/>
              <a:t>自国物価下落→実質為替レート下落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/>
              <a:t>デフレスパイラルが起きそうになると、名目為替レートが下落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⇒輸出産業の活性化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/>
              <a:t>他国と比べて成長率軟差が低い</a:t>
            </a:r>
            <a:r>
              <a:rPr lang="en-US" altLang="ja-JP" dirty="0" smtClean="0"/>
              <a:t>(</a:t>
            </a:r>
            <a:r>
              <a:rPr lang="ja-JP" altLang="en-US" dirty="0" smtClean="0"/>
              <a:t>？</a:t>
            </a:r>
            <a:r>
              <a:rPr lang="en-US" altLang="ja-JP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/>
              <a:t>グローバルな投資家が増え、プレミアムの一方的拡大はない</a:t>
            </a:r>
            <a:r>
              <a:rPr lang="en-US" altLang="ja-JP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（一時的ショックなら、デフレスパイラル起きない）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85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113492</TotalTime>
  <Words>304</Words>
  <Application>Microsoft Office PowerPoint</Application>
  <PresentationFormat>画面に合わせる (4:3)</PresentationFormat>
  <Paragraphs>108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20" baseType="lpstr">
      <vt:lpstr>Arial Unicode MS</vt:lpstr>
      <vt:lpstr>HGｺﾞｼｯｸE</vt:lpstr>
      <vt:lpstr>ＭＳ Ｐゴシック</vt:lpstr>
      <vt:lpstr>メイリオ</vt:lpstr>
      <vt:lpstr>游ゴシック</vt:lpstr>
      <vt:lpstr>游ゴシック Light</vt:lpstr>
      <vt:lpstr>游明朝</vt:lpstr>
      <vt:lpstr>Arial</vt:lpstr>
      <vt:lpstr>Calibri</vt:lpstr>
      <vt:lpstr>Calibri Light</vt:lpstr>
      <vt:lpstr>Segoe UI Symbol</vt:lpstr>
      <vt:lpstr>Office テーマ</vt:lpstr>
      <vt:lpstr>現代の金融政策  第19章 デフレの危険とゼロ金利制約の評価</vt:lpstr>
      <vt:lpstr>Outline</vt:lpstr>
      <vt:lpstr>19-1 近年の日本の物価下落</vt:lpstr>
      <vt:lpstr>19-2 デフレ・スパイラルに陥らなかった理由</vt:lpstr>
      <vt:lpstr>19-2 デフレ・スパイラルに陥らなかった理由</vt:lpstr>
      <vt:lpstr>19-3 近年の日本の物価下落</vt:lpstr>
      <vt:lpstr>19-3 近年の日本の物価下落</vt:lpstr>
      <vt:lpstr>19-4 暫定的な評価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Takashi Ikai</dc:creator>
  <cp:lastModifiedBy>Takashi Ikai</cp:lastModifiedBy>
  <cp:revision>2452</cp:revision>
  <dcterms:created xsi:type="dcterms:W3CDTF">2015-05-16T17:43:55Z</dcterms:created>
  <dcterms:modified xsi:type="dcterms:W3CDTF">2018-08-05T13:02:31Z</dcterms:modified>
</cp:coreProperties>
</file>