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1"/>
  </p:notesMasterIdLst>
  <p:handoutMasterIdLst>
    <p:handoutMasterId r:id="rId12"/>
  </p:handoutMasterIdLst>
  <p:sldIdLst>
    <p:sldId id="952" r:id="rId2"/>
    <p:sldId id="953" r:id="rId3"/>
    <p:sldId id="957" r:id="rId4"/>
    <p:sldId id="955" r:id="rId5"/>
    <p:sldId id="954" r:id="rId6"/>
    <p:sldId id="956" r:id="rId7"/>
    <p:sldId id="958" r:id="rId8"/>
    <p:sldId id="891" r:id="rId9"/>
    <p:sldId id="9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23"/>
    <a:srgbClr val="FFF2CC"/>
    <a:srgbClr val="FF2DFF"/>
    <a:srgbClr val="5B9BD5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7" autoAdjust="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4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2A2B-9D33-423F-9D65-B9B80D455BDD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C4C5A-BC27-46F1-AA42-4CC4698340D7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C02826E-7842-45BB-B212-03EFC3A34190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E107773-EAF9-4E84-AB9B-E70CB009E497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27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FE9751-4E7B-4EA7-8151-C526E238D0D3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46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59E9993-70C5-4383-B05B-7EAD59C30192}" type="datetime1">
              <a:rPr kumimoji="1" lang="ja-JP" altLang="en-US" smtClean="0"/>
              <a:t>2018/4/22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/7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j.or.jp/announcements/press/koen_2011/ko110601a.ht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lang="en-US" altLang="ja-JP" sz="3200" b="1" dirty="0" smtClean="0">
                <a:solidFill>
                  <a:schemeClr val="tx1"/>
                </a:solidFill>
              </a:rPr>
              <a:t>3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物価上昇率の決定要因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2018/4/23</a:t>
            </a: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3-1 </a:t>
            </a:r>
            <a:r>
              <a:rPr kumimoji="1" lang="ja-JP" altLang="en-US" dirty="0" smtClean="0"/>
              <a:t>様々な物価変動の経験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インフレの歴史</a:t>
            </a:r>
            <a:endParaRPr kumimoji="1" lang="en-US" altLang="ja-JP" dirty="0" smtClean="0"/>
          </a:p>
          <a:p>
            <a:r>
              <a:rPr kumimoji="1" lang="ja-JP" altLang="en-US" dirty="0" smtClean="0"/>
              <a:t>物価水準や物価上昇率はどのように変化するか？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インフレ率の大きさ </a:t>
            </a:r>
            <a:r>
              <a:rPr lang="en-US" altLang="ja-JP" dirty="0" smtClean="0"/>
              <a:t>(10%/1%)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期間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数か月</a:t>
            </a:r>
            <a:r>
              <a:rPr kumimoji="1" lang="en-US" altLang="ja-JP" dirty="0" smtClean="0"/>
              <a:t>/10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直接要因かファンダメンタル要因か。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 smtClean="0"/>
              <a:t>→これらの対象により、答え・議論すべきことは異なる。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歴史</a:t>
            </a:r>
            <a:endParaRPr kumimoji="1" lang="en-US" altLang="ja-JP" dirty="0" smtClean="0"/>
          </a:p>
          <a:p>
            <a:r>
              <a:rPr lang="ja-JP" altLang="en-US" dirty="0" smtClean="0"/>
              <a:t>戦後、どの国もハイパーインフレを経験している。</a:t>
            </a:r>
            <a:endParaRPr lang="en-US" altLang="ja-JP" dirty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日本</a:t>
            </a:r>
            <a:r>
              <a:rPr kumimoji="1" lang="en-US" altLang="ja-JP" dirty="0" smtClean="0"/>
              <a:t>)</a:t>
            </a:r>
            <a:r>
              <a:rPr lang="en-US" altLang="ja-JP" dirty="0"/>
              <a:t> 90s</a:t>
            </a:r>
            <a:r>
              <a:rPr lang="ja-JP" altLang="ja-JP" dirty="0"/>
              <a:t>安定期→</a:t>
            </a:r>
            <a:r>
              <a:rPr lang="en-US" altLang="ja-JP" dirty="0"/>
              <a:t>00s</a:t>
            </a:r>
            <a:r>
              <a:rPr lang="ja-JP" altLang="ja-JP" dirty="0"/>
              <a:t>デフレ。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87" y="3571184"/>
            <a:ext cx="3948913" cy="328742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347569" y="3131841"/>
            <a:ext cx="1772155" cy="720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25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フィリップス曲線①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79390" y="2440476"/>
            <a:ext cx="3464609" cy="307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00" dirty="0" smtClean="0"/>
              <a:t>物価上昇率の推移を示す際によく見られる図。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（∵一般に相関は強い）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理論的には③になるはず。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 smtClean="0"/>
              <a:t>しかし</a:t>
            </a:r>
            <a:r>
              <a:rPr lang="ja-JP" altLang="en-US" sz="1600" dirty="0"/>
              <a:t>、</a:t>
            </a:r>
            <a:r>
              <a:rPr lang="ja-JP" altLang="en-US" sz="1600" dirty="0" smtClean="0"/>
              <a:t>ほぼ垂直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①②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や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ほぼ一定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④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になったりしている。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物価上昇率は賃金上昇率</a:t>
            </a:r>
            <a:r>
              <a:rPr lang="ja-JP" altLang="en-US" sz="1600" dirty="0" smtClean="0"/>
              <a:t>で代替、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需給ギャップは失業率で代替されることもある。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64822"/>
            <a:ext cx="5700231" cy="5619794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 rot="20102346">
            <a:off x="1221896" y="1221897"/>
            <a:ext cx="1543050" cy="277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 rot="1388777">
            <a:off x="2641807" y="1604400"/>
            <a:ext cx="1116744" cy="32062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 rot="4352086">
            <a:off x="2888091" y="2598346"/>
            <a:ext cx="1116744" cy="42456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 rot="4688581">
            <a:off x="2221304" y="4073419"/>
            <a:ext cx="606086" cy="23195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32937" y="2168666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563224" y="1648330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4289033" y="3703443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1327058" y="5586728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374297" y="814626"/>
            <a:ext cx="1667041" cy="482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58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フィリップス曲線</a:t>
            </a:r>
            <a:r>
              <a:rPr kumimoji="1" lang="en-US" altLang="ja-JP" dirty="0" smtClean="0"/>
              <a:t>(Wikipedia)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04733" y="2098534"/>
            <a:ext cx="6274532" cy="4543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1800" u="sng" dirty="0" smtClean="0"/>
              <a:t>(</a:t>
            </a:r>
            <a:r>
              <a:rPr lang="ja-JP" altLang="en-US" sz="1800" u="sng" dirty="0" smtClean="0"/>
              <a:t>前提条件</a:t>
            </a:r>
            <a:r>
              <a:rPr lang="en-US" altLang="ja-JP" sz="1800" u="sng" dirty="0" smtClean="0"/>
              <a:t>)</a:t>
            </a:r>
          </a:p>
          <a:p>
            <a:pPr marL="0" indent="0">
              <a:buNone/>
            </a:pPr>
            <a:r>
              <a:rPr lang="ja-JP" altLang="en-US" sz="1800" dirty="0" smtClean="0"/>
              <a:t>①</a:t>
            </a:r>
            <a:r>
              <a:rPr lang="en-US" altLang="ja-JP" sz="1800" dirty="0"/>
              <a:t>(</a:t>
            </a:r>
            <a:r>
              <a:rPr lang="ja-JP" altLang="en-US" sz="1800" dirty="0"/>
              <a:t>インフレ率の水準に関わらず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長期的</a:t>
            </a:r>
            <a:r>
              <a:rPr lang="ja-JP" altLang="en-US" sz="1800" dirty="0"/>
              <a:t>には一定の</a:t>
            </a:r>
            <a:r>
              <a:rPr lang="ja-JP" altLang="en-US" sz="1800" dirty="0" smtClean="0"/>
              <a:t>失業率</a:t>
            </a:r>
            <a:r>
              <a:rPr lang="ja-JP" altLang="en-US" sz="1800" dirty="0"/>
              <a:t>（＝自然失業率）</a:t>
            </a:r>
            <a:r>
              <a:rPr lang="ja-JP" altLang="en-US" sz="1800" dirty="0" smtClean="0"/>
              <a:t>に落ち着く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⇔需給ギャップは、長期的にはゼロ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付近</a:t>
            </a:r>
            <a:r>
              <a:rPr lang="en-US" altLang="ja-JP" sz="1800" dirty="0" smtClean="0"/>
              <a:t>)</a:t>
            </a:r>
            <a:r>
              <a:rPr lang="ja-JP" altLang="en-US" sz="1800" dirty="0" err="1" smtClean="0"/>
              <a:t>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②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短期的な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失業率に</a:t>
            </a:r>
            <a:r>
              <a:rPr lang="ja-JP" altLang="en-US" sz="1800" dirty="0"/>
              <a:t>影響を与えるのは</a:t>
            </a:r>
            <a:r>
              <a:rPr lang="ja-JP" altLang="en-US" sz="1800" dirty="0" smtClean="0"/>
              <a:t>、実現</a:t>
            </a:r>
            <a:r>
              <a:rPr lang="ja-JP" altLang="en-US" sz="1800" dirty="0"/>
              <a:t>したインフレ率そのものではなく予想されたインフレとの</a:t>
            </a:r>
            <a:r>
              <a:rPr lang="ja-JP" altLang="en-US" sz="1800" b="1" dirty="0"/>
              <a:t>乖離</a:t>
            </a:r>
            <a:r>
              <a:rPr lang="ja-JP" altLang="en-US" sz="1800" dirty="0"/>
              <a:t>である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⇒</a:t>
            </a:r>
            <a:r>
              <a:rPr lang="ja-JP" altLang="en-US" sz="1800" b="1" dirty="0" smtClean="0"/>
              <a:t>予想以上の</a:t>
            </a:r>
            <a:r>
              <a:rPr lang="ja-JP" altLang="en-US" sz="1800" dirty="0" smtClean="0"/>
              <a:t>インフレが雇用を生む。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(1960s)</a:t>
            </a:r>
            <a:r>
              <a:rPr lang="ja-JP" altLang="en-US" sz="1800" dirty="0"/>
              <a:t>典型的な短期の</a:t>
            </a:r>
            <a:r>
              <a:rPr lang="ja-JP" altLang="en-US" sz="1800" dirty="0" smtClean="0"/>
              <a:t>カーブ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実インフレ↑＆雇用↑。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(</a:t>
            </a:r>
            <a:r>
              <a:rPr lang="en-US" altLang="ja-JP" sz="1800" dirty="0" smtClean="0"/>
              <a:t>1990s)</a:t>
            </a:r>
            <a:r>
              <a:rPr lang="ja-JP" altLang="en-US" sz="1800" dirty="0" smtClean="0"/>
              <a:t>供給ショック時のカーブ（時計回りする）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…</a:t>
            </a:r>
            <a:r>
              <a:rPr lang="ja-JP" altLang="en-US" sz="1800" dirty="0" smtClean="0"/>
              <a:t>景気↓により、物価↓＆雇用↓。</a:t>
            </a:r>
            <a:r>
              <a:rPr lang="en-US" altLang="ja-JP" sz="1800" dirty="0" smtClean="0"/>
              <a:t>(90-92)</a:t>
            </a:r>
          </a:p>
          <a:p>
            <a:pPr marL="0" indent="0">
              <a:buNone/>
            </a:pPr>
            <a:r>
              <a:rPr lang="ja-JP" altLang="en-US" sz="1800" dirty="0" smtClean="0"/>
              <a:t>⇒期待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予想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インフレ↓→実インフレ一定でも雇用↑。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8611"/>
              </p:ext>
            </p:extLst>
          </p:nvPr>
        </p:nvGraphicFramePr>
        <p:xfrm>
          <a:off x="2769044" y="839056"/>
          <a:ext cx="54549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968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Theory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短期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長期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カーブ形状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右肩下がり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垂直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景気の見積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不可</a:t>
                      </a:r>
                      <a:r>
                        <a:rPr kumimoji="1" lang="en-US" altLang="ja-JP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,</a:t>
                      </a:r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困難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大まかに</a:t>
                      </a:r>
                      <a:r>
                        <a:rPr kumimoji="1" lang="en-US" altLang="ja-JP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r>
                        <a:rPr kumimoji="1" lang="ja-JP" altLang="en-US" dirty="0" smtClean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可能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グループ化 10"/>
          <p:cNvGrpSpPr/>
          <p:nvPr/>
        </p:nvGrpSpPr>
        <p:grpSpPr>
          <a:xfrm>
            <a:off x="-53580" y="839056"/>
            <a:ext cx="2578635" cy="4760631"/>
            <a:chOff x="-86168" y="828086"/>
            <a:chExt cx="3632663" cy="6706559"/>
          </a:xfrm>
        </p:grpSpPr>
        <p:pic>
          <p:nvPicPr>
            <p:cNvPr id="1026" name="Picture 2" descr="https://upload.wikimedia.org/wikipedia/ja/d/de/1960phillipsUS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42" y="828086"/>
              <a:ext cx="2790322" cy="4029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/>
            <p:cNvSpPr txBox="1"/>
            <p:nvPr/>
          </p:nvSpPr>
          <p:spPr>
            <a:xfrm rot="16200000">
              <a:off x="-874042" y="2304980"/>
              <a:ext cx="2096046" cy="52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物価上昇率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68786" y="4716550"/>
              <a:ext cx="1464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失業率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01115" y="1100517"/>
              <a:ext cx="16453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i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Ref. </a:t>
              </a:r>
              <a:r>
                <a:rPr kumimoji="1" lang="en-US" altLang="ja-JP" sz="1100" i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W</a:t>
              </a:r>
              <a:r>
                <a:rPr kumimoji="1" lang="en-US" altLang="ja-JP" sz="1100" i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ikipedia</a:t>
              </a:r>
              <a:endParaRPr kumimoji="1" lang="ja-JP" altLang="en-US" sz="1100" i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 rot="16200000">
              <a:off x="-874042" y="6226473"/>
              <a:ext cx="2096046" cy="52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物価上昇率</a:t>
              </a:r>
              <a:endPara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pic>
        <p:nvPicPr>
          <p:cNvPr id="1028" name="Picture 4" descr="https://upload.wikimedia.org/wikipedia/ja/a/aa/1990phillipsUS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27" y="3861440"/>
            <a:ext cx="1982826" cy="286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左カーブ矢印 11"/>
          <p:cNvSpPr/>
          <p:nvPr/>
        </p:nvSpPr>
        <p:spPr>
          <a:xfrm>
            <a:off x="1362436" y="4111815"/>
            <a:ext cx="1255786" cy="20877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16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フィリップス曲線②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79390" y="2440476"/>
            <a:ext cx="3464609" cy="3078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1600" dirty="0" smtClean="0"/>
              <a:t>④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近年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はほぼ動かない。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先進国によくみられるパターンで、フラット化</a:t>
            </a:r>
            <a:r>
              <a:rPr lang="ja-JP" altLang="en-US" sz="1600" dirty="0"/>
              <a:t>と</a:t>
            </a:r>
            <a:r>
              <a:rPr lang="ja-JP" altLang="en-US" sz="1600" dirty="0" smtClean="0"/>
              <a:t>呼ばれる。</a:t>
            </a:r>
            <a:endParaRPr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原因は？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 smtClean="0"/>
              <a:t>a)</a:t>
            </a:r>
            <a:r>
              <a:rPr lang="ja-JP" altLang="en-US" sz="1600" dirty="0" smtClean="0"/>
              <a:t>価格改定頻度の低下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b)</a:t>
            </a:r>
            <a:r>
              <a:rPr lang="ja-JP" altLang="en-US" sz="1600" dirty="0" smtClean="0"/>
              <a:t>金融政策の安定化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需給ギャップの変化は金融政策で中和するから。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smtClean="0"/>
              <a:t>c)</a:t>
            </a:r>
            <a:r>
              <a:rPr lang="ja-JP" altLang="en-US" sz="1600" dirty="0" smtClean="0"/>
              <a:t>グローバル化による物価上昇率の低下</a:t>
            </a:r>
            <a:r>
              <a:rPr lang="en-US" altLang="ja-JP" sz="1600" dirty="0" smtClean="0"/>
              <a:t>…</a:t>
            </a:r>
            <a:r>
              <a:rPr lang="ja-JP" altLang="en-US" sz="1600" dirty="0" smtClean="0"/>
              <a:t>途上国からのモノが入ってくるから。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と</a:t>
            </a:r>
            <a:r>
              <a:rPr lang="ja-JP" altLang="en-US" sz="1600" dirty="0"/>
              <a:t>言</a:t>
            </a:r>
            <a:r>
              <a:rPr lang="ja-JP" altLang="en-US" sz="1600" dirty="0" smtClean="0"/>
              <a:t>いつつも、３つとも短期的な原因しか説明できない。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600" dirty="0"/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4822"/>
            <a:ext cx="5700231" cy="5619794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 rot="20102346">
            <a:off x="1221896" y="1221897"/>
            <a:ext cx="1543050" cy="27755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 rot="1388777">
            <a:off x="2641807" y="1604400"/>
            <a:ext cx="1116744" cy="32062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 rot="4352086">
            <a:off x="2888091" y="2598346"/>
            <a:ext cx="1116744" cy="424567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 rot="4688581">
            <a:off x="2221304" y="4073419"/>
            <a:ext cx="606086" cy="231953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32937" y="2168666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3563224" y="1648330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4289033" y="3703443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5" name="円/楕円 14"/>
          <p:cNvSpPr/>
          <p:nvPr/>
        </p:nvSpPr>
        <p:spPr>
          <a:xfrm>
            <a:off x="1327058" y="5586728"/>
            <a:ext cx="316823" cy="339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374297" y="814626"/>
            <a:ext cx="1667041" cy="482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285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3-2 </a:t>
            </a:r>
            <a:r>
              <a:rPr kumimoji="1" lang="ja-JP" altLang="en-US" dirty="0" smtClean="0"/>
              <a:t>物価の変動に関する理論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dirty="0" smtClean="0"/>
                  <a:t>…</a:t>
                </a:r>
                <a:r>
                  <a:rPr kumimoji="1" lang="ja-JP" altLang="en-US" dirty="0" smtClean="0"/>
                  <a:t>物価上昇率の決定要因</a:t>
                </a:r>
                <a:endParaRPr kumimoji="1" lang="en-US" altLang="ja-JP" dirty="0" smtClean="0"/>
              </a:p>
              <a:p>
                <a:r>
                  <a:rPr lang="ja-JP" altLang="ja-JP" b="1" u="sng" dirty="0" smtClean="0"/>
                  <a:t>粘着性</a:t>
                </a:r>
                <a:r>
                  <a:rPr lang="en-US" altLang="ja-JP" b="1" dirty="0" smtClean="0"/>
                  <a:t> 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企業は頻繁に価格を変えない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ja-JP" altLang="en-US" dirty="0" smtClean="0"/>
                  <a:t>→価格改定の頻度によって、物価上昇率の推移が変わる。</a:t>
                </a:r>
                <a:endParaRPr lang="en-US" altLang="ja-JP" dirty="0" smtClean="0"/>
              </a:p>
              <a:p>
                <a:r>
                  <a:rPr lang="ja-JP" altLang="ja-JP" u="sng" dirty="0" smtClean="0"/>
                  <a:t>決定</a:t>
                </a:r>
                <a:r>
                  <a:rPr lang="ja-JP" altLang="ja-JP" u="sng" dirty="0"/>
                  <a:t>要因</a:t>
                </a:r>
                <a:endParaRPr lang="ja-JP" altLang="ja-JP" dirty="0"/>
              </a:p>
              <a:p>
                <a:pPr marL="0" lvl="0" indent="0">
                  <a:buNone/>
                </a:pPr>
                <a:r>
                  <a:rPr lang="ja-JP" altLang="en-US" dirty="0" smtClean="0"/>
                  <a:t>①フィリップス曲線</a:t>
                </a:r>
                <a:r>
                  <a:rPr lang="ja-JP" altLang="ja-JP" dirty="0"/>
                  <a:t>　</a:t>
                </a:r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ja-JP" altLang="en-US" dirty="0" smtClean="0"/>
                  <a:t>②予想物価上昇率とその正確さ</a:t>
                </a:r>
                <a:r>
                  <a:rPr lang="ja-JP" altLang="en-US" dirty="0"/>
                  <a:t> </a:t>
                </a:r>
                <a:r>
                  <a:rPr lang="en-US" altLang="ja-JP" dirty="0" smtClean="0"/>
                  <a:t>… </a:t>
                </a:r>
                <a:r>
                  <a:rPr lang="ja-JP" altLang="en-US" dirty="0" smtClean="0"/>
                  <a:t>長期的な計画・意思決定ができる</a:t>
                </a:r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ja-JP" altLang="en-US" dirty="0"/>
                  <a:t>③</a:t>
                </a:r>
                <a:r>
                  <a:rPr lang="ja-JP" altLang="ja-JP" dirty="0" smtClean="0"/>
                  <a:t>ユニット</a:t>
                </a:r>
                <a:r>
                  <a:rPr lang="ja-JP" altLang="ja-JP" dirty="0"/>
                  <a:t>・レーバー・コスト</a:t>
                </a:r>
                <a:r>
                  <a:rPr lang="en-US" altLang="ja-JP" dirty="0"/>
                  <a:t>(ULC)</a:t>
                </a:r>
                <a:r>
                  <a:rPr lang="ja-JP" altLang="ja-JP" dirty="0"/>
                  <a:t>　</a:t>
                </a:r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0" smtClean="0">
                        <a:latin typeface="Cambria Math" panose="02040503050406030204" pitchFamily="18" charset="0"/>
                      </a:rPr>
                      <m:t>ULC</m:t>
                    </m:r>
                    <m:r>
                      <a:rPr lang="ja-JP" altLang="ja-JP" i="0" smtClean="0"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i="0">
                            <a:latin typeface="Cambria Math" panose="02040503050406030204" pitchFamily="18" charset="0"/>
                          </a:rPr>
                          <m:t>賃金所得</m:t>
                        </m:r>
                      </m:num>
                      <m:den>
                        <m:r>
                          <m:rPr>
                            <m:nor/>
                          </m:rPr>
                          <a:rPr lang="ja-JP" altLang="ja-JP"/>
                          <m:t>賃金所得＋資本所得</m:t>
                        </m:r>
                      </m:den>
                    </m:f>
                    <m:r>
                      <a:rPr lang="ja-JP" altLang="ja-JP" i="0" smtClean="0"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ja-JP" i="0">
                            <a:latin typeface="Cambria Math" panose="02040503050406030204" pitchFamily="18" charset="0"/>
                          </a:rPr>
                          <m:t>名目賃金</m:t>
                        </m:r>
                      </m:num>
                      <m:den>
                        <m:r>
                          <a:rPr lang="ja-JP" altLang="ja-JP" i="0">
                            <a:latin typeface="Cambria Math" panose="02040503050406030204" pitchFamily="18" charset="0"/>
                          </a:rPr>
                          <m:t>労働生産</m:t>
                        </m:r>
                        <m:r>
                          <a:rPr lang="ja-JP" altLang="en-US" i="0" smtClean="0">
                            <a:latin typeface="Cambria Math" panose="02040503050406030204" pitchFamily="18" charset="0"/>
                          </a:rPr>
                          <m:t>性</m:t>
                        </m:r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ja-JP" altLang="en-US" dirty="0" smtClean="0"/>
                  <a:t> →生産性上昇すると、物価下がる。</a:t>
                </a:r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ja-JP" altLang="en-US" dirty="0"/>
                  <a:t>④</a:t>
                </a:r>
                <a:r>
                  <a:rPr lang="ja-JP" altLang="ja-JP" dirty="0" smtClean="0"/>
                  <a:t>輸入</a:t>
                </a:r>
                <a:r>
                  <a:rPr lang="ja-JP" altLang="ja-JP" dirty="0"/>
                  <a:t>コスト　</a:t>
                </a:r>
                <a:r>
                  <a:rPr lang="en-US" altLang="ja-JP" dirty="0" smtClean="0"/>
                  <a:t>…</a:t>
                </a:r>
                <a:r>
                  <a:rPr lang="ja-JP" altLang="en-US" dirty="0" smtClean="0"/>
                  <a:t>為替レートなど。</a:t>
                </a:r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ja-JP" altLang="en-US" dirty="0" smtClean="0"/>
                  <a:t>近年の途上国への参入で、非熟練労働力の賃金に低下圧力、価格競争、生産性向上により、物価が低下している。</a:t>
                </a:r>
                <a:endParaRPr lang="en-US" altLang="ja-JP" dirty="0" smtClean="0"/>
              </a:p>
              <a:p>
                <a:pPr marL="0" lvl="0" indent="0">
                  <a:buNone/>
                </a:pPr>
                <a:r>
                  <a:rPr lang="ja-JP" altLang="en-US" dirty="0" smtClean="0"/>
                  <a:t>⑤</a:t>
                </a:r>
                <a:r>
                  <a:rPr lang="ja-JP" altLang="ja-JP" dirty="0" smtClean="0"/>
                  <a:t>流通業</a:t>
                </a:r>
                <a:r>
                  <a:rPr lang="ja-JP" altLang="ja-JP" dirty="0"/>
                  <a:t>のマージン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 </a:t>
                </a:r>
                <a:endParaRPr lang="ja-JP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4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641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3-3 </a:t>
            </a:r>
            <a:r>
              <a:rPr kumimoji="1" lang="ja-JP" altLang="en-US" sz="3600" dirty="0" smtClean="0"/>
              <a:t>物価に対する金融政策への影響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金融政策の影響</a:t>
            </a:r>
            <a:endParaRPr lang="en-US" altLang="ja-JP" dirty="0"/>
          </a:p>
          <a:p>
            <a:r>
              <a:rPr lang="ja-JP" altLang="en-US" dirty="0" smtClean="0"/>
              <a:t>金利の</a:t>
            </a:r>
            <a:r>
              <a:rPr lang="ja-JP" altLang="en-US" dirty="0"/>
              <a:t>操作</a:t>
            </a:r>
            <a:r>
              <a:rPr lang="ja-JP" altLang="en-US" dirty="0" smtClean="0"/>
              <a:t>→需給ギャップを操作→物価上昇率を操作</a:t>
            </a:r>
            <a:endParaRPr lang="en-US" altLang="ja-JP" dirty="0" smtClean="0"/>
          </a:p>
          <a:p>
            <a:r>
              <a:rPr lang="en-US" altLang="ja-JP" dirty="0" smtClean="0"/>
              <a:t>1~2y</a:t>
            </a:r>
            <a:r>
              <a:rPr lang="ja-JP" altLang="en-US" dirty="0" smtClean="0"/>
              <a:t>のタイムラグ</a:t>
            </a:r>
            <a:endParaRPr lang="en-US" altLang="ja-JP" dirty="0" smtClean="0"/>
          </a:p>
          <a:p>
            <a:r>
              <a:rPr lang="ja-JP" altLang="en-US" dirty="0" smtClean="0"/>
              <a:t>経済</a:t>
            </a:r>
            <a:r>
              <a:rPr lang="ja-JP" altLang="en-US" dirty="0"/>
              <a:t>変動</a:t>
            </a:r>
            <a:r>
              <a:rPr lang="ja-JP" altLang="en-US" dirty="0" smtClean="0"/>
              <a:t>のコストも考慮せざるをえない</a:t>
            </a:r>
            <a:endParaRPr lang="en-US" altLang="ja-JP" dirty="0" smtClean="0"/>
          </a:p>
          <a:p>
            <a:r>
              <a:rPr lang="ja-JP" altLang="en-US" dirty="0" smtClean="0"/>
              <a:t>予想物価上昇率の推移</a:t>
            </a:r>
            <a:endParaRPr lang="en-US" altLang="ja-JP" dirty="0" smtClean="0"/>
          </a:p>
          <a:p>
            <a:r>
              <a:rPr lang="ja-JP" altLang="en-US" dirty="0" smtClean="0"/>
              <a:t>短期的な目標に左右されるべきでない</a:t>
            </a:r>
            <a:endParaRPr lang="en-US" altLang="ja-JP" dirty="0" smtClean="0"/>
          </a:p>
          <a:p>
            <a:r>
              <a:rPr lang="ja-JP" altLang="en-US" dirty="0" smtClean="0"/>
              <a:t>フリードマン命題はデフレでも成り立つか？</a:t>
            </a:r>
            <a:endParaRPr lang="en-US" altLang="ja-JP" dirty="0"/>
          </a:p>
          <a:p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フリードマン命題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「インフレはいつでもどこでも貨幣的現象である」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…</a:t>
            </a:r>
            <a:r>
              <a:rPr lang="ja-JP" altLang="en-US" dirty="0"/>
              <a:t>インフレの決定要因として、マネーサプライが重要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47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0144" y="2870200"/>
            <a:ext cx="8363712" cy="2387600"/>
          </a:xfrm>
        </p:spPr>
        <p:txBody>
          <a:bodyPr>
            <a:noAutofit/>
          </a:bodyPr>
          <a:lstStyle/>
          <a:p>
            <a:r>
              <a:rPr kumimoji="1" lang="en-US" altLang="ja-JP" sz="9600" b="1" dirty="0" smtClean="0">
                <a:solidFill>
                  <a:schemeClr val="tx1"/>
                </a:solidFill>
              </a:rPr>
              <a:t>backup</a:t>
            </a:r>
            <a:endParaRPr kumimoji="1" lang="ja-JP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白川総裁コメント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https://www.boj.or.jp/announcements/press/koen_2011/ko110601a.htm/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28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90322</TotalTime>
  <Words>468</Words>
  <Application>Microsoft Office PowerPoint</Application>
  <PresentationFormat>画面に合わせる (4:3)</PresentationFormat>
  <Paragraphs>119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2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Cambria Math</vt:lpstr>
      <vt:lpstr>Segoe UI Symbol</vt:lpstr>
      <vt:lpstr>Office テーマ</vt:lpstr>
      <vt:lpstr>現代の金融政策  第3章 物価上昇率の決定要因</vt:lpstr>
      <vt:lpstr>3-1 様々な物価変動の経験</vt:lpstr>
      <vt:lpstr>フィリップス曲線①</vt:lpstr>
      <vt:lpstr>フィリップス曲線(Wikipedia)</vt:lpstr>
      <vt:lpstr>フィリップス曲線②</vt:lpstr>
      <vt:lpstr>3-2 物価の変動に関する理論</vt:lpstr>
      <vt:lpstr>3-3 物価に対する金融政策への影響</vt:lpstr>
      <vt:lpstr>backup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2297</cp:revision>
  <dcterms:created xsi:type="dcterms:W3CDTF">2015-05-16T17:43:55Z</dcterms:created>
  <dcterms:modified xsi:type="dcterms:W3CDTF">2018-04-22T05:27:13Z</dcterms:modified>
</cp:coreProperties>
</file>