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952" r:id="rId2"/>
    <p:sldId id="953" r:id="rId3"/>
    <p:sldId id="954" r:id="rId4"/>
    <p:sldId id="955" r:id="rId5"/>
    <p:sldId id="957" r:id="rId6"/>
    <p:sldId id="958" r:id="rId7"/>
    <p:sldId id="959" r:id="rId8"/>
    <p:sldId id="960" r:id="rId9"/>
    <p:sldId id="961" r:id="rId10"/>
    <p:sldId id="891" r:id="rId11"/>
    <p:sldId id="95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23"/>
    <a:srgbClr val="FFF2CC"/>
    <a:srgbClr val="FF2DFF"/>
    <a:srgbClr val="5B9BD5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7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4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C6B42-A822-49A7-9BDD-F731EAC454AD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0A279-4673-4E5D-A5A4-7D43F1D13908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08D96A-F5F2-4163-AB29-A6A496424B65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83AA78-16A3-4D96-8BDB-9088E62C43E7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99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6964448-E6B4-456B-A44F-51482EF77172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6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4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>
                <a:solidFill>
                  <a:schemeClr val="tx1"/>
                </a:solidFill>
              </a:rPr>
              <a:t>目標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とすべき物価安定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2018/4/23</a:t>
            </a: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0144" y="2870200"/>
            <a:ext cx="8363712" cy="2387600"/>
          </a:xfrm>
        </p:spPr>
        <p:txBody>
          <a:bodyPr>
            <a:noAutofit/>
          </a:bodyPr>
          <a:lstStyle/>
          <a:p>
            <a:r>
              <a:rPr kumimoji="1" lang="en-US" altLang="ja-JP" sz="9600" b="1" dirty="0" smtClean="0">
                <a:solidFill>
                  <a:schemeClr val="tx1"/>
                </a:solidFill>
              </a:rPr>
              <a:t>backup</a:t>
            </a:r>
            <a:endParaRPr kumimoji="1" lang="ja-JP" alt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b="0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ラスパイレス方式の指数＝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調査時の価格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基準時の数量</m:t>
                        </m:r>
                      </m:num>
                      <m:den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基準時の価格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基準時の数量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zh-CN" dirty="0"/>
                  <a:t>	ex)</a:t>
                </a:r>
                <a:r>
                  <a:rPr lang="zh-CN" altLang="en-US" dirty="0"/>
                  <a:t>物価指数、鉱工業指数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ja-JP" altLang="en-US" dirty="0" smtClean="0"/>
                  <a:t>・調査が楽（早い・安い）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・上方バイアスがかかりやすい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・数量変化は反映されない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パーシェ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方式の指数＝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調査時の価格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調査時の数量</m:t>
                        </m:r>
                      </m:num>
                      <m:den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基準時の価格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調査時の数量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ex)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GDP</a:t>
                </a:r>
                <a:r>
                  <a:rPr lang="ja-JP" altLang="en-US" dirty="0"/>
                  <a:t>デフレーター、貿易統計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・</a:t>
                </a:r>
                <a:r>
                  <a:rPr lang="ja-JP" altLang="en-US" dirty="0"/>
                  <a:t>調査が楽（早い・安い）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・下方</a:t>
                </a:r>
                <a:r>
                  <a:rPr lang="ja-JP" altLang="en-US" dirty="0"/>
                  <a:t>バイアスがかかりやすい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・数量変化が反映される</a:t>
                </a:r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625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sz="2400" dirty="0" smtClean="0"/>
              <a:t>“</a:t>
            </a:r>
            <a:r>
              <a:rPr kumimoji="1" lang="ja-JP" altLang="en-US" sz="2400" dirty="0" smtClean="0"/>
              <a:t>物価安定”とはどのような状態か？（物価安定の定義）</a:t>
            </a:r>
            <a:endParaRPr kumimoji="1" lang="en-US" altLang="ja-JP" sz="2400" dirty="0" smtClean="0"/>
          </a:p>
          <a:p>
            <a:pPr marL="0" indent="0" algn="ctr">
              <a:buNone/>
            </a:pPr>
            <a:r>
              <a:rPr lang="ja-JP" altLang="en-US" sz="2400" dirty="0" smtClean="0"/>
              <a:t>数値目標は？（</a:t>
            </a:r>
            <a:r>
              <a:rPr lang="en-US" altLang="ja-JP" sz="2400" dirty="0" smtClean="0"/>
              <a:t>X</a:t>
            </a:r>
            <a:r>
              <a:rPr lang="ja-JP" altLang="en-US" sz="2400" dirty="0" smtClean="0"/>
              <a:t>％）</a:t>
            </a:r>
            <a:endParaRPr lang="en-US" altLang="ja-JP" sz="2400" dirty="0" smtClean="0"/>
          </a:p>
          <a:p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問題</a:t>
            </a:r>
            <a:r>
              <a:rPr lang="ja-JP" altLang="en-US" dirty="0" smtClean="0"/>
              <a:t>の全体像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様々な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物価指数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物価安定の判別指数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(</a:t>
            </a:r>
            <a:r>
              <a:rPr lang="ja-JP" altLang="en-US" dirty="0" smtClean="0"/>
              <a:t>物価上昇率の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誤差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「デフレの糊代」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コア物価指数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主要</a:t>
            </a:r>
            <a:r>
              <a:rPr kumimoji="1" lang="ja-JP" altLang="en-US" dirty="0" smtClean="0"/>
              <a:t>国の目標物価上昇率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06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4-1 </a:t>
            </a:r>
            <a:r>
              <a:rPr lang="ja-JP" altLang="en-US" dirty="0" smtClean="0"/>
              <a:t>問題の所在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“物価の安定</a:t>
            </a:r>
            <a:r>
              <a:rPr lang="en-US" altLang="ja-JP" dirty="0" smtClean="0"/>
              <a:t>”</a:t>
            </a:r>
          </a:p>
          <a:p>
            <a:pPr marL="0" indent="0">
              <a:buNone/>
            </a:pPr>
            <a:r>
              <a:rPr kumimoji="1" lang="ja-JP" altLang="en-US" dirty="0" smtClean="0"/>
              <a:t>＝家計</a:t>
            </a:r>
            <a:r>
              <a:rPr lang="ja-JP" altLang="en-US" dirty="0"/>
              <a:t>・</a:t>
            </a:r>
            <a:r>
              <a:rPr kumimoji="1" lang="ja-JP" altLang="en-US" dirty="0" smtClean="0"/>
              <a:t>企業が物価のブレによって、意思決定を阻害されないこと。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（但し、これは安定してるか否かの判断が難しい）</a:t>
            </a:r>
            <a:endParaRPr kumimoji="1" lang="en-US" altLang="ja-JP" dirty="0" smtClean="0"/>
          </a:p>
          <a:p>
            <a:r>
              <a:rPr lang="ja-JP" altLang="en-US" dirty="0" smtClean="0"/>
              <a:t>目指す物価上昇率は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％？</a:t>
            </a:r>
            <a:r>
              <a:rPr lang="en-US" altLang="ja-JP" dirty="0" smtClean="0"/>
              <a:t>2%</a:t>
            </a:r>
            <a:r>
              <a:rPr lang="ja-JP" altLang="en-US" dirty="0" smtClean="0"/>
              <a:t>？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→短期的には大差ないけど、</a:t>
            </a:r>
            <a:r>
              <a:rPr lang="en-US" altLang="ja-JP" dirty="0" smtClean="0"/>
              <a:t>45</a:t>
            </a:r>
            <a:r>
              <a:rPr lang="ja-JP" altLang="en-US" dirty="0" smtClean="0"/>
              <a:t>年後だと</a:t>
            </a:r>
            <a:r>
              <a:rPr lang="en-US" altLang="ja-JP" dirty="0" smtClean="0"/>
              <a:t>59%</a:t>
            </a:r>
            <a:r>
              <a:rPr lang="ja-JP" altLang="en-US" dirty="0" smtClean="0"/>
              <a:t>と</a:t>
            </a:r>
            <a:r>
              <a:rPr lang="en-US" altLang="ja-JP" dirty="0" smtClean="0"/>
              <a:t>149%.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物価指数の選択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60s</a:t>
            </a:r>
            <a:r>
              <a:rPr kumimoji="1" lang="ja-JP" altLang="en-US" dirty="0" smtClean="0"/>
              <a:t>は</a:t>
            </a:r>
            <a:r>
              <a:rPr lang="ja-JP" altLang="en-US" dirty="0" smtClean="0"/>
              <a:t>卸売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企業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物価指数は安定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消費者物価指数は少し大。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近年は消費者物価指数≒０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企業物価指数⊕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GDP</a:t>
            </a:r>
            <a:r>
              <a:rPr kumimoji="1" lang="ja-JP" altLang="en-US" dirty="0" smtClean="0"/>
              <a:t>ﾃﾞﾌﾚｰﾀｰ 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dirty="0" smtClean="0"/>
              <a:t>物価上昇率が高い時は大体同じ。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b="1" dirty="0" smtClean="0"/>
              <a:t>でも物価が低いときは、重要。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90" y="3606799"/>
            <a:ext cx="4482706" cy="3173061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4800600" y="5349240"/>
            <a:ext cx="4160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048500" y="428244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企業</a:t>
            </a:r>
            <a:endParaRPr kumimoji="1" lang="ja-JP" altLang="en-US" dirty="0">
              <a:solidFill>
                <a:srgbClr val="0070C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48500" y="5862043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GDP</a:t>
            </a:r>
            <a:endParaRPr kumimoji="1" lang="ja-JP" altLang="en-US" dirty="0">
              <a:solidFill>
                <a:srgbClr val="0070C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91100" y="5338864"/>
            <a:ext cx="11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消費者</a:t>
            </a:r>
            <a:endParaRPr kumimoji="1" lang="ja-JP" altLang="en-US" dirty="0">
              <a:solidFill>
                <a:srgbClr val="0070C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586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4-2 </a:t>
            </a:r>
            <a:r>
              <a:rPr kumimoji="1" lang="ja-JP" altLang="en-US" dirty="0" smtClean="0"/>
              <a:t>物価指数の概要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物価指数の特徴を知る＆物価上昇率のターゲットを決める。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バスケ</a:t>
            </a:r>
            <a:r>
              <a:rPr lang="ja-JP" altLang="en-US" dirty="0" smtClean="0"/>
              <a:t>ット＝ある一定の</a:t>
            </a:r>
            <a:r>
              <a:rPr kumimoji="1" lang="ja-JP" altLang="en-US" dirty="0" smtClean="0"/>
              <a:t>”財・サービスの範囲“や”</a:t>
            </a:r>
            <a:r>
              <a:rPr kumimoji="1" lang="en-US" altLang="ja-JP" dirty="0" smtClean="0"/>
              <a:t>Weight</a:t>
            </a:r>
            <a:r>
              <a:rPr kumimoji="1" lang="ja-JP" altLang="en-US" dirty="0" smtClean="0"/>
              <a:t>“の基準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物価指数＝</a:t>
            </a:r>
            <a:r>
              <a:rPr lang="en-US" altLang="ja-JP" dirty="0" smtClean="0"/>
              <a:t>	</a:t>
            </a:r>
            <a:r>
              <a:rPr lang="ja-JP" altLang="en-US" dirty="0" smtClean="0"/>
              <a:t>一定の</a:t>
            </a:r>
            <a:r>
              <a:rPr lang="ja-JP" altLang="en-US" u="sng" dirty="0" smtClean="0"/>
              <a:t>品質</a:t>
            </a:r>
            <a:r>
              <a:rPr lang="ja-JP" altLang="en-US" dirty="0" smtClean="0"/>
              <a:t>を得るための支出の変化</a:t>
            </a:r>
            <a:r>
              <a:rPr lang="en-US" altLang="ja-JP" dirty="0" smtClean="0"/>
              <a:t>(COGI</a:t>
            </a:r>
            <a:r>
              <a:rPr lang="en-US" altLang="ja-JP" dirty="0"/>
              <a:t>)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kumimoji="1" lang="ja-JP" altLang="en-US" dirty="0" smtClean="0"/>
              <a:t>一定の</a:t>
            </a:r>
            <a:r>
              <a:rPr kumimoji="1" lang="ja-JP" altLang="en-US" u="sng" dirty="0" smtClean="0"/>
              <a:t>効用</a:t>
            </a:r>
            <a:r>
              <a:rPr kumimoji="1" lang="ja-JP" altLang="en-US" dirty="0" smtClean="0"/>
              <a:t>を得るための支出の変化</a:t>
            </a:r>
            <a:r>
              <a:rPr kumimoji="1" lang="en-US" altLang="ja-JP" dirty="0" smtClean="0"/>
              <a:t>(COL)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各指数の説明は本文参照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07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4-3 </a:t>
            </a:r>
            <a:r>
              <a:rPr kumimoji="1" lang="ja-JP" altLang="en-US" dirty="0" smtClean="0"/>
              <a:t>物価指数の選択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金融政策は</a:t>
            </a:r>
            <a:r>
              <a:rPr lang="ja-JP" altLang="en-US" b="1" u="sng" dirty="0"/>
              <a:t>消費者物価指数</a:t>
            </a:r>
            <a:r>
              <a:rPr lang="ja-JP" altLang="en-US" b="1" dirty="0"/>
              <a:t>を基本ターゲットにすべき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“</a:t>
            </a:r>
            <a:r>
              <a:rPr lang="ja-JP" altLang="en-US" dirty="0"/>
              <a:t>特定の”財・サービスではなく、“総合的な”物価を</a:t>
            </a:r>
            <a:r>
              <a:rPr lang="ja-JP" altLang="en-US" dirty="0" smtClean="0"/>
              <a:t>評価できる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→“粘着性”のあるものの物価安定が必要。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（粘着性のないものは価格がすぐに変わり、歪みが生じないから。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 smtClean="0"/>
              <a:t>基準バスケットを購入する際の支出の変化⇔生計費指数に相当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物価安定の究極的な目標は</a:t>
            </a:r>
            <a:r>
              <a:rPr lang="en-US" altLang="ja-JP" dirty="0" smtClean="0"/>
              <a:t>)</a:t>
            </a:r>
            <a:r>
              <a:rPr lang="ja-JP" altLang="en-US" dirty="0" smtClean="0"/>
              <a:t>国民の厚生の向上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国民にとってもわかりやすい</a:t>
            </a:r>
            <a:endParaRPr lang="en-US" altLang="ja-JP" dirty="0" smtClean="0"/>
          </a:p>
          <a:p>
            <a:pPr lvl="1"/>
            <a:r>
              <a:rPr lang="ja-JP" altLang="en-US" dirty="0"/>
              <a:t>賃金交渉・年金の物価スライドの参考・基準になっている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（米）</a:t>
            </a:r>
            <a:r>
              <a:rPr lang="ja-JP" altLang="en-US" dirty="0"/>
              <a:t>家計の消費</a:t>
            </a:r>
            <a:r>
              <a:rPr lang="ja-JP" altLang="en-US" dirty="0" smtClean="0"/>
              <a:t>支出として、</a:t>
            </a:r>
            <a:r>
              <a:rPr kumimoji="1" lang="en-US" altLang="ja-JP" dirty="0" smtClean="0"/>
              <a:t>PCE</a:t>
            </a:r>
            <a:r>
              <a:rPr kumimoji="1" lang="ja-JP" altLang="en-US" dirty="0" smtClean="0"/>
              <a:t>ﾃﾞﾌﾚｰﾀｰを重視している。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企業物価指数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需給バランスやコストの変化を反映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但し、材料コストの変化にも過剰反応する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GDP</a:t>
            </a:r>
            <a:r>
              <a:rPr kumimoji="1" lang="ja-JP" altLang="en-US" dirty="0" smtClean="0"/>
              <a:t>ﾃﾞﾌﾚｰﾀｰ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経済取引を包括的に網羅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但し、現実に取引していないものの含まれる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材料コスト。指標発表が遅い。測定精度も悪い。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410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4-4 </a:t>
            </a:r>
            <a:r>
              <a:rPr lang="ja-JP" altLang="en-US" dirty="0" smtClean="0"/>
              <a:t>物価指数の測定誤差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6"/>
            <a:ext cx="8393430" cy="5741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物価上昇率のターゲットは何％か？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u="sng" dirty="0" smtClean="0"/>
              <a:t>問題点</a:t>
            </a:r>
            <a:r>
              <a:rPr lang="ja-JP" altLang="en-US" dirty="0" smtClean="0"/>
              <a:t> 指数</a:t>
            </a:r>
            <a:r>
              <a:rPr lang="ja-JP" altLang="en-US" dirty="0"/>
              <a:t>計算方法の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 , </a:t>
            </a:r>
            <a:r>
              <a:rPr lang="ja-JP" altLang="en-US" dirty="0" smtClean="0"/>
              <a:t>調査価格の精度 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ウエイトの問題</a:t>
            </a:r>
            <a:endParaRPr kumimoji="1" lang="en-US" altLang="ja-JP" dirty="0" smtClean="0"/>
          </a:p>
          <a:p>
            <a:r>
              <a:rPr lang="ja-JP" altLang="en-US" dirty="0" smtClean="0"/>
              <a:t>代替効果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価格の歪みにより購入数も変化だが</a:t>
            </a:r>
            <a:r>
              <a:rPr lang="ja-JP" altLang="en-US" dirty="0"/>
              <a:t>、</a:t>
            </a:r>
            <a:r>
              <a:rPr lang="ja-JP" altLang="en-US" dirty="0" smtClean="0"/>
              <a:t>物価指数の購入数は一定のまま。</a:t>
            </a:r>
            <a:endParaRPr lang="en-US" altLang="ja-JP" dirty="0" smtClean="0"/>
          </a:p>
          <a:p>
            <a:r>
              <a:rPr lang="ja-JP" altLang="en-US" dirty="0" smtClean="0"/>
              <a:t>品質変化（調整）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とても難しい。</a:t>
            </a:r>
            <a:r>
              <a:rPr lang="en-US" altLang="ja-JP" dirty="0"/>
              <a:t> </a:t>
            </a:r>
            <a:r>
              <a:rPr lang="en-US" altLang="ja-JP" dirty="0" smtClean="0"/>
              <a:t>Ex)</a:t>
            </a:r>
            <a:r>
              <a:rPr lang="ja-JP" altLang="en-US" dirty="0" smtClean="0"/>
              <a:t>明るさ基準 </a:t>
            </a:r>
            <a:r>
              <a:rPr lang="en-US" altLang="ja-JP" dirty="0" smtClean="0"/>
              <a:t>(p71~72)</a:t>
            </a:r>
          </a:p>
          <a:p>
            <a:r>
              <a:rPr kumimoji="1" lang="ja-JP" altLang="en-US" dirty="0" smtClean="0"/>
              <a:t>新商品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現実的な課題</a:t>
            </a:r>
            <a:endParaRPr kumimoji="1" lang="en-US" altLang="ja-JP" dirty="0" smtClean="0"/>
          </a:p>
          <a:p>
            <a:r>
              <a:rPr lang="ja-JP" altLang="en-US" dirty="0" smtClean="0"/>
              <a:t>測定誤差</a:t>
            </a:r>
            <a:r>
              <a:rPr lang="ja-JP" altLang="en-US" dirty="0"/>
              <a:t>　</a:t>
            </a:r>
            <a:r>
              <a:rPr lang="en-US" altLang="ja-JP" dirty="0" smtClean="0"/>
              <a:t>1.1%,0.9%</a:t>
            </a:r>
            <a:r>
              <a:rPr lang="ja-JP" altLang="en-US" dirty="0" smtClean="0"/>
              <a:t>など</a:t>
            </a:r>
            <a:r>
              <a:rPr lang="ja-JP" altLang="en-US" dirty="0"/>
              <a:t>の</a:t>
            </a:r>
            <a:r>
              <a:rPr lang="ja-JP" altLang="en-US" dirty="0" smtClean="0"/>
              <a:t>計算結果が出てる</a:t>
            </a:r>
            <a:endParaRPr lang="en-US" altLang="ja-JP" dirty="0" smtClean="0"/>
          </a:p>
          <a:p>
            <a:pPr lvl="1"/>
            <a:r>
              <a:rPr lang="ja-JP" altLang="en-US" dirty="0"/>
              <a:t>以前</a:t>
            </a:r>
            <a:r>
              <a:rPr lang="ja-JP" altLang="en-US" dirty="0" smtClean="0"/>
              <a:t>に比べると、かなり改善してきてる。</a:t>
            </a:r>
            <a:endParaRPr lang="en-US" altLang="ja-JP" dirty="0" smtClean="0"/>
          </a:p>
          <a:p>
            <a:r>
              <a:rPr kumimoji="1" lang="ja-JP" altLang="en-US" dirty="0" smtClean="0"/>
              <a:t>“真の物価上昇率“がわからない。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ポイント制・分割払いをどう見積もるか。</a:t>
            </a:r>
            <a:endParaRPr lang="en-US" altLang="ja-JP" dirty="0" smtClean="0"/>
          </a:p>
          <a:p>
            <a:pPr lvl="1"/>
            <a:r>
              <a:rPr lang="ja-JP" altLang="en-US" dirty="0"/>
              <a:t>透明性</a:t>
            </a:r>
            <a:r>
              <a:rPr lang="ja-JP" altLang="en-US" dirty="0" smtClean="0"/>
              <a:t>も徐々に上げている。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425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4-5 </a:t>
            </a:r>
            <a:r>
              <a:rPr kumimoji="1" lang="ja-JP" altLang="en-US" dirty="0" smtClean="0"/>
              <a:t>デフレの糊代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6"/>
            <a:ext cx="8362950" cy="574115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目標物価上昇率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→確立してないが、若干のプラスが良いとされている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一般に</a:t>
            </a:r>
            <a:r>
              <a:rPr lang="en-US" altLang="ja-JP" dirty="0" smtClean="0"/>
              <a:t>)</a:t>
            </a:r>
            <a:r>
              <a:rPr lang="ja-JP" altLang="en-US" dirty="0" smtClean="0"/>
              <a:t>名目</a:t>
            </a:r>
            <a:r>
              <a:rPr lang="ja-JP" altLang="en-US" dirty="0"/>
              <a:t>賃金</a:t>
            </a:r>
            <a:r>
              <a:rPr lang="ja-JP" altLang="en-US" dirty="0" smtClean="0"/>
              <a:t>の下方硬直性がある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物価下落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⇔実質賃金上昇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→ 労働需要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雇用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減 → さらなる物価下落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…</a:t>
            </a:r>
            <a:r>
              <a:rPr lang="ja-JP" altLang="en-US" dirty="0" smtClean="0"/>
              <a:t>デフレスパイラル</a:t>
            </a:r>
            <a:endParaRPr lang="en-US" altLang="ja-JP" dirty="0"/>
          </a:p>
          <a:p>
            <a:pPr lvl="1"/>
            <a:r>
              <a:rPr lang="ja-JP" altLang="en-US" dirty="0" smtClean="0"/>
              <a:t>物価上昇→実質賃金下落→賃金の引き上げ要求。といのうがメジャー。</a:t>
            </a:r>
            <a:endParaRPr lang="en-US" altLang="ja-JP" dirty="0" smtClean="0"/>
          </a:p>
          <a:p>
            <a:r>
              <a:rPr lang="ja-JP" altLang="en-US" dirty="0"/>
              <a:t>マイナス</a:t>
            </a:r>
            <a:r>
              <a:rPr lang="ja-JP" altLang="en-US" dirty="0" smtClean="0"/>
              <a:t>金利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金利はマイナスにならないので、下げれなくなると金融政策をとれなくなる。</a:t>
            </a:r>
            <a:endParaRPr lang="en-US" altLang="ja-JP" dirty="0"/>
          </a:p>
          <a:p>
            <a:r>
              <a:rPr lang="ja-JP" altLang="en-US" dirty="0"/>
              <a:t>債務</a:t>
            </a:r>
            <a:r>
              <a:rPr lang="ja-JP" altLang="en-US" dirty="0" smtClean="0"/>
              <a:t>デフレ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物価下落→金利下落→債権上昇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一般に、債権者より債務者のほうが、お金を必要としているので更なる物価下落を招く。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701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88" y="779534"/>
            <a:ext cx="2848396" cy="26171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4-6 </a:t>
            </a:r>
            <a:r>
              <a:rPr kumimoji="1" lang="ja-JP" altLang="en-US" dirty="0" smtClean="0"/>
              <a:t>コア物価指数と総合物価指数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55424"/>
            <a:ext cx="7886700" cy="5741156"/>
          </a:xfrm>
        </p:spPr>
        <p:txBody>
          <a:bodyPr/>
          <a:lstStyle/>
          <a:p>
            <a:r>
              <a:rPr kumimoji="1" lang="ja-JP" altLang="en-US" dirty="0" smtClean="0"/>
              <a:t>物価の推移は、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トレンド・一時要因・構造変化の３分類が必要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dirty="0" smtClean="0"/>
              <a:t>トレンドを見たい時の指標は何を使うべきか？</a:t>
            </a:r>
            <a:r>
              <a:rPr lang="en-US" altLang="ja-JP" b="1" dirty="0"/>
              <a:t/>
            </a:r>
            <a:br>
              <a:rPr lang="en-US" altLang="ja-JP" b="1" dirty="0"/>
            </a:br>
            <a:endParaRPr kumimoji="1" lang="en-US" altLang="ja-JP" dirty="0" smtClean="0"/>
          </a:p>
          <a:p>
            <a:r>
              <a:rPr kumimoji="1" lang="ja-JP" altLang="en-US" dirty="0" smtClean="0"/>
              <a:t>コア物価指数 </a:t>
            </a:r>
            <a:endParaRPr lang="en-US" altLang="ja-JP" dirty="0"/>
          </a:p>
          <a:p>
            <a:pPr lvl="1"/>
            <a:r>
              <a:rPr lang="ja-JP" altLang="en-US" dirty="0"/>
              <a:t>生鮮食品を除いた消費者物価</a:t>
            </a:r>
            <a:r>
              <a:rPr lang="ja-JP" altLang="en-US" dirty="0" smtClean="0"/>
              <a:t>指数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ja-JP" altLang="en-US" dirty="0"/>
              <a:t>生鮮</a:t>
            </a:r>
            <a:r>
              <a:rPr lang="ja-JP" altLang="en-US" dirty="0" smtClean="0"/>
              <a:t>食品とエネルギーを</a:t>
            </a:r>
            <a:r>
              <a:rPr lang="ja-JP" altLang="en-US" dirty="0"/>
              <a:t>除いた消費者物価</a:t>
            </a:r>
            <a:r>
              <a:rPr lang="ja-JP" altLang="en-US" dirty="0" smtClean="0"/>
              <a:t>指数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米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品物別価格変動の上下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％を除いた指数</a:t>
            </a:r>
            <a:r>
              <a:rPr kumimoji="1" lang="en-US" altLang="ja-JP" dirty="0" smtClean="0"/>
              <a:t>(Trimmed-Mean)</a:t>
            </a:r>
          </a:p>
          <a:p>
            <a:pPr lvl="2"/>
            <a:r>
              <a:rPr lang="ja-JP" altLang="en-US" dirty="0" smtClean="0"/>
              <a:t>最も</a:t>
            </a:r>
            <a:r>
              <a:rPr lang="en-US" altLang="ja-JP" dirty="0" smtClean="0"/>
              <a:t>Sensitive</a:t>
            </a:r>
            <a:r>
              <a:rPr lang="ja-JP" altLang="en-US" dirty="0" smtClean="0"/>
              <a:t>な価格変動を除いてしまうデメリットあり。</a:t>
            </a:r>
            <a:endParaRPr lang="en-US" altLang="ja-JP" dirty="0" smtClean="0"/>
          </a:p>
          <a:p>
            <a:r>
              <a:rPr lang="ja-JP" altLang="en-US" dirty="0" smtClean="0"/>
              <a:t>国によって</a:t>
            </a:r>
            <a:r>
              <a:rPr lang="en-US" altLang="ja-JP" dirty="0" smtClean="0"/>
              <a:t>(</a:t>
            </a:r>
            <a:r>
              <a:rPr lang="ja-JP" altLang="en-US" dirty="0" smtClean="0"/>
              <a:t>若干</a:t>
            </a:r>
            <a:r>
              <a:rPr lang="en-US" altLang="ja-JP" dirty="0" smtClean="0"/>
              <a:t>)</a:t>
            </a:r>
            <a:r>
              <a:rPr lang="ja-JP" altLang="en-US" dirty="0" smtClean="0"/>
              <a:t>指標が異なる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米はガソリンへの税が少ないからエネルギーを除いているが、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日本は価格の税が占める部分が大きいので入れても問題ない。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石油の長期的な扱い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米・日の違い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一過性</a:t>
            </a:r>
            <a:r>
              <a:rPr lang="ja-JP" altLang="en-US" dirty="0" smtClean="0"/>
              <a:t>の上昇の場合は除いたほうが良い</a:t>
            </a:r>
            <a:endParaRPr lang="en-US" altLang="ja-JP" dirty="0" smtClean="0"/>
          </a:p>
          <a:p>
            <a:pPr lvl="1"/>
            <a:r>
              <a:rPr lang="ja-JP" altLang="en-US" dirty="0"/>
              <a:t>持続的</a:t>
            </a:r>
            <a:r>
              <a:rPr lang="ja-JP" altLang="en-US" dirty="0" smtClean="0"/>
              <a:t>な上昇の場合は、徐々にほかのものに価格効果が反映されるので、いれるべき。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52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4-7 </a:t>
            </a:r>
            <a:r>
              <a:rPr kumimoji="1" lang="ja-JP" altLang="en-US" sz="2800" dirty="0" smtClean="0"/>
              <a:t>主要国の目標物価上昇率についての考え方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国民の支持、長期的な視野、安心感など。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だいたいが</a:t>
            </a:r>
            <a:r>
              <a:rPr lang="en-US" altLang="ja-JP" dirty="0" smtClean="0"/>
              <a:t>2±1%</a:t>
            </a:r>
            <a:r>
              <a:rPr lang="ja-JP" altLang="en-US" dirty="0" smtClean="0"/>
              <a:t>をターゲット </a:t>
            </a:r>
            <a:r>
              <a:rPr lang="en-US" altLang="ja-JP" dirty="0" smtClean="0"/>
              <a:t>(</a:t>
            </a:r>
            <a:r>
              <a:rPr lang="ja-JP" altLang="en-US" dirty="0" smtClean="0"/>
              <a:t>日本</a:t>
            </a:r>
            <a:r>
              <a:rPr lang="ja-JP" altLang="en-US" dirty="0"/>
              <a:t>・</a:t>
            </a:r>
            <a:r>
              <a:rPr lang="ja-JP" altLang="en-US" dirty="0" smtClean="0"/>
              <a:t>スイスは低めの</a:t>
            </a:r>
            <a:r>
              <a:rPr lang="en-US" altLang="ja-JP" dirty="0" smtClean="0"/>
              <a:t>1±1%)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数値目標も理論値ではなく、ヒストリカルに現実的な目標数値。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46" y="2474710"/>
            <a:ext cx="5676355" cy="4007861"/>
          </a:xfrm>
          <a:prstGeom prst="rect">
            <a:avLst/>
          </a:prstGeom>
        </p:spPr>
      </p:pic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54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91337</TotalTime>
  <Words>443</Words>
  <Application>Microsoft Office PowerPoint</Application>
  <PresentationFormat>画面に合わせる (4:3)</PresentationFormat>
  <Paragraphs>148</Paragraphs>
  <Slides>11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4" baseType="lpstr">
      <vt:lpstr>Arial Unicode MS</vt:lpstr>
      <vt:lpstr>HGｺﾞｼｯｸE</vt:lpstr>
      <vt:lpstr>ＭＳ Ｐゴシック</vt:lpstr>
      <vt:lpstr>メイリオ</vt:lpstr>
      <vt:lpstr>游ゴシック</vt:lpstr>
      <vt:lpstr>游ゴシック Light</vt:lpstr>
      <vt:lpstr>游明朝</vt:lpstr>
      <vt:lpstr>Arial</vt:lpstr>
      <vt:lpstr>Calibri</vt:lpstr>
      <vt:lpstr>Calibri Light</vt:lpstr>
      <vt:lpstr>Cambria Math</vt:lpstr>
      <vt:lpstr>Segoe UI Symbol</vt:lpstr>
      <vt:lpstr>Office テーマ</vt:lpstr>
      <vt:lpstr>現代の金融政策  第4章 目標とすべき物価安定</vt:lpstr>
      <vt:lpstr>Outline</vt:lpstr>
      <vt:lpstr>4-1 問題の所在</vt:lpstr>
      <vt:lpstr>4-2 物価指数の概要</vt:lpstr>
      <vt:lpstr>4-3 物価指数の選択</vt:lpstr>
      <vt:lpstr>4-4 物価指数の測定誤差</vt:lpstr>
      <vt:lpstr>4-5 デフレの糊代</vt:lpstr>
      <vt:lpstr>4-6 コア物価指数と総合物価指数</vt:lpstr>
      <vt:lpstr>4-7 主要国の目標物価上昇率についての考え方</vt:lpstr>
      <vt:lpstr>backup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Takashi Ikai</cp:lastModifiedBy>
  <cp:revision>2327</cp:revision>
  <dcterms:created xsi:type="dcterms:W3CDTF">2015-05-16T17:43:55Z</dcterms:created>
  <dcterms:modified xsi:type="dcterms:W3CDTF">2018-04-22T05:41:26Z</dcterms:modified>
</cp:coreProperties>
</file>