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952" r:id="rId2"/>
    <p:sldId id="958" r:id="rId3"/>
    <p:sldId id="954" r:id="rId4"/>
    <p:sldId id="955" r:id="rId5"/>
    <p:sldId id="959" r:id="rId6"/>
    <p:sldId id="960" r:id="rId7"/>
    <p:sldId id="961" r:id="rId8"/>
    <p:sldId id="89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A0023"/>
    <a:srgbClr val="FFF2CC"/>
    <a:srgbClr val="FF2DFF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7" autoAdjust="0"/>
    <p:restoredTop sz="95642" autoAdjust="0"/>
  </p:normalViewPr>
  <p:slideViewPr>
    <p:cSldViewPr snapToGrid="0" snapToObjects="1">
      <p:cViewPr>
        <p:scale>
          <a:sx n="129" d="100"/>
          <a:sy n="129" d="100"/>
        </p:scale>
        <p:origin x="-10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1A44E-C332-4594-BE49-B942E2ACA21A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B6A83-0B0A-4365-917E-12A520C637FC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4679AE-809F-49BB-BAF5-6D7945E93E58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9D9EB5C-5D57-4F91-BC3A-9CEBE9653274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1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BF685D-7D64-4D67-9BF4-DF07020BD77C}" type="datetime1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6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15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金融市場と金融システム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2018/6/25</a:t>
            </a:r>
            <a:endParaRPr lang="en-US" altLang="ja-JP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	</a:t>
            </a:r>
          </a:p>
          <a:p>
            <a:pPr marL="0" indent="0">
              <a:buNone/>
            </a:pPr>
            <a:r>
              <a:rPr kumimoji="1" lang="ja-JP" altLang="en-US" dirty="0" smtClean="0"/>
              <a:t>中央銀行の役割は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①物価の安定　②金融システムの安定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→本章では、②について。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dirty="0" smtClean="0"/>
              <a:t>特に、システムが不安定化した時の対応策について。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/>
              <a:t>(</a:t>
            </a:r>
            <a:r>
              <a:rPr kumimoji="1" lang="ja-JP" altLang="en-US" dirty="0" smtClean="0"/>
              <a:t>予防策→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章</a:t>
            </a:r>
            <a:r>
              <a:rPr kumimoji="1"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23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15-1 </a:t>
            </a:r>
            <a:r>
              <a:rPr kumimoji="1" lang="ja-JP" altLang="en-US" sz="3200" dirty="0" smtClean="0"/>
              <a:t>システミック・リスク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828086"/>
            <a:ext cx="8321141" cy="576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 ≔ 資金不足を通した支払い、不履行による、連鎖的な銀行破綻</a:t>
            </a:r>
            <a:endParaRPr lang="en-US" altLang="ja-JP" dirty="0"/>
          </a:p>
          <a:p>
            <a:r>
              <a:rPr lang="ja-JP" altLang="en-US" dirty="0"/>
              <a:t>古典的</a:t>
            </a:r>
            <a:r>
              <a:rPr lang="ja-JP" altLang="en-US" dirty="0" smtClean="0"/>
              <a:t>なシステミック・リスク要因</a:t>
            </a:r>
            <a:endParaRPr lang="en-US" altLang="ja-JP" dirty="0" smtClean="0"/>
          </a:p>
          <a:p>
            <a:pPr lvl="1"/>
            <a:r>
              <a:rPr lang="ja-JP" altLang="en-US" dirty="0"/>
              <a:t>心理的</a:t>
            </a:r>
            <a:r>
              <a:rPr lang="ja-JP" altLang="en-US" dirty="0" smtClean="0"/>
              <a:t>な預金取り付け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(Interbank</a:t>
            </a:r>
            <a:r>
              <a:rPr kumimoji="1" lang="ja-JP" altLang="en-US" dirty="0" err="1" smtClean="0"/>
              <a:t>での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与信の焦げ付き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時点ネット決済システムを通じる連鎖的な波及</a:t>
            </a:r>
            <a:endParaRPr kumimoji="1" lang="en-US" altLang="ja-JP" dirty="0" smtClean="0"/>
          </a:p>
          <a:p>
            <a:r>
              <a:rPr lang="ja-JP" altLang="en-US" dirty="0" smtClean="0"/>
              <a:t>市場型</a:t>
            </a:r>
            <a:r>
              <a:rPr lang="ja-JP" altLang="en-US" dirty="0"/>
              <a:t>の</a:t>
            </a:r>
            <a:r>
              <a:rPr lang="ja-JP" altLang="en-US" dirty="0" smtClean="0"/>
              <a:t>システミック</a:t>
            </a:r>
            <a:r>
              <a:rPr lang="ja-JP" altLang="en-US" dirty="0"/>
              <a:t>・リスク</a:t>
            </a:r>
            <a:r>
              <a:rPr lang="ja-JP" altLang="en-US" dirty="0" smtClean="0"/>
              <a:t>要因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⇔商品</a:t>
            </a:r>
            <a:r>
              <a:rPr lang="ja-JP" altLang="en-US" dirty="0"/>
              <a:t>を</a:t>
            </a:r>
            <a:r>
              <a:rPr lang="ja-JP" altLang="en-US" dirty="0" smtClean="0"/>
              <a:t>市場で成立してる価格ですぐに売却できなくなること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価格がわからない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取引相手を選別するようになる</a:t>
            </a:r>
            <a:r>
              <a:rPr lang="en-US" altLang="ja-JP" dirty="0" smtClean="0"/>
              <a:t>(Counterparty </a:t>
            </a:r>
            <a:r>
              <a:rPr lang="en-US" altLang="ja-JP" dirty="0"/>
              <a:t>R</a:t>
            </a:r>
            <a:r>
              <a:rPr lang="en-US" altLang="ja-JP" dirty="0" smtClean="0"/>
              <a:t>isk</a:t>
            </a:r>
            <a:r>
              <a:rPr lang="ja-JP" altLang="en-US" dirty="0" smtClean="0"/>
              <a:t>の顕在化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Volatility</a:t>
            </a:r>
            <a:r>
              <a:rPr kumimoji="1" lang="ja-JP" altLang="en-US" dirty="0" smtClean="0"/>
              <a:t>の急騰</a:t>
            </a:r>
            <a:endParaRPr kumimoji="1" lang="en-US" altLang="ja-JP" dirty="0" smtClean="0"/>
          </a:p>
          <a:p>
            <a:r>
              <a:rPr kumimoji="1" lang="ja-JP" altLang="en-US" dirty="0" smtClean="0"/>
              <a:t>根本的要因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資産の急落 → 自己資本の減少 → 与信の焦げ付き</a:t>
            </a:r>
            <a:r>
              <a:rPr lang="en-US" altLang="ja-JP" dirty="0" smtClean="0"/>
              <a:t>/</a:t>
            </a:r>
            <a:r>
              <a:rPr lang="ja-JP" altLang="en-US" dirty="0" smtClean="0"/>
              <a:t>流動性の低下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物理的障害による決済の遅延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市場</a:t>
            </a:r>
            <a:r>
              <a:rPr lang="ja-JP" altLang="en-US" dirty="0" smtClean="0"/>
              <a:t>の自己増発的な作用</a:t>
            </a:r>
            <a:r>
              <a:rPr lang="en-US" altLang="ja-JP" dirty="0" smtClean="0"/>
              <a:t> (</a:t>
            </a:r>
            <a:r>
              <a:rPr lang="ja-JP" altLang="en-US" dirty="0" smtClean="0"/>
              <a:t>一度流動性が下がると、雪崩式に下がる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影響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金融機関・企業のリスクオフ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リスクヘッジが困難 → 経済の円滑性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非効率に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49" y="4715933"/>
            <a:ext cx="8321141" cy="224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616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15-2 Cash</a:t>
            </a:r>
            <a:r>
              <a:rPr kumimoji="1" lang="ja-JP" altLang="en-US" sz="3200" dirty="0" smtClean="0"/>
              <a:t>流動性と市場流動性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6"/>
            <a:ext cx="8221806" cy="57411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kumimoji="1" lang="en-US" altLang="ja-JP" dirty="0" smtClean="0"/>
              <a:t>Cash</a:t>
            </a:r>
            <a:r>
              <a:rPr kumimoji="1" lang="ja-JP" altLang="en-US" dirty="0" smtClean="0"/>
              <a:t>流動性</a:t>
            </a:r>
            <a:r>
              <a:rPr lang="en-US" altLang="ja-JP" dirty="0"/>
              <a:t>	</a:t>
            </a:r>
            <a:r>
              <a:rPr lang="en-US" altLang="ja-JP" dirty="0" smtClean="0"/>
              <a:t>…</a:t>
            </a:r>
            <a:r>
              <a:rPr lang="ja-JP" altLang="en-US" dirty="0" smtClean="0"/>
              <a:t>①現預金</a:t>
            </a:r>
            <a:r>
              <a:rPr lang="ja-JP" altLang="en-US" dirty="0"/>
              <a:t>　</a:t>
            </a:r>
            <a:r>
              <a:rPr lang="ja-JP" altLang="en-US" dirty="0" smtClean="0"/>
              <a:t>②借入能力　③売却可能資産</a:t>
            </a:r>
            <a:endParaRPr lang="en-US" altLang="ja-JP" dirty="0"/>
          </a:p>
          <a:p>
            <a:pPr marL="457200" indent="-457200">
              <a:buFont typeface="+mj-lt"/>
              <a:buAutoNum type="romanUcPeriod"/>
            </a:pPr>
            <a:r>
              <a:rPr kumimoji="1" lang="ja-JP" altLang="en-US" dirty="0" smtClean="0"/>
              <a:t>市場流動性</a:t>
            </a:r>
            <a:r>
              <a:rPr lang="en-US" altLang="ja-JP" dirty="0"/>
              <a:t>	</a:t>
            </a:r>
            <a:r>
              <a:rPr lang="en-US" altLang="ja-JP" dirty="0" smtClean="0"/>
              <a:t>…</a:t>
            </a:r>
            <a:r>
              <a:rPr lang="ja-JP" altLang="en-US" dirty="0" smtClean="0"/>
              <a:t>市場価格で即売れること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市場流動性の低下要因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←取引所取引 と</a:t>
            </a:r>
            <a:r>
              <a:rPr lang="en-US" altLang="ja-JP" dirty="0" smtClean="0"/>
              <a:t> </a:t>
            </a:r>
            <a:r>
              <a:rPr lang="ja-JP" altLang="en-US" dirty="0" smtClean="0"/>
              <a:t>店頭取引 </a:t>
            </a:r>
            <a:r>
              <a:rPr lang="en-US" altLang="ja-JP" dirty="0" smtClean="0"/>
              <a:t>,</a:t>
            </a:r>
            <a:r>
              <a:rPr kumimoji="1" lang="en-US" altLang="ja-JP" dirty="0" smtClean="0"/>
              <a:t>Market-Maker </a:t>
            </a:r>
            <a:r>
              <a:rPr kumimoji="1" lang="ja-JP" altLang="en-US" dirty="0" smtClean="0"/>
              <a:t>と </a:t>
            </a:r>
            <a:r>
              <a:rPr kumimoji="1" lang="en-US" altLang="ja-JP" dirty="0" smtClean="0"/>
              <a:t>Arbitrager</a:t>
            </a:r>
            <a:r>
              <a:rPr kumimoji="1" lang="ja-JP" altLang="en-US" dirty="0" smtClean="0"/>
              <a:t>を分けて考える</a:t>
            </a:r>
            <a:r>
              <a:rPr kumimoji="1" lang="en-US" altLang="ja-JP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 smtClean="0"/>
              <a:t>自己資本の減少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 smtClean="0"/>
              <a:t>Volatility</a:t>
            </a:r>
            <a:r>
              <a:rPr kumimoji="1" lang="ja-JP" altLang="en-US" dirty="0" smtClean="0"/>
              <a:t>上昇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Cash</a:t>
            </a:r>
            <a:r>
              <a:rPr lang="ja-JP" altLang="en-US" dirty="0" smtClean="0"/>
              <a:t>流動性の低下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 smtClean="0"/>
              <a:t>価格への信頼性低下</a:t>
            </a:r>
            <a:endParaRPr lang="en-US" altLang="ja-JP" dirty="0"/>
          </a:p>
          <a:p>
            <a:r>
              <a:rPr kumimoji="1" lang="en-US" altLang="ja-JP" dirty="0" smtClean="0"/>
              <a:t>Cash</a:t>
            </a:r>
            <a:r>
              <a:rPr kumimoji="1" lang="ja-JP" altLang="en-US" dirty="0" smtClean="0"/>
              <a:t>流動性と</a:t>
            </a:r>
            <a:r>
              <a:rPr lang="ja-JP" altLang="en-US" dirty="0" smtClean="0"/>
              <a:t>市場流動性の関係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Cash</a:t>
            </a:r>
            <a:r>
              <a:rPr lang="ja-JP" altLang="en-US" dirty="0"/>
              <a:t>→市場</a:t>
            </a:r>
            <a:r>
              <a:rPr lang="en-US" altLang="ja-JP" dirty="0"/>
              <a:t> : </a:t>
            </a:r>
            <a:r>
              <a:rPr lang="ja-JP" altLang="en-US" dirty="0"/>
              <a:t>償還された債券・</a:t>
            </a:r>
            <a:r>
              <a:rPr lang="en-US" altLang="ja-JP" dirty="0"/>
              <a:t>CP</a:t>
            </a:r>
            <a:r>
              <a:rPr lang="ja-JP" altLang="en-US" dirty="0"/>
              <a:t>の借り換えが困難に</a:t>
            </a:r>
            <a:endParaRPr lang="en-US" altLang="ja-JP" dirty="0"/>
          </a:p>
          <a:p>
            <a:pPr lvl="1"/>
            <a:r>
              <a:rPr lang="ja-JP" altLang="en-US" dirty="0"/>
              <a:t>市場</a:t>
            </a:r>
            <a:r>
              <a:rPr lang="ja-JP" altLang="en-US" dirty="0" smtClean="0"/>
              <a:t>→</a:t>
            </a:r>
            <a:r>
              <a:rPr lang="en-US" altLang="ja-JP" dirty="0" smtClean="0"/>
              <a:t>Cash </a:t>
            </a:r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普通に起こる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/>
              <a:t>支払い</a:t>
            </a:r>
            <a:r>
              <a:rPr lang="ja-JP" altLang="en-US" dirty="0" smtClean="0"/>
              <a:t>を遅らせようとする →「すくみ」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追加変動証拠金を差し出す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14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15-3 </a:t>
            </a:r>
            <a:r>
              <a:rPr kumimoji="1" lang="ja-JP" altLang="en-US" dirty="0" smtClean="0"/>
              <a:t>中央銀行の対応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流動性</a:t>
            </a:r>
            <a:r>
              <a:rPr lang="ja-JP" altLang="en-US" dirty="0"/>
              <a:t>危機発生時</a:t>
            </a:r>
            <a:r>
              <a:rPr lang="ja-JP" altLang="en-US" dirty="0" smtClean="0"/>
              <a:t>の</a:t>
            </a:r>
            <a:r>
              <a:rPr lang="ja-JP" altLang="en-US" dirty="0"/>
              <a:t>要因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ソルベンシー </a:t>
            </a:r>
            <a:r>
              <a:rPr lang="en-US" altLang="ja-JP" dirty="0" smtClean="0"/>
              <a:t>: </a:t>
            </a:r>
            <a:r>
              <a:rPr lang="ja-JP" altLang="en-US" dirty="0" smtClean="0"/>
              <a:t>払える資本力</a:t>
            </a:r>
            <a:r>
              <a:rPr lang="en-US" altLang="ja-JP" dirty="0" smtClean="0"/>
              <a:t>	 	…</a:t>
            </a:r>
            <a:r>
              <a:rPr lang="ja-JP" altLang="en-US" dirty="0" smtClean="0"/>
              <a:t>健全な銀行には起こらない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流動性</a:t>
            </a:r>
            <a:r>
              <a:rPr lang="en-US" altLang="ja-JP" dirty="0" smtClean="0"/>
              <a:t>	     : </a:t>
            </a:r>
            <a:r>
              <a:rPr lang="ja-JP" altLang="en-US" dirty="0" smtClean="0"/>
              <a:t>資金繰りの問題</a:t>
            </a:r>
            <a:r>
              <a:rPr lang="en-US" altLang="ja-JP" dirty="0" smtClean="0"/>
              <a:t>	…</a:t>
            </a:r>
            <a:r>
              <a:rPr lang="ja-JP" altLang="en-US" dirty="0"/>
              <a:t>健全な</a:t>
            </a:r>
            <a:r>
              <a:rPr lang="ja-JP" altLang="en-US" dirty="0" smtClean="0"/>
              <a:t>銀行でも起こりうる</a:t>
            </a:r>
            <a:endParaRPr kumimoji="1" lang="en-US" altLang="ja-JP" dirty="0"/>
          </a:p>
          <a:p>
            <a:r>
              <a:rPr lang="ja-JP" altLang="en-US" dirty="0"/>
              <a:t>流動性危機発生時の対応</a:t>
            </a:r>
            <a:endParaRPr lang="en-US" altLang="ja-JP" dirty="0"/>
          </a:p>
          <a:p>
            <a:pPr lvl="1"/>
            <a:r>
              <a:rPr lang="ja-JP" altLang="en-US" dirty="0"/>
              <a:t>短期金利の引き下げ</a:t>
            </a:r>
            <a:endParaRPr lang="en-US" altLang="ja-JP" dirty="0"/>
          </a:p>
          <a:p>
            <a:pPr lvl="1"/>
            <a:r>
              <a:rPr lang="ja-JP" altLang="en-US" dirty="0"/>
              <a:t>マネーの供給</a:t>
            </a:r>
            <a:endParaRPr lang="en-US" altLang="ja-JP" dirty="0"/>
          </a:p>
          <a:p>
            <a:r>
              <a:rPr kumimoji="1" lang="ja-JP" altLang="en-US" dirty="0" smtClean="0"/>
              <a:t>中銀の苦悩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原因がソルベンシー </a:t>
            </a:r>
            <a:r>
              <a:rPr lang="en-US" altLang="ja-JP" dirty="0" smtClean="0"/>
              <a:t>or </a:t>
            </a:r>
            <a:r>
              <a:rPr lang="ja-JP" altLang="en-US" dirty="0" smtClean="0"/>
              <a:t>流動性か判断困難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容易に介入しすぎると、銀行のリスク管理体制が甘くなる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モラル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どこまで銀行を救うか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32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15-4 </a:t>
            </a:r>
            <a:r>
              <a:rPr kumimoji="1" lang="ja-JP" altLang="en-US" dirty="0" smtClean="0"/>
              <a:t>バンキング対策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Systemic-Risk</a:t>
            </a:r>
            <a:r>
              <a:rPr kumimoji="1" lang="ja-JP" altLang="en-US" dirty="0" smtClean="0"/>
              <a:t>は市場型のほうが厄介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原因が自明でない　→対策も自明でない</a:t>
            </a:r>
            <a:r>
              <a:rPr lang="en-US" altLang="ja-JP" dirty="0" smtClean="0"/>
              <a:t>(CP</a:t>
            </a:r>
            <a:r>
              <a:rPr lang="ja-JP" altLang="en-US" dirty="0" smtClean="0"/>
              <a:t>リスクの把握は困難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対策</a:t>
            </a:r>
            <a:endParaRPr lang="en-US" altLang="ja-JP" dirty="0" smtClean="0"/>
          </a:p>
          <a:p>
            <a:pPr lvl="1"/>
            <a:r>
              <a:rPr lang="ja-JP" altLang="en-US" dirty="0"/>
              <a:t>資金</a:t>
            </a:r>
            <a:r>
              <a:rPr lang="ja-JP" altLang="en-US" dirty="0" smtClean="0"/>
              <a:t>供給</a:t>
            </a:r>
            <a:r>
              <a:rPr lang="en-US" altLang="ja-JP" dirty="0" smtClean="0"/>
              <a:t>Operation</a:t>
            </a:r>
          </a:p>
          <a:p>
            <a:pPr lvl="1"/>
            <a:r>
              <a:rPr kumimoji="1" lang="ja-JP" altLang="en-US" dirty="0"/>
              <a:t>金融機関</a:t>
            </a:r>
            <a:r>
              <a:rPr kumimoji="1" lang="ja-JP" altLang="en-US" dirty="0" smtClean="0"/>
              <a:t>へ直接貸す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ペナルティ金利で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中銀が間に入って取引する ←金融機関にとって</a:t>
            </a:r>
            <a:r>
              <a:rPr kumimoji="1" lang="en-US" altLang="ja-JP" dirty="0" smtClean="0"/>
              <a:t>CP</a:t>
            </a:r>
            <a:r>
              <a:rPr kumimoji="1" lang="ja-JP" altLang="en-US" dirty="0" smtClean="0"/>
              <a:t>リスクがなくなる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決済システム稼働時間を延ばす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外貨供給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中銀</a:t>
            </a:r>
            <a:r>
              <a:rPr kumimoji="1" lang="ja-JP" altLang="en-US" dirty="0"/>
              <a:t>として</a:t>
            </a:r>
            <a:r>
              <a:rPr kumimoji="1" lang="ja-JP" altLang="en-US" dirty="0" smtClean="0"/>
              <a:t>の声明を出す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426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15-5 </a:t>
            </a:r>
            <a:r>
              <a:rPr lang="ja-JP" altLang="en-US" sz="2800" dirty="0"/>
              <a:t>金融</a:t>
            </a:r>
            <a:r>
              <a:rPr kumimoji="1" lang="ja-JP" altLang="en-US" sz="2800" dirty="0" smtClean="0"/>
              <a:t>システムに関する政策の制度的枠組み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金融システムの安定の定義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 smtClean="0"/>
              <a:t>金融機関の健全な運営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 smtClean="0"/>
              <a:t>金融市場の機能の維持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決済</a:t>
            </a:r>
            <a:r>
              <a:rPr lang="ja-JP" altLang="en-US" dirty="0"/>
              <a:t>システム</a:t>
            </a:r>
            <a:r>
              <a:rPr lang="ja-JP" altLang="en-US" dirty="0" smtClean="0"/>
              <a:t>の効率的・安定的運営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⇒免許・規制・監督・検査・報告義務を課すことで達成する</a:t>
            </a:r>
            <a:r>
              <a:rPr kumimoji="1"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↓ ↓</a:t>
            </a:r>
            <a:r>
              <a:rPr lang="ja-JP" altLang="en-US" dirty="0"/>
              <a:t> </a:t>
            </a:r>
            <a:r>
              <a:rPr lang="ja-JP" altLang="en-US" dirty="0" smtClean="0"/>
              <a:t>↓</a:t>
            </a:r>
            <a:r>
              <a:rPr lang="ja-JP" altLang="en-US" dirty="0"/>
              <a:t> </a:t>
            </a:r>
            <a:r>
              <a:rPr lang="ja-JP" altLang="en-US" dirty="0" smtClean="0"/>
              <a:t>↓</a:t>
            </a:r>
            <a:r>
              <a:rPr lang="ja-JP" altLang="en-US" dirty="0"/>
              <a:t> </a:t>
            </a:r>
            <a:r>
              <a:rPr lang="ja-JP" altLang="en-US" dirty="0" smtClean="0"/>
              <a:t>↓</a:t>
            </a:r>
            <a:r>
              <a:rPr lang="ja-JP" altLang="en-US" dirty="0"/>
              <a:t> ↓</a:t>
            </a:r>
            <a:endParaRPr lang="en-US" altLang="ja-JP" dirty="0" smtClean="0"/>
          </a:p>
          <a:p>
            <a:r>
              <a:rPr lang="ja-JP" altLang="en-US" dirty="0" smtClean="0"/>
              <a:t>個別金融機関に対する規制・監督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長所：政策の情報となる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短所：利益相反</a:t>
            </a:r>
            <a:endParaRPr lang="en-US" altLang="ja-JP" dirty="0" smtClean="0"/>
          </a:p>
          <a:p>
            <a:r>
              <a:rPr lang="ja-JP" altLang="en-US" dirty="0" smtClean="0"/>
              <a:t>監視・状況把握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金融市場</a:t>
            </a:r>
            <a:r>
              <a:rPr lang="en-US" altLang="ja-JP" dirty="0" smtClean="0"/>
              <a:t>(</a:t>
            </a:r>
            <a:r>
              <a:rPr lang="ja-JP" altLang="en-US" dirty="0" smtClean="0"/>
              <a:t>マクロ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の分析　→①ファンダメンタルズ②需給</a:t>
            </a:r>
            <a:endParaRPr lang="en-US" altLang="ja-JP" dirty="0" smtClean="0"/>
          </a:p>
          <a:p>
            <a:pPr lvl="1"/>
            <a:r>
              <a:rPr lang="ja-JP" altLang="en-US" dirty="0"/>
              <a:t>金融</a:t>
            </a:r>
            <a:r>
              <a:rPr lang="ja-JP" altLang="en-US" dirty="0" smtClean="0"/>
              <a:t>機関</a:t>
            </a:r>
            <a:r>
              <a:rPr lang="en-US" altLang="ja-JP" dirty="0" smtClean="0"/>
              <a:t>(</a:t>
            </a:r>
            <a:r>
              <a:rPr lang="ja-JP" altLang="en-US" dirty="0" smtClean="0"/>
              <a:t>ミクロ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の分析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二つの融合</a:t>
            </a:r>
            <a:endParaRPr lang="en-US" altLang="ja-JP" dirty="0" smtClean="0"/>
          </a:p>
          <a:p>
            <a:r>
              <a:rPr lang="ja-JP" altLang="en-US" dirty="0" smtClean="0"/>
              <a:t>規制・監督の制度　→自己資本規制</a:t>
            </a:r>
            <a:endParaRPr lang="en-US" altLang="ja-JP" dirty="0" smtClean="0"/>
          </a:p>
          <a:p>
            <a:r>
              <a:rPr lang="ja-JP" altLang="en-US" dirty="0" smtClean="0"/>
              <a:t>ファイナンシャル・リテラシー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7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0144" y="2870200"/>
            <a:ext cx="8363712" cy="2387600"/>
          </a:xfrm>
        </p:spPr>
        <p:txBody>
          <a:bodyPr>
            <a:noAutofit/>
          </a:bodyPr>
          <a:lstStyle/>
          <a:p>
            <a:r>
              <a:rPr kumimoji="1" lang="en-US" altLang="ja-JP" sz="9600" b="1" dirty="0" smtClean="0">
                <a:solidFill>
                  <a:schemeClr val="tx1"/>
                </a:solidFill>
              </a:rPr>
              <a:t>Appendix</a:t>
            </a:r>
            <a:endParaRPr kumimoji="1" lang="ja-JP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99802</TotalTime>
  <Words>257</Words>
  <Application>Microsoft Office PowerPoint</Application>
  <PresentationFormat>画面に合わせる (4:3)</PresentationFormat>
  <Paragraphs>108</Paragraphs>
  <Slides>8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現代の金融政策  第15章 金融市場と金融システム</vt:lpstr>
      <vt:lpstr>Outline</vt:lpstr>
      <vt:lpstr>15-1 システミック・リスク</vt:lpstr>
      <vt:lpstr>15-2 Cash流動性と市場流動性</vt:lpstr>
      <vt:lpstr>15-3 中央銀行の対応</vt:lpstr>
      <vt:lpstr>15-4 バンキング対策</vt:lpstr>
      <vt:lpstr>15-5 金融システムに関する政策の制度的枠組み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Ikai</cp:lastModifiedBy>
  <cp:revision>2397</cp:revision>
  <dcterms:created xsi:type="dcterms:W3CDTF">2015-05-16T17:43:55Z</dcterms:created>
  <dcterms:modified xsi:type="dcterms:W3CDTF">2018-06-25T07:48:34Z</dcterms:modified>
</cp:coreProperties>
</file>