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7"/>
  </p:notesMasterIdLst>
  <p:handoutMasterIdLst>
    <p:handoutMasterId r:id="rId8"/>
  </p:handoutMasterIdLst>
  <p:sldIdLst>
    <p:sldId id="952" r:id="rId2"/>
    <p:sldId id="958" r:id="rId3"/>
    <p:sldId id="954" r:id="rId4"/>
    <p:sldId id="955" r:id="rId5"/>
    <p:sldId id="89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8A0023"/>
    <a:srgbClr val="FFF2CC"/>
    <a:srgbClr val="FF2DFF"/>
    <a:srgbClr val="33FF00"/>
    <a:srgbClr val="E3E3E3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7" autoAdjust="0"/>
    <p:restoredTop sz="95642" autoAdjust="0"/>
  </p:normalViewPr>
  <p:slideViewPr>
    <p:cSldViewPr snapToGrid="0" snapToObjects="1">
      <p:cViewPr varScale="1">
        <p:scale>
          <a:sx n="94" d="100"/>
          <a:sy n="94" d="100"/>
        </p:scale>
        <p:origin x="114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F2063-C081-4270-88E6-3BB30BE1DF93}" type="datetime1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15B6D-36AD-4267-A659-3DDA3CBDB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550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FB62C-3DA6-41F3-B6EB-3D193AC6D697}" type="datetime1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D680-8F6F-4B04-B7B3-228696608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132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61CB913-E3C7-4855-B2E7-849DC751C833}" type="datetime1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1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366ACC1-DB33-46B7-A640-861BADB417F9}" type="datetime1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61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9261E25-757B-48CC-A78F-4BD58ECA24B8}" type="datetime1">
              <a:rPr kumimoji="1" lang="ja-JP" altLang="en-US" smtClean="0"/>
              <a:t>2018/6/17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6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8" y="5717525"/>
            <a:ext cx="9141651" cy="365125"/>
          </a:xfrm>
        </p:spPr>
        <p:txBody>
          <a:bodyPr/>
          <a:lstStyle>
            <a:lvl1pPr algn="ctr">
              <a:defRPr sz="2800" i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92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8086"/>
            <a:ext cx="7886700" cy="5741156"/>
          </a:xfrm>
        </p:spPr>
        <p:txBody>
          <a:bodyPr>
            <a:normAutofit/>
          </a:bodyPr>
          <a:lstStyle>
            <a:lvl1pPr>
              <a:defRPr sz="20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 sz="18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 sz="16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94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126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3132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5"/>
          </p:nvPr>
        </p:nvSpPr>
        <p:spPr>
          <a:xfrm>
            <a:off x="6138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図プレースホルダー 4"/>
          <p:cNvSpPr>
            <a:spLocks noGrp="1"/>
          </p:cNvSpPr>
          <p:nvPr>
            <p:ph type="pic" sz="quarter" idx="16"/>
          </p:nvPr>
        </p:nvSpPr>
        <p:spPr>
          <a:xfrm>
            <a:off x="126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図プレースホルダー 4"/>
          <p:cNvSpPr>
            <a:spLocks noGrp="1"/>
          </p:cNvSpPr>
          <p:nvPr>
            <p:ph type="pic" sz="quarter" idx="17"/>
          </p:nvPr>
        </p:nvSpPr>
        <p:spPr>
          <a:xfrm>
            <a:off x="3132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図プレースホルダー 4"/>
          <p:cNvSpPr>
            <a:spLocks noGrp="1"/>
          </p:cNvSpPr>
          <p:nvPr>
            <p:ph type="pic" sz="quarter" idx="18"/>
          </p:nvPr>
        </p:nvSpPr>
        <p:spPr>
          <a:xfrm>
            <a:off x="6138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1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3752"/>
            <a:ext cx="7886700" cy="4351338"/>
          </a:xfrm>
        </p:spPr>
        <p:txBody>
          <a:bodyPr>
            <a:normAutofit/>
          </a:bodyPr>
          <a:lstStyle>
            <a:lvl1pPr>
              <a:defRPr sz="24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1pPr>
            <a:lvl2pPr>
              <a:defRPr sz="20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2pPr>
            <a:lvl3pPr>
              <a:defRPr sz="18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3pPr>
            <a:lvl4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4pPr>
            <a:lvl5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0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38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3132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138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126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132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4"/>
          </p:nvPr>
        </p:nvSpPr>
        <p:spPr>
          <a:xfrm>
            <a:off x="6138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8" name="スライド番号プレースホルダー 12"/>
          <p:cNvSpPr>
            <a:spLocks noGrp="1"/>
          </p:cNvSpPr>
          <p:nvPr>
            <p:ph type="sldNum" sz="quarter" idx="15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/5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2" r:id="rId3"/>
    <p:sldLayoutId id="2147483780" r:id="rId4"/>
    <p:sldLayoutId id="2147483771" r:id="rId5"/>
    <p:sldLayoutId id="214748377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48" y="1564686"/>
            <a:ext cx="9139304" cy="23876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solidFill>
                  <a:schemeClr val="tx1"/>
                </a:solidFill>
              </a:rPr>
              <a:t>現代の金融政策</a:t>
            </a:r>
            <a:r>
              <a:rPr lang="en-US" altLang="ja-JP" sz="4000" b="1" dirty="0" smtClean="0">
                <a:solidFill>
                  <a:schemeClr val="tx1"/>
                </a:solidFill>
              </a:rPr>
              <a:t/>
            </a:r>
            <a:br>
              <a:rPr lang="en-US" altLang="ja-JP" sz="4000" b="1" dirty="0" smtClean="0">
                <a:solidFill>
                  <a:schemeClr val="tx1"/>
                </a:solidFill>
              </a:rPr>
            </a:b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kumimoji="1" lang="ja-JP" altLang="en-US" sz="3200" b="1" dirty="0" smtClean="0">
                <a:solidFill>
                  <a:schemeClr val="tx1"/>
                </a:solidFill>
              </a:rPr>
              <a:t>第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15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章</a:t>
            </a: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lang="ja-JP" altLang="en-US" sz="3200" b="1" dirty="0" smtClean="0">
                <a:solidFill>
                  <a:schemeClr val="tx1"/>
                </a:solidFill>
              </a:rPr>
              <a:t>金融市場と金融システム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4911865"/>
            <a:ext cx="9144001" cy="983410"/>
          </a:xfrm>
        </p:spPr>
        <p:txBody>
          <a:bodyPr numCol="3">
            <a:noAutofit/>
          </a:bodyPr>
          <a:lstStyle/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猪飼 孝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4559300" y="3794570"/>
            <a:ext cx="4584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000" b="0" i="1" dirty="0" smtClean="0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-1" y="6410803"/>
            <a:ext cx="9143999" cy="4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2018/6/18</a:t>
            </a:r>
          </a:p>
        </p:txBody>
      </p:sp>
    </p:spTree>
    <p:extLst>
      <p:ext uri="{BB962C8B-B14F-4D97-AF65-F5344CB8AC3E}">
        <p14:creationId xmlns:p14="http://schemas.microsoft.com/office/powerpoint/2010/main" val="21647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		</a:t>
            </a:r>
          </a:p>
          <a:p>
            <a:pPr marL="0" indent="0">
              <a:buNone/>
            </a:pPr>
            <a:r>
              <a:rPr kumimoji="1" lang="ja-JP" altLang="en-US" dirty="0" smtClean="0"/>
              <a:t>中央銀行の役割は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①物価の安定　②金融システムの安定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→本章では、②について。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ja-JP" altLang="en-US" dirty="0" smtClean="0"/>
              <a:t>特に、システムが不安定化した時の対応策について。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/>
              <a:t>(</a:t>
            </a:r>
            <a:r>
              <a:rPr kumimoji="1" lang="ja-JP" altLang="en-US" dirty="0" smtClean="0"/>
              <a:t>予防策→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章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23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15-1 </a:t>
            </a:r>
            <a:r>
              <a:rPr kumimoji="1" lang="ja-JP" altLang="en-US" sz="3200" dirty="0" smtClean="0"/>
              <a:t>システミック・リスク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828086"/>
            <a:ext cx="8321141" cy="5767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 ≔ 資金不足を通した支払い、不履行による、連鎖的な銀行破綻</a:t>
            </a:r>
            <a:endParaRPr lang="en-US" altLang="ja-JP" dirty="0"/>
          </a:p>
          <a:p>
            <a:r>
              <a:rPr lang="ja-JP" altLang="en-US" dirty="0"/>
              <a:t>古典的</a:t>
            </a:r>
            <a:r>
              <a:rPr lang="ja-JP" altLang="en-US" dirty="0" smtClean="0"/>
              <a:t>なシステミック・リスク要因</a:t>
            </a:r>
            <a:endParaRPr lang="en-US" altLang="ja-JP" dirty="0" smtClean="0"/>
          </a:p>
          <a:p>
            <a:pPr lvl="1"/>
            <a:r>
              <a:rPr lang="ja-JP" altLang="en-US" dirty="0"/>
              <a:t>心理的</a:t>
            </a:r>
            <a:r>
              <a:rPr lang="ja-JP" altLang="en-US" dirty="0" smtClean="0"/>
              <a:t>な預金取り付け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(Interbank</a:t>
            </a:r>
            <a:r>
              <a:rPr kumimoji="1" lang="ja-JP" altLang="en-US" dirty="0" err="1" smtClean="0"/>
              <a:t>での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与信の焦げ付き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時点ネット決済システムを通じる連鎖的な波及</a:t>
            </a:r>
            <a:endParaRPr kumimoji="1" lang="en-US" altLang="ja-JP" dirty="0" smtClean="0"/>
          </a:p>
          <a:p>
            <a:r>
              <a:rPr lang="ja-JP" altLang="en-US" dirty="0" smtClean="0"/>
              <a:t>市場型</a:t>
            </a:r>
            <a:r>
              <a:rPr lang="ja-JP" altLang="en-US" dirty="0"/>
              <a:t>の</a:t>
            </a:r>
            <a:r>
              <a:rPr lang="ja-JP" altLang="en-US" dirty="0" smtClean="0"/>
              <a:t>システミック</a:t>
            </a:r>
            <a:r>
              <a:rPr lang="ja-JP" altLang="en-US" dirty="0"/>
              <a:t>・リスク</a:t>
            </a:r>
            <a:r>
              <a:rPr lang="ja-JP" altLang="en-US" dirty="0" smtClean="0"/>
              <a:t>要因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⇔商品</a:t>
            </a:r>
            <a:r>
              <a:rPr lang="ja-JP" altLang="en-US" dirty="0"/>
              <a:t>を</a:t>
            </a:r>
            <a:r>
              <a:rPr lang="ja-JP" altLang="en-US" dirty="0" smtClean="0"/>
              <a:t>市場で成立してる価格ですぐに売却できなくなること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価格がわからない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取引相手を選別するようになる</a:t>
            </a:r>
            <a:r>
              <a:rPr lang="en-US" altLang="ja-JP" dirty="0" smtClean="0"/>
              <a:t>(Counterparty </a:t>
            </a:r>
            <a:r>
              <a:rPr lang="en-US" altLang="ja-JP" dirty="0"/>
              <a:t>R</a:t>
            </a:r>
            <a:r>
              <a:rPr lang="en-US" altLang="ja-JP" dirty="0" smtClean="0"/>
              <a:t>isk</a:t>
            </a:r>
            <a:r>
              <a:rPr lang="ja-JP" altLang="en-US" dirty="0" smtClean="0"/>
              <a:t>の顕在化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Volatility</a:t>
            </a:r>
            <a:r>
              <a:rPr kumimoji="1" lang="ja-JP" altLang="en-US" dirty="0" smtClean="0"/>
              <a:t>の急騰</a:t>
            </a:r>
            <a:endParaRPr kumimoji="1" lang="en-US" altLang="ja-JP" dirty="0" smtClean="0"/>
          </a:p>
          <a:p>
            <a:r>
              <a:rPr kumimoji="1" lang="ja-JP" altLang="en-US" dirty="0" smtClean="0"/>
              <a:t>根本的要因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資産の急落 → 自己資本の減少 → 与信の焦げ付き</a:t>
            </a:r>
            <a:r>
              <a:rPr lang="en-US" altLang="ja-JP" dirty="0" smtClean="0"/>
              <a:t>/</a:t>
            </a:r>
            <a:r>
              <a:rPr lang="ja-JP" altLang="en-US" dirty="0" smtClean="0"/>
              <a:t>流動性の低下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物理的障害による決済の遅延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市場</a:t>
            </a:r>
            <a:r>
              <a:rPr lang="ja-JP" altLang="en-US" dirty="0" smtClean="0"/>
              <a:t>の自己増発的な作用</a:t>
            </a:r>
            <a:r>
              <a:rPr lang="en-US" altLang="ja-JP" dirty="0" smtClean="0"/>
              <a:t> (</a:t>
            </a:r>
            <a:r>
              <a:rPr lang="ja-JP" altLang="en-US" dirty="0" smtClean="0"/>
              <a:t>一度流動性が下がると、雪崩式に下がる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ja-JP" altLang="en-US" dirty="0" smtClean="0"/>
              <a:t>影響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金融機関・企業のリスクオフ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リスクヘッジが困難 → 経済の円滑性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→</a:t>
            </a:r>
            <a:r>
              <a:rPr lang="ja-JP" altLang="en-US" dirty="0" smtClean="0"/>
              <a:t>非効率に</a:t>
            </a:r>
            <a:r>
              <a:rPr lang="en-US" altLang="ja-JP" dirty="0" smtClean="0"/>
              <a:t>.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/5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49" y="4715933"/>
            <a:ext cx="8321141" cy="224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6162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15-2 Cash</a:t>
            </a:r>
            <a:r>
              <a:rPr kumimoji="1" lang="ja-JP" altLang="en-US" sz="3200" dirty="0" smtClean="0"/>
              <a:t>流動性と市場流動性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Cash</a:t>
            </a:r>
            <a:r>
              <a:rPr kumimoji="1" lang="ja-JP" altLang="en-US" dirty="0" smtClean="0"/>
              <a:t>流動性</a:t>
            </a:r>
            <a:r>
              <a:rPr lang="en-US" altLang="ja-JP" dirty="0"/>
              <a:t>	</a:t>
            </a:r>
            <a:r>
              <a:rPr lang="en-US" altLang="ja-JP" dirty="0" smtClean="0"/>
              <a:t>…</a:t>
            </a:r>
            <a:r>
              <a:rPr lang="ja-JP" altLang="en-US" dirty="0" smtClean="0"/>
              <a:t>①現預金</a:t>
            </a:r>
            <a:r>
              <a:rPr lang="ja-JP" altLang="en-US" dirty="0"/>
              <a:t>　</a:t>
            </a:r>
            <a:r>
              <a:rPr lang="ja-JP" altLang="en-US" dirty="0" smtClean="0"/>
              <a:t>②借入能力　③売却可能資産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市場流動性</a:t>
            </a:r>
            <a:r>
              <a:rPr lang="en-US" altLang="ja-JP" dirty="0"/>
              <a:t>	</a:t>
            </a:r>
            <a:r>
              <a:rPr lang="en-US" altLang="ja-JP" dirty="0" smtClean="0"/>
              <a:t>…</a:t>
            </a:r>
            <a:r>
              <a:rPr lang="ja-JP" altLang="en-US" dirty="0" smtClean="0"/>
              <a:t>市場価格で即売れること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市場流動性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14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0144" y="2870200"/>
            <a:ext cx="8363712" cy="2387600"/>
          </a:xfrm>
        </p:spPr>
        <p:txBody>
          <a:bodyPr>
            <a:noAutofit/>
          </a:bodyPr>
          <a:lstStyle/>
          <a:p>
            <a:r>
              <a:rPr kumimoji="1" lang="en-US" altLang="ja-JP" sz="9600" b="1" dirty="0" smtClean="0">
                <a:solidFill>
                  <a:schemeClr val="tx1"/>
                </a:solidFill>
              </a:rPr>
              <a:t>Appendix</a:t>
            </a:r>
            <a:endParaRPr kumimoji="1" lang="ja-JP" altLang="en-US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98898</TotalTime>
  <Words>184</Words>
  <Application>Microsoft Office PowerPoint</Application>
  <PresentationFormat>画面に合わせる (4:3)</PresentationFormat>
  <Paragraphs>50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7" baseType="lpstr">
      <vt:lpstr>Arial Unicode MS</vt:lpstr>
      <vt:lpstr>HGｺﾞｼｯｸE</vt:lpstr>
      <vt:lpstr>ＭＳ Ｐゴシック</vt:lpstr>
      <vt:lpstr>メイリオ</vt:lpstr>
      <vt:lpstr>游ゴシック</vt:lpstr>
      <vt:lpstr>游ゴシック Light</vt:lpstr>
      <vt:lpstr>游明朝</vt:lpstr>
      <vt:lpstr>Arial</vt:lpstr>
      <vt:lpstr>Calibri</vt:lpstr>
      <vt:lpstr>Calibri Light</vt:lpstr>
      <vt:lpstr>Segoe UI Symbol</vt:lpstr>
      <vt:lpstr>Office テーマ</vt:lpstr>
      <vt:lpstr>現代の金融政策  第15章 金融市場と金融システム</vt:lpstr>
      <vt:lpstr>Outline</vt:lpstr>
      <vt:lpstr>15-1 システミック・リスク</vt:lpstr>
      <vt:lpstr>15-2 Cash流動性と市場流動性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Takashi Ikai</dc:creator>
  <cp:lastModifiedBy>Takashi Ikai</cp:lastModifiedBy>
  <cp:revision>2384</cp:revision>
  <dcterms:created xsi:type="dcterms:W3CDTF">2015-05-16T17:43:55Z</dcterms:created>
  <dcterms:modified xsi:type="dcterms:W3CDTF">2018-06-17T07:18:19Z</dcterms:modified>
</cp:coreProperties>
</file>