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5" d="100"/>
          <a:sy n="95" d="100"/>
        </p:scale>
        <p:origin x="9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820305-E19A-ACF0-745C-ED2D7F941F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2C58B3B-4728-2C4B-CC6D-717CABD28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FC34D09-E8DF-06AE-44CE-865F8A251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EA6DEB-E498-748A-579C-DD32B7004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156D69F-CE5B-FA17-D031-7FF74D0D5A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8680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B4CCC6E-FF73-3AB7-9323-29EF29798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3F103A-A38F-554A-27C1-B46814D33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B1A633C-3C43-BBD2-6C54-1CB643A36E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1EA29-62F6-F110-0461-5CE25E3B8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A8EAC40-E77A-BD99-56CE-B979E8720C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871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9903497-A3B6-3637-B846-87A029FEB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B55545-3E8C-A78B-1A67-1A77A0C9DC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7A3F243-5724-0EC6-0A12-F7F4604F2E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9FD25FA-66BA-0AF4-F106-46C563B0F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0531D5C-A6A0-3F39-CB83-6FDCFBBC1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337890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66177F-5588-B810-66C6-80D67B69A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5E68E2-7184-50DF-0CE4-3044736A5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8C1415-DC6E-94E7-E9A1-9B5E1AC13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3CC54A-2884-46C4-422B-5F8BBA4A8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D9188E-8D51-325C-EB24-0D17BAD80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2292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95B6C65-F01C-AA08-30E6-46C91E371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8C9933F-9B6A-2211-AD70-07537BCBD6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D40BF42-7636-D7C9-6638-8EEF7DB3B3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C9BA3C-4A0A-5841-C9D3-734C3E61B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44BE112-71C3-33EF-8F97-D62F11F8B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129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B7EEDC-F488-2887-CEB5-15EADF15D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935BC6-0AEE-383F-74CF-7A22B0A9D0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0D0867E-03C0-8654-813D-7167EC047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9C91958-8C94-396B-5F5E-9A2E26A6C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392FE63-A49B-EE85-8CE3-53084FB46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01E4F62-8270-528B-84DA-0B13F8270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9140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96B1C3-F1E0-1C0E-FDA1-23BB49E3D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89C7F9D-D8E7-A886-8852-E1B26050A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D239AA1-EF6E-1502-5F86-4FADED31C6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584C912-7346-F188-1827-4FE197A2D2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0C1CED0B-171B-06E7-9719-71516BA1527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1028F225-33C1-8459-FCAE-AE2F97494D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C13F6044-ABEF-7BAB-5002-565FC52A50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704671C-C824-B588-460C-9E9922349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9226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44AE2A-AEB8-308D-461F-00D90833DD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4685C23-F568-6258-98BA-FEDBE84E3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91EA3AA-33BF-2C73-A9B6-B04E4C7CC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4E9998F-D54B-DDFC-3BBD-7D946757F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9110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3EB11D03-DD89-5B54-3085-D0D26B053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83840662-FB6B-0434-A10E-68BE7B4B4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0479982-DC7E-B2EB-4686-8F74084DF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017928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DAC81-7194-58D6-95BB-B4FD254F0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4E705E-E274-0893-84EA-790A22906D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3CFF2BB-115B-5032-A794-41EBE8EB98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6D448B4-9785-2C68-173F-6BC9A48FC0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DC65879-9474-5A8F-A7BB-18EBDDACC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78E9F08-7597-5886-6F8B-98D842E00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750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C5319BB-F526-CA07-5FC0-EB551026D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8E08BB1-1F96-886F-5312-D5D1575F5F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1AA3C5C-4E2E-C628-E030-AF2B64EF1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B25C4E9-1F22-EF05-7A09-496F0FD48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60E5AB0-EC56-863D-C65B-68698E3E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0514478-B851-D9E2-CF14-361F355EC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75753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760584D-7CC0-41A9-35C5-BA6E76746A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24D1E56-1254-CF79-9D61-457B1F69B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9509D5B-B4AA-9D10-B4F5-2382F750138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FD9C1-4F6F-426B-B7D9-CBB7A0E789D6}" type="datetimeFigureOut">
              <a:rPr kumimoji="1" lang="ja-JP" altLang="en-US" smtClean="0"/>
              <a:t>2024/8/26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59389C3-24DE-A468-53C8-4D38FCDC7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3F69A4-7913-1318-9586-53283FE51A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E7CED7-5228-49D7-912C-56A363749AD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63999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93954D7-3C77-04BD-24FA-165025E4B6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B119B26-E4D6-70C2-74B1-4FFB416F128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6632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C8BDC4E-405D-EF6F-976E-BDFD431546FB}"/>
              </a:ext>
            </a:extLst>
          </p:cNvPr>
          <p:cNvSpPr/>
          <p:nvPr/>
        </p:nvSpPr>
        <p:spPr>
          <a:xfrm>
            <a:off x="1466850" y="1638300"/>
            <a:ext cx="1162050" cy="364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全結合層</a:t>
            </a:r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4342B466-AD79-061D-42A0-AD23C864D06A}"/>
              </a:ext>
            </a:extLst>
          </p:cNvPr>
          <p:cNvSpPr/>
          <p:nvPr/>
        </p:nvSpPr>
        <p:spPr>
          <a:xfrm>
            <a:off x="2733675" y="1638300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ReLU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24C22B4-926D-ED2B-A7DE-4E6B317732B3}"/>
              </a:ext>
            </a:extLst>
          </p:cNvPr>
          <p:cNvSpPr/>
          <p:nvPr/>
        </p:nvSpPr>
        <p:spPr>
          <a:xfrm>
            <a:off x="4105275" y="1638300"/>
            <a:ext cx="1162050" cy="364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全結合層</a:t>
            </a: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F3AF26D-C186-4DDE-F6B6-7E568EDE5A02}"/>
              </a:ext>
            </a:extLst>
          </p:cNvPr>
          <p:cNvSpPr/>
          <p:nvPr/>
        </p:nvSpPr>
        <p:spPr>
          <a:xfrm>
            <a:off x="5372100" y="1638300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ReLU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0217EAC1-6C90-80BC-58D0-389687B1419C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3505200" y="3462338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1DC5FA17-496A-248E-934C-BE0D4CDFBF2B}"/>
              </a:ext>
            </a:extLst>
          </p:cNvPr>
          <p:cNvCxnSpPr>
            <a:cxnSpLocks/>
          </p:cNvCxnSpPr>
          <p:nvPr/>
        </p:nvCxnSpPr>
        <p:spPr>
          <a:xfrm>
            <a:off x="6143625" y="3462338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72A61F88-A5A4-6131-343F-D1B1BC856AF9}"/>
              </a:ext>
            </a:extLst>
          </p:cNvPr>
          <p:cNvSpPr txBox="1"/>
          <p:nvPr/>
        </p:nvSpPr>
        <p:spPr>
          <a:xfrm>
            <a:off x="6848475" y="327767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…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2164D8C-4AEA-4127-9EE9-B09401D4F4EF}"/>
              </a:ext>
            </a:extLst>
          </p:cNvPr>
          <p:cNvSpPr/>
          <p:nvPr/>
        </p:nvSpPr>
        <p:spPr>
          <a:xfrm>
            <a:off x="7515225" y="1638300"/>
            <a:ext cx="1162050" cy="364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全結合層</a:t>
            </a:r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FF649D2-32E9-097A-BF18-0D28451CDB03}"/>
              </a:ext>
            </a:extLst>
          </p:cNvPr>
          <p:cNvSpPr/>
          <p:nvPr/>
        </p:nvSpPr>
        <p:spPr>
          <a:xfrm>
            <a:off x="8782050" y="1638300"/>
            <a:ext cx="105727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softmax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B6A3AC1-EF03-AFD6-FE79-BE19001D4834}"/>
              </a:ext>
            </a:extLst>
          </p:cNvPr>
          <p:cNvSpPr txBox="1"/>
          <p:nvPr/>
        </p:nvSpPr>
        <p:spPr>
          <a:xfrm>
            <a:off x="388590" y="295450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元データ</a:t>
            </a:r>
            <a:endParaRPr kumimoji="1" lang="ja-JP" altLang="en-US" dirty="0"/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0F6CC9DF-6021-0880-A4C7-6CDD233D4B65}"/>
              </a:ext>
            </a:extLst>
          </p:cNvPr>
          <p:cNvCxnSpPr>
            <a:cxnSpLocks/>
          </p:cNvCxnSpPr>
          <p:nvPr/>
        </p:nvCxnSpPr>
        <p:spPr>
          <a:xfrm>
            <a:off x="866775" y="3428999"/>
            <a:ext cx="6000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72414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12C91FF-A527-DC72-2970-61991E174A87}"/>
              </a:ext>
            </a:extLst>
          </p:cNvPr>
          <p:cNvSpPr/>
          <p:nvPr/>
        </p:nvSpPr>
        <p:spPr>
          <a:xfrm>
            <a:off x="1789539" y="1638298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ReLU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FCD82123-C113-8FDA-5095-0116554C5145}"/>
              </a:ext>
            </a:extLst>
          </p:cNvPr>
          <p:cNvSpPr/>
          <p:nvPr/>
        </p:nvSpPr>
        <p:spPr>
          <a:xfrm>
            <a:off x="9772650" y="1638300"/>
            <a:ext cx="1162050" cy="364807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全結合層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6EABB0D-C2FC-3446-2119-1415F580ABAF}"/>
              </a:ext>
            </a:extLst>
          </p:cNvPr>
          <p:cNvSpPr/>
          <p:nvPr/>
        </p:nvSpPr>
        <p:spPr>
          <a:xfrm>
            <a:off x="11039475" y="1638300"/>
            <a:ext cx="105727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>
                <a:solidFill>
                  <a:srgbClr val="FF0000"/>
                </a:solidFill>
              </a:rPr>
              <a:t>softmax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2311F8C4-6720-1E5C-061C-3FE20DB7FF48}"/>
              </a:ext>
            </a:extLst>
          </p:cNvPr>
          <p:cNvSpPr txBox="1"/>
          <p:nvPr/>
        </p:nvSpPr>
        <p:spPr>
          <a:xfrm>
            <a:off x="112365" y="2954505"/>
            <a:ext cx="461665" cy="1015663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ja-JP" altLang="en-US" dirty="0"/>
              <a:t>元データ</a:t>
            </a:r>
            <a:endParaRPr kumimoji="1" lang="ja-JP" altLang="en-US" dirty="0"/>
          </a:p>
        </p:txBody>
      </p:sp>
      <p:cxnSp>
        <p:nvCxnSpPr>
          <p:cNvPr id="14" name="直線矢印コネクタ 13">
            <a:extLst>
              <a:ext uri="{FF2B5EF4-FFF2-40B4-BE49-F238E27FC236}">
                <a16:creationId xmlns:a16="http://schemas.microsoft.com/office/drawing/2014/main" id="{13BE66C5-D6A6-18F5-2282-EAF58159BE45}"/>
              </a:ext>
            </a:extLst>
          </p:cNvPr>
          <p:cNvCxnSpPr>
            <a:cxnSpLocks/>
          </p:cNvCxnSpPr>
          <p:nvPr/>
        </p:nvCxnSpPr>
        <p:spPr>
          <a:xfrm>
            <a:off x="581025" y="3428999"/>
            <a:ext cx="3429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8C513D61-5D65-5860-9EF9-75E61A68594B}"/>
              </a:ext>
            </a:extLst>
          </p:cNvPr>
          <p:cNvSpPr/>
          <p:nvPr/>
        </p:nvSpPr>
        <p:spPr>
          <a:xfrm>
            <a:off x="965626" y="1638298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>
                <a:solidFill>
                  <a:srgbClr val="FF0000"/>
                </a:solidFill>
              </a:rPr>
              <a:t>Conv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E9801CBC-28B9-021F-AC59-92C9E337F56A}"/>
              </a:ext>
            </a:extLst>
          </p:cNvPr>
          <p:cNvSpPr/>
          <p:nvPr/>
        </p:nvSpPr>
        <p:spPr>
          <a:xfrm>
            <a:off x="2642116" y="1638298"/>
            <a:ext cx="1053584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>
                <a:solidFill>
                  <a:srgbClr val="FF0000"/>
                </a:solidFill>
              </a:rPr>
              <a:t>pooling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EBDA04DF-6697-992D-E6AB-4947B38F806B}"/>
              </a:ext>
            </a:extLst>
          </p:cNvPr>
          <p:cNvSpPr/>
          <p:nvPr/>
        </p:nvSpPr>
        <p:spPr>
          <a:xfrm>
            <a:off x="5127961" y="1638298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ReLU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677AF578-A399-5945-9810-DF00A70FFEAA}"/>
              </a:ext>
            </a:extLst>
          </p:cNvPr>
          <p:cNvSpPr/>
          <p:nvPr/>
        </p:nvSpPr>
        <p:spPr>
          <a:xfrm>
            <a:off x="4304048" y="1638298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>
                <a:solidFill>
                  <a:srgbClr val="FF0000"/>
                </a:solidFill>
              </a:rPr>
              <a:t>Conv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85ADDC-2D4F-FEE8-996D-2DAF15257398}"/>
              </a:ext>
            </a:extLst>
          </p:cNvPr>
          <p:cNvSpPr/>
          <p:nvPr/>
        </p:nvSpPr>
        <p:spPr>
          <a:xfrm>
            <a:off x="5980538" y="1638298"/>
            <a:ext cx="1053584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b="1" u="sng" dirty="0">
                <a:solidFill>
                  <a:srgbClr val="FF0000"/>
                </a:solidFill>
              </a:rPr>
              <a:t>pooling</a:t>
            </a:r>
            <a:endParaRPr kumimoji="1" lang="ja-JP" altLang="en-US" b="1" u="sng" dirty="0">
              <a:solidFill>
                <a:srgbClr val="FF0000"/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7445CAC-098C-1461-F450-07ECAE676E21}"/>
              </a:ext>
            </a:extLst>
          </p:cNvPr>
          <p:cNvCxnSpPr>
            <a:cxnSpLocks/>
            <a:stCxn id="17" idx="3"/>
            <a:endCxn id="19" idx="1"/>
          </p:cNvCxnSpPr>
          <p:nvPr/>
        </p:nvCxnSpPr>
        <p:spPr>
          <a:xfrm>
            <a:off x="3695700" y="3462336"/>
            <a:ext cx="60834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22A97CFC-018D-FD29-6D35-7D90DC533CFF}"/>
              </a:ext>
            </a:extLst>
          </p:cNvPr>
          <p:cNvSpPr/>
          <p:nvPr/>
        </p:nvSpPr>
        <p:spPr>
          <a:xfrm>
            <a:off x="7410373" y="1647822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Conv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AFFA446-7142-B064-B880-D9DD0A3B0C4E}"/>
              </a:ext>
            </a:extLst>
          </p:cNvPr>
          <p:cNvSpPr/>
          <p:nvPr/>
        </p:nvSpPr>
        <p:spPr>
          <a:xfrm>
            <a:off x="8256923" y="1647822"/>
            <a:ext cx="771525" cy="3648075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rgbClr val="FF0000"/>
                </a:solidFill>
              </a:rPr>
              <a:t>ReLU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9346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6148CAC-3DB9-1038-6316-39E10DCCC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5430495"/>
              </p:ext>
            </p:extLst>
          </p:nvPr>
        </p:nvGraphicFramePr>
        <p:xfrm>
          <a:off x="174625" y="1567391"/>
          <a:ext cx="3549648" cy="33189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1608">
                  <a:extLst>
                    <a:ext uri="{9D8B030D-6E8A-4147-A177-3AD203B41FA5}">
                      <a16:colId xmlns:a16="http://schemas.microsoft.com/office/drawing/2014/main" val="3768543294"/>
                    </a:ext>
                  </a:extLst>
                </a:gridCol>
                <a:gridCol w="591608">
                  <a:extLst>
                    <a:ext uri="{9D8B030D-6E8A-4147-A177-3AD203B41FA5}">
                      <a16:colId xmlns:a16="http://schemas.microsoft.com/office/drawing/2014/main" val="1106531512"/>
                    </a:ext>
                  </a:extLst>
                </a:gridCol>
                <a:gridCol w="591608">
                  <a:extLst>
                    <a:ext uri="{9D8B030D-6E8A-4147-A177-3AD203B41FA5}">
                      <a16:colId xmlns:a16="http://schemas.microsoft.com/office/drawing/2014/main" val="310801308"/>
                    </a:ext>
                  </a:extLst>
                </a:gridCol>
                <a:gridCol w="591608">
                  <a:extLst>
                    <a:ext uri="{9D8B030D-6E8A-4147-A177-3AD203B41FA5}">
                      <a16:colId xmlns:a16="http://schemas.microsoft.com/office/drawing/2014/main" val="835124455"/>
                    </a:ext>
                  </a:extLst>
                </a:gridCol>
                <a:gridCol w="591608">
                  <a:extLst>
                    <a:ext uri="{9D8B030D-6E8A-4147-A177-3AD203B41FA5}">
                      <a16:colId xmlns:a16="http://schemas.microsoft.com/office/drawing/2014/main" val="593054508"/>
                    </a:ext>
                  </a:extLst>
                </a:gridCol>
                <a:gridCol w="591608">
                  <a:extLst>
                    <a:ext uri="{9D8B030D-6E8A-4147-A177-3AD203B41FA5}">
                      <a16:colId xmlns:a16="http://schemas.microsoft.com/office/drawing/2014/main" val="2632110236"/>
                    </a:ext>
                  </a:extLst>
                </a:gridCol>
              </a:tblGrid>
              <a:tr h="5531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76069"/>
                  </a:ext>
                </a:extLst>
              </a:tr>
              <a:tr h="5531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00849"/>
                  </a:ext>
                </a:extLst>
              </a:tr>
              <a:tr h="5531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38625"/>
                  </a:ext>
                </a:extLst>
              </a:tr>
              <a:tr h="5531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18496"/>
                  </a:ext>
                </a:extLst>
              </a:tr>
              <a:tr h="5531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5329"/>
                  </a:ext>
                </a:extLst>
              </a:tr>
              <a:tr h="553156"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/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76918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CC9E5771-E4F7-52AF-E93D-BB081483A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7271197"/>
              </p:ext>
            </p:extLst>
          </p:nvPr>
        </p:nvGraphicFramePr>
        <p:xfrm>
          <a:off x="4873624" y="2577041"/>
          <a:ext cx="1879602" cy="150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4">
                  <a:extLst>
                    <a:ext uri="{9D8B030D-6E8A-4147-A177-3AD203B41FA5}">
                      <a16:colId xmlns:a16="http://schemas.microsoft.com/office/drawing/2014/main" val="2848529694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3942500451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2131789411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54679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63091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22777"/>
                  </a:ext>
                </a:extLst>
              </a:tr>
            </a:tbl>
          </a:graphicData>
        </a:graphic>
      </p:graphicFrame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41C62EB-138A-3E24-2B23-1748576B0C6A}"/>
              </a:ext>
            </a:extLst>
          </p:cNvPr>
          <p:cNvSpPr txBox="1"/>
          <p:nvPr/>
        </p:nvSpPr>
        <p:spPr>
          <a:xfrm>
            <a:off x="1257300" y="5191125"/>
            <a:ext cx="14750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入力データ</a:t>
            </a:r>
            <a:endParaRPr kumimoji="1" lang="en-US" altLang="ja-JP" dirty="0"/>
          </a:p>
          <a:p>
            <a:r>
              <a:rPr lang="en-US" altLang="ja-JP" dirty="0"/>
              <a:t>(padding: 1)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8731EE9-A823-4101-06C3-1B5B25B4B2C7}"/>
              </a:ext>
            </a:extLst>
          </p:cNvPr>
          <p:cNvSpPr txBox="1"/>
          <p:nvPr/>
        </p:nvSpPr>
        <p:spPr>
          <a:xfrm>
            <a:off x="5075883" y="5191125"/>
            <a:ext cx="13388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(3, 3)</a:t>
            </a:r>
          </a:p>
          <a:p>
            <a:r>
              <a:rPr kumimoji="1" lang="ja-JP" altLang="en-US" dirty="0"/>
              <a:t>フィルター</a:t>
            </a:r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95747357-FD76-D702-B4DB-A06651C96051}"/>
              </a:ext>
            </a:extLst>
          </p:cNvPr>
          <p:cNvCxnSpPr/>
          <p:nvPr/>
        </p:nvCxnSpPr>
        <p:spPr>
          <a:xfrm>
            <a:off x="7362825" y="3331456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CC9E5771-E4F7-52AF-E93D-BB081483A28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7338319"/>
              </p:ext>
            </p:extLst>
          </p:nvPr>
        </p:nvGraphicFramePr>
        <p:xfrm>
          <a:off x="9053134" y="2375517"/>
          <a:ext cx="2453064" cy="21069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266">
                  <a:extLst>
                    <a:ext uri="{9D8B030D-6E8A-4147-A177-3AD203B41FA5}">
                      <a16:colId xmlns:a16="http://schemas.microsoft.com/office/drawing/2014/main" val="2848529694"/>
                    </a:ext>
                  </a:extLst>
                </a:gridCol>
                <a:gridCol w="613266">
                  <a:extLst>
                    <a:ext uri="{9D8B030D-6E8A-4147-A177-3AD203B41FA5}">
                      <a16:colId xmlns:a16="http://schemas.microsoft.com/office/drawing/2014/main" val="3942500451"/>
                    </a:ext>
                  </a:extLst>
                </a:gridCol>
                <a:gridCol w="613266">
                  <a:extLst>
                    <a:ext uri="{9D8B030D-6E8A-4147-A177-3AD203B41FA5}">
                      <a16:colId xmlns:a16="http://schemas.microsoft.com/office/drawing/2014/main" val="2131789411"/>
                    </a:ext>
                  </a:extLst>
                </a:gridCol>
                <a:gridCol w="613266">
                  <a:extLst>
                    <a:ext uri="{9D8B030D-6E8A-4147-A177-3AD203B41FA5}">
                      <a16:colId xmlns:a16="http://schemas.microsoft.com/office/drawing/2014/main" val="3830852634"/>
                    </a:ext>
                  </a:extLst>
                </a:gridCol>
              </a:tblGrid>
              <a:tr h="556578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54679"/>
                  </a:ext>
                </a:extLst>
              </a:tr>
              <a:tr h="51679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63091"/>
                  </a:ext>
                </a:extLst>
              </a:tr>
              <a:tr h="51679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15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6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22777"/>
                  </a:ext>
                </a:extLst>
              </a:tr>
              <a:tr h="516796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8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4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3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37975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38026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5B252EDC-2871-9E24-7CFB-0D80397924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7864772"/>
              </p:ext>
            </p:extLst>
          </p:nvPr>
        </p:nvGraphicFramePr>
        <p:xfrm>
          <a:off x="88900" y="110064"/>
          <a:ext cx="3406776" cy="291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96">
                  <a:extLst>
                    <a:ext uri="{9D8B030D-6E8A-4147-A177-3AD203B41FA5}">
                      <a16:colId xmlns:a16="http://schemas.microsoft.com/office/drawing/2014/main" val="3768543294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110653151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310801308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835124455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593054508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632110236"/>
                    </a:ext>
                  </a:extLst>
                </a:gridCol>
              </a:tblGrid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76069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00849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38625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18496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5329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76918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971FB4E9-78A4-33EF-1B41-A509D367D9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65128693"/>
              </p:ext>
            </p:extLst>
          </p:nvPr>
        </p:nvGraphicFramePr>
        <p:xfrm>
          <a:off x="5156199" y="815091"/>
          <a:ext cx="1879602" cy="150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4">
                  <a:extLst>
                    <a:ext uri="{9D8B030D-6E8A-4147-A177-3AD203B41FA5}">
                      <a16:colId xmlns:a16="http://schemas.microsoft.com/office/drawing/2014/main" val="2848529694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3942500451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2131789411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54679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63091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22777"/>
                  </a:ext>
                </a:extLst>
              </a:tr>
            </a:tbl>
          </a:graphicData>
        </a:graphic>
      </p:graphicFrame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5093A738-AE05-E2CD-8ADF-313F7BE0A638}"/>
              </a:ext>
            </a:extLst>
          </p:cNvPr>
          <p:cNvCxnSpPr>
            <a:cxnSpLocks/>
          </p:cNvCxnSpPr>
          <p:nvPr/>
        </p:nvCxnSpPr>
        <p:spPr>
          <a:xfrm>
            <a:off x="7486650" y="1590675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表 9">
            <a:extLst>
              <a:ext uri="{FF2B5EF4-FFF2-40B4-BE49-F238E27FC236}">
                <a16:creationId xmlns:a16="http://schemas.microsoft.com/office/drawing/2014/main" id="{1035A2D4-C5C7-3014-44DE-D7FF340874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1106490"/>
              </p:ext>
            </p:extLst>
          </p:nvPr>
        </p:nvGraphicFramePr>
        <p:xfrm>
          <a:off x="9185274" y="836259"/>
          <a:ext cx="1879602" cy="150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4">
                  <a:extLst>
                    <a:ext uri="{9D8B030D-6E8A-4147-A177-3AD203B41FA5}">
                      <a16:colId xmlns:a16="http://schemas.microsoft.com/office/drawing/2014/main" val="2848529694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3942500451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2131789411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r>
                        <a:rPr kumimoji="1" lang="en-US" altLang="ja-JP" sz="1800" b="1" u="sng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sz="18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54679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63091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22777"/>
                  </a:ext>
                </a:extLst>
              </a:tr>
            </a:tbl>
          </a:graphicData>
        </a:graphic>
      </p:graphicFrame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AE685A02-2EB8-32C6-0ABF-1882DFA7BA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8394036"/>
              </p:ext>
            </p:extLst>
          </p:nvPr>
        </p:nvGraphicFramePr>
        <p:xfrm>
          <a:off x="88900" y="3829050"/>
          <a:ext cx="3406776" cy="291888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7796">
                  <a:extLst>
                    <a:ext uri="{9D8B030D-6E8A-4147-A177-3AD203B41FA5}">
                      <a16:colId xmlns:a16="http://schemas.microsoft.com/office/drawing/2014/main" val="3768543294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1106531512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310801308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835124455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593054508"/>
                    </a:ext>
                  </a:extLst>
                </a:gridCol>
                <a:gridCol w="567796">
                  <a:extLst>
                    <a:ext uri="{9D8B030D-6E8A-4147-A177-3AD203B41FA5}">
                      <a16:colId xmlns:a16="http://schemas.microsoft.com/office/drawing/2014/main" val="2632110236"/>
                    </a:ext>
                  </a:extLst>
                </a:gridCol>
              </a:tblGrid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6276069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88700849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86838625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0318496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83035329"/>
                  </a:ext>
                </a:extLst>
              </a:tr>
              <a:tr h="48648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3576918"/>
                  </a:ext>
                </a:extLst>
              </a:tr>
            </a:tbl>
          </a:graphicData>
        </a:graphic>
      </p:graphicFrame>
      <p:graphicFrame>
        <p:nvGraphicFramePr>
          <p:cNvPr id="12" name="表 11">
            <a:extLst>
              <a:ext uri="{FF2B5EF4-FFF2-40B4-BE49-F238E27FC236}">
                <a16:creationId xmlns:a16="http://schemas.microsoft.com/office/drawing/2014/main" id="{472362E2-5FBD-A328-4EDC-54DDD6474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2700368"/>
              </p:ext>
            </p:extLst>
          </p:nvPr>
        </p:nvGraphicFramePr>
        <p:xfrm>
          <a:off x="5156199" y="4534077"/>
          <a:ext cx="1879602" cy="150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4">
                  <a:extLst>
                    <a:ext uri="{9D8B030D-6E8A-4147-A177-3AD203B41FA5}">
                      <a16:colId xmlns:a16="http://schemas.microsoft.com/office/drawing/2014/main" val="2848529694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3942500451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2131789411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54679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63091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22777"/>
                  </a:ext>
                </a:extLst>
              </a:tr>
            </a:tbl>
          </a:graphicData>
        </a:graphic>
      </p:graphicFrame>
      <p:cxnSp>
        <p:nvCxnSpPr>
          <p:cNvPr id="13" name="直線矢印コネクタ 12">
            <a:extLst>
              <a:ext uri="{FF2B5EF4-FFF2-40B4-BE49-F238E27FC236}">
                <a16:creationId xmlns:a16="http://schemas.microsoft.com/office/drawing/2014/main" id="{9AB08EB0-5DA7-F1F1-B60C-6DCC2F46C455}"/>
              </a:ext>
            </a:extLst>
          </p:cNvPr>
          <p:cNvCxnSpPr>
            <a:cxnSpLocks/>
          </p:cNvCxnSpPr>
          <p:nvPr/>
        </p:nvCxnSpPr>
        <p:spPr>
          <a:xfrm>
            <a:off x="7486650" y="5309661"/>
            <a:ext cx="762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4" name="表 13">
            <a:extLst>
              <a:ext uri="{FF2B5EF4-FFF2-40B4-BE49-F238E27FC236}">
                <a16:creationId xmlns:a16="http://schemas.microsoft.com/office/drawing/2014/main" id="{E81C93C7-796F-4692-5A88-ADA4997232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19676"/>
              </p:ext>
            </p:extLst>
          </p:nvPr>
        </p:nvGraphicFramePr>
        <p:xfrm>
          <a:off x="9185274" y="4555245"/>
          <a:ext cx="1879602" cy="150883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4">
                  <a:extLst>
                    <a:ext uri="{9D8B030D-6E8A-4147-A177-3AD203B41FA5}">
                      <a16:colId xmlns:a16="http://schemas.microsoft.com/office/drawing/2014/main" val="2848529694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3942500451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2131789411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b="1" u="sng" dirty="0">
                          <a:solidFill>
                            <a:schemeClr val="tx1"/>
                          </a:solidFill>
                        </a:rPr>
                        <a:t>17</a:t>
                      </a:r>
                      <a:endParaRPr kumimoji="1" lang="ja-JP" altLang="en-US" sz="18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54679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63091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9622777"/>
                  </a:ext>
                </a:extLst>
              </a:tr>
            </a:tbl>
          </a:graphicData>
        </a:graphic>
      </p:graphicFrame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EBAA640-D2B8-03AC-5793-156E25403514}"/>
              </a:ext>
            </a:extLst>
          </p:cNvPr>
          <p:cNvSpPr txBox="1"/>
          <p:nvPr/>
        </p:nvSpPr>
        <p:spPr>
          <a:xfrm>
            <a:off x="542925" y="3244334"/>
            <a:ext cx="15985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ストライド</a:t>
            </a:r>
            <a:r>
              <a:rPr lang="en-US" altLang="ja-JP" dirty="0"/>
              <a:t>: 2</a:t>
            </a:r>
            <a:endParaRPr kumimoji="1" lang="ja-JP" altLang="en-US" dirty="0"/>
          </a:p>
        </p:txBody>
      </p:sp>
      <p:sp>
        <p:nvSpPr>
          <p:cNvPr id="16" name="矢印: U ターン 15">
            <a:extLst>
              <a:ext uri="{FF2B5EF4-FFF2-40B4-BE49-F238E27FC236}">
                <a16:creationId xmlns:a16="http://schemas.microsoft.com/office/drawing/2014/main" id="{FFED52C3-6C19-1B5C-2765-32893DB1FF52}"/>
              </a:ext>
            </a:extLst>
          </p:cNvPr>
          <p:cNvSpPr/>
          <p:nvPr/>
        </p:nvSpPr>
        <p:spPr>
          <a:xfrm>
            <a:off x="866775" y="3667125"/>
            <a:ext cx="800100" cy="161925"/>
          </a:xfrm>
          <a:prstGeom prst="utur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59901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57C8E50E-ECCD-4E1D-C1AE-D3C0DF1B0A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1982157"/>
              </p:ext>
            </p:extLst>
          </p:nvPr>
        </p:nvGraphicFramePr>
        <p:xfrm>
          <a:off x="1644651" y="2447925"/>
          <a:ext cx="2320924" cy="223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31">
                  <a:extLst>
                    <a:ext uri="{9D8B030D-6E8A-4147-A177-3AD203B41FA5}">
                      <a16:colId xmlns:a16="http://schemas.microsoft.com/office/drawing/2014/main" val="1121308134"/>
                    </a:ext>
                  </a:extLst>
                </a:gridCol>
                <a:gridCol w="580231">
                  <a:extLst>
                    <a:ext uri="{9D8B030D-6E8A-4147-A177-3AD203B41FA5}">
                      <a16:colId xmlns:a16="http://schemas.microsoft.com/office/drawing/2014/main" val="285193615"/>
                    </a:ext>
                  </a:extLst>
                </a:gridCol>
                <a:gridCol w="580231">
                  <a:extLst>
                    <a:ext uri="{9D8B030D-6E8A-4147-A177-3AD203B41FA5}">
                      <a16:colId xmlns:a16="http://schemas.microsoft.com/office/drawing/2014/main" val="3506740968"/>
                    </a:ext>
                  </a:extLst>
                </a:gridCol>
                <a:gridCol w="580231">
                  <a:extLst>
                    <a:ext uri="{9D8B030D-6E8A-4147-A177-3AD203B41FA5}">
                      <a16:colId xmlns:a16="http://schemas.microsoft.com/office/drawing/2014/main" val="3366334625"/>
                    </a:ext>
                  </a:extLst>
                </a:gridCol>
              </a:tblGrid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5971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26216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949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55417"/>
                  </a:ext>
                </a:extLst>
              </a:tr>
            </a:tbl>
          </a:graphicData>
        </a:graphic>
      </p:graphicFrame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0192A96D-AFE7-4998-B86B-4D5B10B9B6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6332561"/>
              </p:ext>
            </p:extLst>
          </p:nvPr>
        </p:nvGraphicFramePr>
        <p:xfrm>
          <a:off x="889000" y="3000375"/>
          <a:ext cx="2400300" cy="223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0075">
                  <a:extLst>
                    <a:ext uri="{9D8B030D-6E8A-4147-A177-3AD203B41FA5}">
                      <a16:colId xmlns:a16="http://schemas.microsoft.com/office/drawing/2014/main" val="1121308134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85193615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506740968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3366334625"/>
                    </a:ext>
                  </a:extLst>
                </a:gridCol>
              </a:tblGrid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5971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26216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949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55417"/>
                  </a:ext>
                </a:extLst>
              </a:tr>
            </a:tbl>
          </a:graphicData>
        </a:graphic>
      </p:graphicFrame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49A6EC9-2CB3-06E7-9EB0-357551426D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5174156"/>
              </p:ext>
            </p:extLst>
          </p:nvPr>
        </p:nvGraphicFramePr>
        <p:xfrm>
          <a:off x="212725" y="3429000"/>
          <a:ext cx="2320924" cy="2233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31">
                  <a:extLst>
                    <a:ext uri="{9D8B030D-6E8A-4147-A177-3AD203B41FA5}">
                      <a16:colId xmlns:a16="http://schemas.microsoft.com/office/drawing/2014/main" val="1121308134"/>
                    </a:ext>
                  </a:extLst>
                </a:gridCol>
                <a:gridCol w="580231">
                  <a:extLst>
                    <a:ext uri="{9D8B030D-6E8A-4147-A177-3AD203B41FA5}">
                      <a16:colId xmlns:a16="http://schemas.microsoft.com/office/drawing/2014/main" val="285193615"/>
                    </a:ext>
                  </a:extLst>
                </a:gridCol>
                <a:gridCol w="580231">
                  <a:extLst>
                    <a:ext uri="{9D8B030D-6E8A-4147-A177-3AD203B41FA5}">
                      <a16:colId xmlns:a16="http://schemas.microsoft.com/office/drawing/2014/main" val="3506740968"/>
                    </a:ext>
                  </a:extLst>
                </a:gridCol>
                <a:gridCol w="580231">
                  <a:extLst>
                    <a:ext uri="{9D8B030D-6E8A-4147-A177-3AD203B41FA5}">
                      <a16:colId xmlns:a16="http://schemas.microsoft.com/office/drawing/2014/main" val="3366334625"/>
                    </a:ext>
                  </a:extLst>
                </a:gridCol>
              </a:tblGrid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9475971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26216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949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55417"/>
                  </a:ext>
                </a:extLst>
              </a:tr>
            </a:tbl>
          </a:graphicData>
        </a:graphic>
      </p:graphicFrame>
      <p:graphicFrame>
        <p:nvGraphicFramePr>
          <p:cNvPr id="7" name="表 6">
            <a:extLst>
              <a:ext uri="{FF2B5EF4-FFF2-40B4-BE49-F238E27FC236}">
                <a16:creationId xmlns:a16="http://schemas.microsoft.com/office/drawing/2014/main" id="{B408D122-0199-393D-5F81-A6F9D25328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416267"/>
              </p:ext>
            </p:extLst>
          </p:nvPr>
        </p:nvGraphicFramePr>
        <p:xfrm>
          <a:off x="6197601" y="2724150"/>
          <a:ext cx="1730376" cy="167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92">
                  <a:extLst>
                    <a:ext uri="{9D8B030D-6E8A-4147-A177-3AD203B41FA5}">
                      <a16:colId xmlns:a16="http://schemas.microsoft.com/office/drawing/2014/main" val="1121308134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350674096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3366334625"/>
                    </a:ext>
                  </a:extLst>
                </a:gridCol>
              </a:tblGrid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26216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949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55417"/>
                  </a:ext>
                </a:extLst>
              </a:tr>
            </a:tbl>
          </a:graphicData>
        </a:graphic>
      </p:graphicFrame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65A0DD41-AC10-6E9F-4713-61A16F8A3E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0741406"/>
              </p:ext>
            </p:extLst>
          </p:nvPr>
        </p:nvGraphicFramePr>
        <p:xfrm>
          <a:off x="5441951" y="3276600"/>
          <a:ext cx="1730376" cy="167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92">
                  <a:extLst>
                    <a:ext uri="{9D8B030D-6E8A-4147-A177-3AD203B41FA5}">
                      <a16:colId xmlns:a16="http://schemas.microsoft.com/office/drawing/2014/main" val="1121308134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350674096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3366334625"/>
                    </a:ext>
                  </a:extLst>
                </a:gridCol>
              </a:tblGrid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26216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949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endParaRPr kumimoji="1" lang="ja-JP" altLang="en-US" b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55417"/>
                  </a:ext>
                </a:extLst>
              </a:tr>
            </a:tbl>
          </a:graphicData>
        </a:graphic>
      </p:graphicFrame>
      <p:graphicFrame>
        <p:nvGraphicFramePr>
          <p:cNvPr id="9" name="表 8">
            <a:extLst>
              <a:ext uri="{FF2B5EF4-FFF2-40B4-BE49-F238E27FC236}">
                <a16:creationId xmlns:a16="http://schemas.microsoft.com/office/drawing/2014/main" id="{79791D2E-0632-09C7-D21A-A067D8B542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1318259"/>
              </p:ext>
            </p:extLst>
          </p:nvPr>
        </p:nvGraphicFramePr>
        <p:xfrm>
          <a:off x="4765675" y="3705225"/>
          <a:ext cx="1730376" cy="167481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6792">
                  <a:extLst>
                    <a:ext uri="{9D8B030D-6E8A-4147-A177-3AD203B41FA5}">
                      <a16:colId xmlns:a16="http://schemas.microsoft.com/office/drawing/2014/main" val="285193615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3506740968"/>
                    </a:ext>
                  </a:extLst>
                </a:gridCol>
                <a:gridCol w="576792">
                  <a:extLst>
                    <a:ext uri="{9D8B030D-6E8A-4147-A177-3AD203B41FA5}">
                      <a16:colId xmlns:a16="http://schemas.microsoft.com/office/drawing/2014/main" val="3366334625"/>
                    </a:ext>
                  </a:extLst>
                </a:gridCol>
              </a:tblGrid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2426216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4759490"/>
                  </a:ext>
                </a:extLst>
              </a:tr>
              <a:tr h="558271"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03555417"/>
                  </a:ext>
                </a:extLst>
              </a:tr>
            </a:tbl>
          </a:graphicData>
        </a:graphic>
      </p:graphicFrame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1DD46FAF-7DB4-658B-6CD2-A4C579728032}"/>
              </a:ext>
            </a:extLst>
          </p:cNvPr>
          <p:cNvCxnSpPr/>
          <p:nvPr/>
        </p:nvCxnSpPr>
        <p:spPr>
          <a:xfrm>
            <a:off x="8220075" y="3798181"/>
            <a:ext cx="94297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1" name="表 10">
            <a:extLst>
              <a:ext uri="{FF2B5EF4-FFF2-40B4-BE49-F238E27FC236}">
                <a16:creationId xmlns:a16="http://schemas.microsoft.com/office/drawing/2014/main" id="{CB60CEAC-8CB3-9B3E-A7EA-74E8B39B47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357608"/>
              </p:ext>
            </p:extLst>
          </p:nvPr>
        </p:nvGraphicFramePr>
        <p:xfrm>
          <a:off x="9794874" y="3380493"/>
          <a:ext cx="1253068" cy="10184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6534">
                  <a:extLst>
                    <a:ext uri="{9D8B030D-6E8A-4147-A177-3AD203B41FA5}">
                      <a16:colId xmlns:a16="http://schemas.microsoft.com/office/drawing/2014/main" val="2848529694"/>
                    </a:ext>
                  </a:extLst>
                </a:gridCol>
                <a:gridCol w="626534">
                  <a:extLst>
                    <a:ext uri="{9D8B030D-6E8A-4147-A177-3AD203B41FA5}">
                      <a16:colId xmlns:a16="http://schemas.microsoft.com/office/drawing/2014/main" val="3942500451"/>
                    </a:ext>
                  </a:extLst>
                </a:gridCol>
              </a:tblGrid>
              <a:tr h="528109">
                <a:tc>
                  <a:txBody>
                    <a:bodyPr/>
                    <a:lstStyle/>
                    <a:p>
                      <a:r>
                        <a:rPr kumimoji="1" lang="en-US" altLang="ja-JP" sz="1800" b="0" dirty="0">
                          <a:solidFill>
                            <a:schemeClr val="tx1"/>
                          </a:solidFill>
                        </a:rPr>
                        <a:t>63</a:t>
                      </a:r>
                      <a:endParaRPr kumimoji="1" lang="ja-JP" altLang="en-US" sz="18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sz="1800" b="1" u="sng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0054679"/>
                  </a:ext>
                </a:extLst>
              </a:tr>
              <a:tr h="490361"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61630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91639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直方体 5">
            <a:extLst>
              <a:ext uri="{FF2B5EF4-FFF2-40B4-BE49-F238E27FC236}">
                <a16:creationId xmlns:a16="http://schemas.microsoft.com/office/drawing/2014/main" id="{56DD15ED-3560-2AB5-FD8C-241338C2D122}"/>
              </a:ext>
            </a:extLst>
          </p:cNvPr>
          <p:cNvSpPr/>
          <p:nvPr/>
        </p:nvSpPr>
        <p:spPr>
          <a:xfrm>
            <a:off x="844061" y="2582426"/>
            <a:ext cx="1597688" cy="132638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0ECC37-BA5C-F84C-F4E8-084F5AE08C8D}"/>
              </a:ext>
            </a:extLst>
          </p:cNvPr>
          <p:cNvSpPr txBox="1"/>
          <p:nvPr/>
        </p:nvSpPr>
        <p:spPr>
          <a:xfrm>
            <a:off x="1243437" y="40695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417AB8-0CE6-04A9-86C2-CB3D899170E2}"/>
              </a:ext>
            </a:extLst>
          </p:cNvPr>
          <p:cNvSpPr txBox="1"/>
          <p:nvPr/>
        </p:nvSpPr>
        <p:spPr>
          <a:xfrm>
            <a:off x="379278" y="32443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0D408-BB33-FDE7-CC08-4BCE0C3F06B6}"/>
              </a:ext>
            </a:extLst>
          </p:cNvPr>
          <p:cNvSpPr txBox="1"/>
          <p:nvPr/>
        </p:nvSpPr>
        <p:spPr>
          <a:xfrm>
            <a:off x="611670" y="242165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73208E-34DF-AF0C-6B9C-53039F03EE98}"/>
              </a:ext>
            </a:extLst>
          </p:cNvPr>
          <p:cNvSpPr txBox="1"/>
          <p:nvPr/>
        </p:nvSpPr>
        <p:spPr>
          <a:xfrm>
            <a:off x="391601" y="4692581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(channel, height, width) = (C, H, W)</a:t>
            </a:r>
            <a:endParaRPr kumimoji="1" lang="ja-JP" altLang="en-US" sz="1100" dirty="0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9F8E0945-4EBD-9D2D-8344-4C08C8244038}"/>
              </a:ext>
            </a:extLst>
          </p:cNvPr>
          <p:cNvSpPr/>
          <p:nvPr/>
        </p:nvSpPr>
        <p:spPr>
          <a:xfrm>
            <a:off x="4752870" y="3303450"/>
            <a:ext cx="1006509" cy="581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99F27D-C308-B8E7-F796-65ED8940B46B}"/>
              </a:ext>
            </a:extLst>
          </p:cNvPr>
          <p:cNvSpPr txBox="1"/>
          <p:nvPr/>
        </p:nvSpPr>
        <p:spPr>
          <a:xfrm>
            <a:off x="4448203" y="309986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4F99D6-15A3-531E-4ECF-3B9A7ED0B051}"/>
              </a:ext>
            </a:extLst>
          </p:cNvPr>
          <p:cNvSpPr txBox="1"/>
          <p:nvPr/>
        </p:nvSpPr>
        <p:spPr>
          <a:xfrm>
            <a:off x="4952954" y="39427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FW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AD62E5-9A3A-4E7F-31EC-0AC6805B356C}"/>
              </a:ext>
            </a:extLst>
          </p:cNvPr>
          <p:cNvSpPr txBox="1"/>
          <p:nvPr/>
        </p:nvSpPr>
        <p:spPr>
          <a:xfrm>
            <a:off x="4199577" y="346919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FH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13EFF6-68D3-930C-95AE-FCFC8B195595}"/>
              </a:ext>
            </a:extLst>
          </p:cNvPr>
          <p:cNvSpPr txBox="1"/>
          <p:nvPr/>
        </p:nvSpPr>
        <p:spPr>
          <a:xfrm>
            <a:off x="3859957" y="4682710"/>
            <a:ext cx="335540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(channel, filter height, filter width) = (C, FH, FW)</a:t>
            </a:r>
            <a:endParaRPr kumimoji="1" lang="ja-JP" altLang="en-US" sz="11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500EF3C-9E24-4F9F-A48B-DA70B2641209}"/>
              </a:ext>
            </a:extLst>
          </p:cNvPr>
          <p:cNvSpPr/>
          <p:nvPr/>
        </p:nvSpPr>
        <p:spPr>
          <a:xfrm>
            <a:off x="8631534" y="2529727"/>
            <a:ext cx="1828800" cy="1376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E205BC-F181-3022-19F6-AB6D444A7B72}"/>
              </a:ext>
            </a:extLst>
          </p:cNvPr>
          <p:cNvSpPr txBox="1"/>
          <p:nvPr/>
        </p:nvSpPr>
        <p:spPr>
          <a:xfrm>
            <a:off x="9275667" y="394274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126A75-E8A4-3C1B-58F7-DBFF254F605B}"/>
              </a:ext>
            </a:extLst>
          </p:cNvPr>
          <p:cNvSpPr txBox="1"/>
          <p:nvPr/>
        </p:nvSpPr>
        <p:spPr>
          <a:xfrm>
            <a:off x="8070500" y="30596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r>
              <a:rPr kumimoji="1" lang="en-US" altLang="ja-JP" dirty="0"/>
              <a:t>H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8A3F85-5C3D-1C4B-04FE-A07BB070A79A}"/>
              </a:ext>
            </a:extLst>
          </p:cNvPr>
          <p:cNvSpPr txBox="1"/>
          <p:nvPr/>
        </p:nvSpPr>
        <p:spPr>
          <a:xfrm>
            <a:off x="7881856" y="4692758"/>
            <a:ext cx="3028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(output height, output width) = (1, OH, OW)</a:t>
            </a:r>
            <a:endParaRPr kumimoji="1" lang="ja-JP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260186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F1EE0B60-10BE-4DB3-1138-2417952214A2}"/>
              </a:ext>
            </a:extLst>
          </p:cNvPr>
          <p:cNvSpPr/>
          <p:nvPr/>
        </p:nvSpPr>
        <p:spPr>
          <a:xfrm>
            <a:off x="8861824" y="2052375"/>
            <a:ext cx="1828800" cy="1376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47C2856-FAD2-B1FB-9978-42CB5D7C85EC}"/>
              </a:ext>
            </a:extLst>
          </p:cNvPr>
          <p:cNvSpPr/>
          <p:nvPr/>
        </p:nvSpPr>
        <p:spPr>
          <a:xfrm>
            <a:off x="8746918" y="2299897"/>
            <a:ext cx="1828800" cy="1376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直方体 5">
            <a:extLst>
              <a:ext uri="{FF2B5EF4-FFF2-40B4-BE49-F238E27FC236}">
                <a16:creationId xmlns:a16="http://schemas.microsoft.com/office/drawing/2014/main" id="{56DD15ED-3560-2AB5-FD8C-241338C2D122}"/>
              </a:ext>
            </a:extLst>
          </p:cNvPr>
          <p:cNvSpPr/>
          <p:nvPr/>
        </p:nvSpPr>
        <p:spPr>
          <a:xfrm>
            <a:off x="844061" y="2582426"/>
            <a:ext cx="1597688" cy="1326381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30ECC37-BA5C-F84C-F4E8-084F5AE08C8D}"/>
              </a:ext>
            </a:extLst>
          </p:cNvPr>
          <p:cNvSpPr txBox="1"/>
          <p:nvPr/>
        </p:nvSpPr>
        <p:spPr>
          <a:xfrm>
            <a:off x="1243437" y="4069583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W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25417AB8-0CE6-04A9-86C2-CB3D899170E2}"/>
              </a:ext>
            </a:extLst>
          </p:cNvPr>
          <p:cNvSpPr txBox="1"/>
          <p:nvPr/>
        </p:nvSpPr>
        <p:spPr>
          <a:xfrm>
            <a:off x="379278" y="324433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H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39A0D408-BB33-FDE7-CC08-4BCE0C3F06B6}"/>
              </a:ext>
            </a:extLst>
          </p:cNvPr>
          <p:cNvSpPr txBox="1"/>
          <p:nvPr/>
        </p:nvSpPr>
        <p:spPr>
          <a:xfrm>
            <a:off x="611670" y="2421650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D073208E-34DF-AF0C-6B9C-53039F03EE98}"/>
              </a:ext>
            </a:extLst>
          </p:cNvPr>
          <p:cNvSpPr txBox="1"/>
          <p:nvPr/>
        </p:nvSpPr>
        <p:spPr>
          <a:xfrm>
            <a:off x="391601" y="4692581"/>
            <a:ext cx="250260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(channel, height, width) = (C, H, W)</a:t>
            </a:r>
            <a:endParaRPr kumimoji="1" lang="ja-JP" altLang="en-US" sz="1100" dirty="0"/>
          </a:p>
        </p:txBody>
      </p:sp>
      <p:sp>
        <p:nvSpPr>
          <p:cNvPr id="11" name="直方体 10">
            <a:extLst>
              <a:ext uri="{FF2B5EF4-FFF2-40B4-BE49-F238E27FC236}">
                <a16:creationId xmlns:a16="http://schemas.microsoft.com/office/drawing/2014/main" id="{9F8E0945-4EBD-9D2D-8344-4C08C8244038}"/>
              </a:ext>
            </a:extLst>
          </p:cNvPr>
          <p:cNvSpPr/>
          <p:nvPr/>
        </p:nvSpPr>
        <p:spPr>
          <a:xfrm>
            <a:off x="4752870" y="3303450"/>
            <a:ext cx="1006509" cy="581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0999F27D-C308-B8E7-F796-65ED8940B46B}"/>
              </a:ext>
            </a:extLst>
          </p:cNvPr>
          <p:cNvSpPr txBox="1"/>
          <p:nvPr/>
        </p:nvSpPr>
        <p:spPr>
          <a:xfrm>
            <a:off x="4448203" y="3099861"/>
            <a:ext cx="3417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C</a:t>
            </a:r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674F99D6-15A3-531E-4ECF-3B9A7ED0B051}"/>
              </a:ext>
            </a:extLst>
          </p:cNvPr>
          <p:cNvSpPr txBox="1"/>
          <p:nvPr/>
        </p:nvSpPr>
        <p:spPr>
          <a:xfrm>
            <a:off x="4952954" y="3942748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FW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1AD62E5-9A3A-4E7F-31EC-0AC6805B356C}"/>
              </a:ext>
            </a:extLst>
          </p:cNvPr>
          <p:cNvSpPr txBox="1"/>
          <p:nvPr/>
        </p:nvSpPr>
        <p:spPr>
          <a:xfrm>
            <a:off x="4199577" y="3469193"/>
            <a:ext cx="497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FH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013EFF6-68D3-930C-95AE-FCFC8B195595}"/>
              </a:ext>
            </a:extLst>
          </p:cNvPr>
          <p:cNvSpPr txBox="1"/>
          <p:nvPr/>
        </p:nvSpPr>
        <p:spPr>
          <a:xfrm>
            <a:off x="3859957" y="4682710"/>
            <a:ext cx="336181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(filter number, channel, filter height, filter width) </a:t>
            </a:r>
          </a:p>
          <a:p>
            <a:r>
              <a:rPr kumimoji="1" lang="en-US" altLang="ja-JP" sz="1100" dirty="0"/>
              <a:t>= (FN, C, FH, FW)</a:t>
            </a:r>
            <a:endParaRPr kumimoji="1" lang="ja-JP" altLang="en-US" sz="11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D500EF3C-9E24-4F9F-A48B-DA70B2641209}"/>
              </a:ext>
            </a:extLst>
          </p:cNvPr>
          <p:cNvSpPr/>
          <p:nvPr/>
        </p:nvSpPr>
        <p:spPr>
          <a:xfrm>
            <a:off x="8631534" y="2529727"/>
            <a:ext cx="1828800" cy="137662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5E205BC-F181-3022-19F6-AB6D444A7B72}"/>
              </a:ext>
            </a:extLst>
          </p:cNvPr>
          <p:cNvSpPr txBox="1"/>
          <p:nvPr/>
        </p:nvSpPr>
        <p:spPr>
          <a:xfrm>
            <a:off x="9275667" y="3942748"/>
            <a:ext cx="567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OW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7126A75-E8A4-3C1B-58F7-DBFF254F605B}"/>
              </a:ext>
            </a:extLst>
          </p:cNvPr>
          <p:cNvSpPr txBox="1"/>
          <p:nvPr/>
        </p:nvSpPr>
        <p:spPr>
          <a:xfrm>
            <a:off x="8070500" y="3059668"/>
            <a:ext cx="5245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O</a:t>
            </a:r>
            <a:r>
              <a:rPr kumimoji="1" lang="en-US" altLang="ja-JP" dirty="0"/>
              <a:t>H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1F8A3F85-5C3D-1C4B-04FE-A07BB070A79A}"/>
              </a:ext>
            </a:extLst>
          </p:cNvPr>
          <p:cNvSpPr txBox="1"/>
          <p:nvPr/>
        </p:nvSpPr>
        <p:spPr>
          <a:xfrm>
            <a:off x="7881856" y="4692758"/>
            <a:ext cx="29770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1100" dirty="0"/>
              <a:t>(filter number, output height, output width)</a:t>
            </a:r>
          </a:p>
          <a:p>
            <a:r>
              <a:rPr kumimoji="1" lang="en-US" altLang="ja-JP" sz="1100" dirty="0"/>
              <a:t>= (FN, OH, OW)</a:t>
            </a:r>
            <a:endParaRPr kumimoji="1" lang="ja-JP" altLang="en-US" sz="1100" dirty="0"/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01D6CCF-A1AF-F0C7-C0C3-1AED60433DB8}"/>
              </a:ext>
            </a:extLst>
          </p:cNvPr>
          <p:cNvSpPr txBox="1"/>
          <p:nvPr/>
        </p:nvSpPr>
        <p:spPr>
          <a:xfrm>
            <a:off x="5025291" y="2581415"/>
            <a:ext cx="461665" cy="323165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ja-JP" dirty="0"/>
              <a:t>…</a:t>
            </a:r>
            <a:endParaRPr kumimoji="1" lang="ja-JP" altLang="en-US" dirty="0"/>
          </a:p>
        </p:txBody>
      </p:sp>
      <p:sp>
        <p:nvSpPr>
          <p:cNvPr id="3" name="直方体 2">
            <a:extLst>
              <a:ext uri="{FF2B5EF4-FFF2-40B4-BE49-F238E27FC236}">
                <a16:creationId xmlns:a16="http://schemas.microsoft.com/office/drawing/2014/main" id="{D5D21445-AF7B-CE6B-9111-A6311BE41EF3}"/>
              </a:ext>
            </a:extLst>
          </p:cNvPr>
          <p:cNvSpPr/>
          <p:nvPr/>
        </p:nvSpPr>
        <p:spPr>
          <a:xfrm>
            <a:off x="4789963" y="1509700"/>
            <a:ext cx="1006509" cy="581520"/>
          </a:xfrm>
          <a:prstGeom prst="cub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右中かっこ 3">
            <a:extLst>
              <a:ext uri="{FF2B5EF4-FFF2-40B4-BE49-F238E27FC236}">
                <a16:creationId xmlns:a16="http://schemas.microsoft.com/office/drawing/2014/main" id="{0FB14634-A263-65E0-012C-CC3A76165073}"/>
              </a:ext>
            </a:extLst>
          </p:cNvPr>
          <p:cNvSpPr/>
          <p:nvPr/>
        </p:nvSpPr>
        <p:spPr>
          <a:xfrm>
            <a:off x="6096000" y="1306286"/>
            <a:ext cx="299530" cy="2763297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44BAAA83-F0A2-3A9F-A3A0-FC9C2450A467}"/>
              </a:ext>
            </a:extLst>
          </p:cNvPr>
          <p:cNvSpPr txBox="1"/>
          <p:nvPr/>
        </p:nvSpPr>
        <p:spPr>
          <a:xfrm>
            <a:off x="6451233" y="2529727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FN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CA1C7A2F-DCD1-E31E-46A1-92F5EE515EE6}"/>
              </a:ext>
            </a:extLst>
          </p:cNvPr>
          <p:cNvSpPr txBox="1"/>
          <p:nvPr/>
        </p:nvSpPr>
        <p:spPr>
          <a:xfrm>
            <a:off x="8056089" y="2022673"/>
            <a:ext cx="4988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FN</a:t>
            </a:r>
          </a:p>
        </p:txBody>
      </p:sp>
    </p:spTree>
    <p:extLst>
      <p:ext uri="{BB962C8B-B14F-4D97-AF65-F5344CB8AC3E}">
        <p14:creationId xmlns:p14="http://schemas.microsoft.com/office/powerpoint/2010/main" val="585933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6ABF807B-7BB6-46E2-B328-7B226F2BBD41}">
  <we:reference id="wa200005566" version="3.0.0.2" store="ja-JP" storeType="OMEX"/>
  <we:alternateReferences>
    <we:reference id="wa200005566" version="3.0.0.2" store="wa200005566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6300</TotalTime>
  <Words>318</Words>
  <Application>Microsoft Office PowerPoint</Application>
  <PresentationFormat>ワイド画面</PresentationFormat>
  <Paragraphs>213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2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Suoh</dc:creator>
  <cp:lastModifiedBy>Takashi Suoh</cp:lastModifiedBy>
  <cp:revision>5</cp:revision>
  <dcterms:created xsi:type="dcterms:W3CDTF">2024-08-09T12:58:07Z</dcterms:created>
  <dcterms:modified xsi:type="dcterms:W3CDTF">2024-08-29T12:49:09Z</dcterms:modified>
</cp:coreProperties>
</file>