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3-D805-4966-97F5-BE04D94E4AE9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5963F-9725-49D2-9929-31F00B9C9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106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70AA-4DC6-4028-9DEB-6F6014089F92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33D-7738-488B-914A-2E5FC8B92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05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70AA-4DC6-4028-9DEB-6F6014089F92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33D-7738-488B-914A-2E5FC8B92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05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70AA-4DC6-4028-9DEB-6F6014089F92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33D-7738-488B-914A-2E5FC8B92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30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70AA-4DC6-4028-9DEB-6F6014089F92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33D-7738-488B-914A-2E5FC8B92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27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70AA-4DC6-4028-9DEB-6F6014089F92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33D-7738-488B-914A-2E5FC8B92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70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70AA-4DC6-4028-9DEB-6F6014089F92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33D-7738-488B-914A-2E5FC8B92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4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70AA-4DC6-4028-9DEB-6F6014089F92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33D-7738-488B-914A-2E5FC8B92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3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70AA-4DC6-4028-9DEB-6F6014089F92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33D-7738-488B-914A-2E5FC8B92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3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70AA-4DC6-4028-9DEB-6F6014089F92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33D-7738-488B-914A-2E5FC8B92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41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70AA-4DC6-4028-9DEB-6F6014089F92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33D-7738-488B-914A-2E5FC8B92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54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70AA-4DC6-4028-9DEB-6F6014089F92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33D-7738-488B-914A-2E5FC8B92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41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C70AA-4DC6-4028-9DEB-6F6014089F92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B33D-7738-488B-914A-2E5FC8B92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50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cs.berkeley.edu/Research/Projects/CS/vision/bsds/BSDS300/html/dataset/images/color/test-001-025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p.mathworks.com/matlabcentral/fileexchange/40990-mean-shift-pixel-cluster?focused=3803009&amp;tab=function" TargetMode="External"/><Relationship Id="rId2" Type="http://schemas.openxmlformats.org/officeDocument/2006/relationships/hyperlink" Target="https://jp.mathworks.com/help/images/examples/color-based-segmentation-using-k-means-cluster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rammar.yourdictionary.com/style-and-usage/report-writing-forma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Assignment </a:t>
            </a:r>
            <a:r>
              <a:rPr lang="en-US" altLang="ja-JP" dirty="0"/>
              <a:t>for  Image Recognition and Understanding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Report B: Segmentation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640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Image Segmentation</a:t>
            </a:r>
            <a:endParaRPr kumimoji="1" lang="ja-JP" altLang="en-US" dirty="0"/>
          </a:p>
        </p:txBody>
      </p:sp>
      <p:pic>
        <p:nvPicPr>
          <p:cNvPr id="1026" name="Picture 2" descr="https://www.eecs.berkeley.edu/Research/Projects/CS/vision/bsds/BSDS300/html/images/plain/normal/color/1000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57613"/>
            <a:ext cx="334489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ecs.berkeley.edu/Research/Projects/CS/vision/bsds/BSDS300/html/images/human/normal/outline/color/union/1000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7613"/>
            <a:ext cx="334489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eecs.berkeley.edu/Research/Projects/CS/vision/bsds/BSDS300/html/images/human/half/overlay/color/1104/10007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14" y="4436052"/>
            <a:ext cx="1729781" cy="115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eecs.berkeley.edu/Research/Projects/CS/vision/bsds/BSDS300/html/images/human/half/outline/color/1104/10007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95" y="4436052"/>
            <a:ext cx="1729781" cy="115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eecs.berkeley.edu/Research/Projects/CS/vision/bsds/BSDS300/html/images/human/half/overlay/color/1119/10007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436052"/>
            <a:ext cx="1729781" cy="115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eecs.berkeley.edu/Research/Projects/CS/vision/bsds/BSDS300/html/images/human/half/outline/color/1119/10007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89" y="4436052"/>
            <a:ext cx="1729781" cy="115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224482" y="564272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User A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72076" y="567248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User B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29133" y="6004450"/>
            <a:ext cx="282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Different by human subjects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703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Database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UC </a:t>
            </a:r>
            <a:r>
              <a:rPr lang="en-US" altLang="ja-JP" dirty="0"/>
              <a:t>Berkeley Segmentation Dataset 300 (500)</a:t>
            </a:r>
          </a:p>
          <a:p>
            <a:pPr lvl="1"/>
            <a:r>
              <a:rPr lang="en-US" altLang="ja-JP" dirty="0"/>
              <a:t>12,000 hand-labeled segmentations of 1,000 Corel dataset images from 30 human subjects</a:t>
            </a:r>
          </a:p>
          <a:p>
            <a:pPr lvl="1"/>
            <a:r>
              <a:rPr lang="en-US" altLang="ja-JP" dirty="0"/>
              <a:t>The images are divided into a training set of 200 images, and a test set of 100 images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176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Assignments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Applying 4 segmentation algorithm to detect border line to 5 color images:</a:t>
            </a:r>
          </a:p>
          <a:p>
            <a:pPr lvl="1"/>
            <a:r>
              <a:rPr lang="en-US" altLang="ja-JP" dirty="0"/>
              <a:t>Color Gradients</a:t>
            </a:r>
          </a:p>
          <a:p>
            <a:pPr lvl="1"/>
            <a:r>
              <a:rPr lang="en-US" altLang="ja-JP" dirty="0"/>
              <a:t>Brightness Gradients</a:t>
            </a:r>
          </a:p>
          <a:p>
            <a:pPr lvl="1"/>
            <a:r>
              <a:rPr lang="en-US" altLang="ja-JP" dirty="0"/>
              <a:t>Color K-Means (K is given by each page)</a:t>
            </a:r>
          </a:p>
          <a:p>
            <a:pPr lvl="1"/>
            <a:r>
              <a:rPr lang="en-US" altLang="ja-JP" dirty="0"/>
              <a:t>Mean Shift</a:t>
            </a:r>
          </a:p>
          <a:p>
            <a:r>
              <a:rPr kumimoji="1" lang="en-US" altLang="ja-JP" dirty="0"/>
              <a:t>5 images: 1-5 of </a:t>
            </a:r>
            <a:br>
              <a:rPr kumimoji="1" lang="en-US" altLang="ja-JP" dirty="0"/>
            </a:br>
            <a:r>
              <a:rPr lang="en-US" altLang="ja-JP" dirty="0">
                <a:hlinkClick r:id="rId2"/>
              </a:rPr>
              <a:t>https://www.eecs.berkeley.edu/Research/Projects/CS/vision/bsds/BSDS300/html/dataset/images/color/test-001-025.html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904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to do that?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/>
              <a:t>Matlab</a:t>
            </a:r>
            <a:r>
              <a:rPr kumimoji="1" lang="en-US" altLang="ja-JP" dirty="0"/>
              <a:t>: Easy for calculation in Gradients, but K-mean and </a:t>
            </a:r>
            <a:r>
              <a:rPr kumimoji="1" lang="en-US" altLang="ja-JP" dirty="0" err="1"/>
              <a:t>Meanshift</a:t>
            </a:r>
            <a:r>
              <a:rPr kumimoji="1" lang="en-US" altLang="ja-JP" dirty="0"/>
              <a:t> </a:t>
            </a:r>
            <a:r>
              <a:rPr lang="en-US" altLang="ja-JP" dirty="0"/>
              <a:t>has no built-in function</a:t>
            </a:r>
          </a:p>
          <a:p>
            <a:pPr lvl="1"/>
            <a:r>
              <a:rPr lang="en-US" altLang="ja-JP" dirty="0"/>
              <a:t>K-means: </a:t>
            </a:r>
            <a:r>
              <a:rPr lang="en-US" altLang="ja-JP" dirty="0">
                <a:hlinkClick r:id="rId2"/>
              </a:rPr>
              <a:t>https://jp.mathworks.com/help/images/examples/color-based-segmentation-using-k-means-clustering.html</a:t>
            </a:r>
            <a:endParaRPr lang="en-US" altLang="ja-JP" dirty="0"/>
          </a:p>
          <a:p>
            <a:pPr lvl="1"/>
            <a:r>
              <a:rPr lang="en-US" altLang="ja-JP" dirty="0" err="1"/>
              <a:t>MeanShift</a:t>
            </a:r>
            <a:br>
              <a:rPr lang="en-US" altLang="ja-JP" dirty="0"/>
            </a:br>
            <a:r>
              <a:rPr lang="en-US" altLang="ja-JP" dirty="0">
                <a:hlinkClick r:id="rId3"/>
              </a:rPr>
              <a:t>https://jp.mathworks.com/matlabcentral/fileexchange/40990-mean-shift-pixel-cluster?focused=3803009&amp;tab=function</a:t>
            </a:r>
            <a:endParaRPr lang="en-US" altLang="ja-JP" dirty="0"/>
          </a:p>
          <a:p>
            <a:r>
              <a:rPr kumimoji="1" lang="en-US" altLang="ja-JP" dirty="0" err="1"/>
              <a:t>OpenCV</a:t>
            </a:r>
            <a:r>
              <a:rPr kumimoji="1" lang="en-US" altLang="ja-JP" dirty="0"/>
              <a:t>: All function </a:t>
            </a:r>
            <a:r>
              <a:rPr lang="en-US" altLang="ja-JP" dirty="0"/>
              <a:t>has in built-in function but it is not install in our University environment.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947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Use 3 evaluation method:</a:t>
            </a:r>
            <a:endParaRPr lang="en-US" altLang="ja-JP" dirty="0"/>
          </a:p>
          <a:p>
            <a:pPr lvl="1"/>
            <a:r>
              <a:rPr lang="en-US" altLang="ja-JP" dirty="0"/>
              <a:t>Recall</a:t>
            </a:r>
          </a:p>
          <a:p>
            <a:pPr lvl="1"/>
            <a:r>
              <a:rPr kumimoji="1" lang="en-US" altLang="ja-JP" dirty="0"/>
              <a:t>Precision</a:t>
            </a:r>
          </a:p>
          <a:p>
            <a:pPr lvl="1"/>
            <a:r>
              <a:rPr lang="en-US" altLang="ja-JP" dirty="0"/>
              <a:t>F-Measure</a:t>
            </a: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/>
              <a:t>You can estimate best threshold for each score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73536"/>
              </p:ext>
            </p:extLst>
          </p:nvPr>
        </p:nvGraphicFramePr>
        <p:xfrm>
          <a:off x="4716016" y="2204864"/>
          <a:ext cx="4358932" cy="2597040"/>
        </p:xfrm>
        <a:graphic>
          <a:graphicData uri="http://schemas.openxmlformats.org/drawingml/2006/table">
            <a:tbl>
              <a:tblPr/>
              <a:tblGrid>
                <a:gridCol w="1186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522">
                <a:tc>
                  <a:txBody>
                    <a:bodyPr/>
                    <a:lstStyle/>
                    <a:p>
                      <a:pPr algn="ctr"/>
                      <a:endParaRPr lang="ja-JP" altLang="en-US" sz="1600" dirty="0"/>
                    </a:p>
                  </a:txBody>
                  <a:tcPr marL="52879" marR="52879" marT="26440" marB="26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actual class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(observation)</a:t>
                      </a:r>
                    </a:p>
                  </a:txBody>
                  <a:tcPr marL="52879" marR="52879" marT="26440" marB="26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F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16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predicted class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(expectation)</a:t>
                      </a:r>
                    </a:p>
                  </a:txBody>
                  <a:tcPr marL="52879" marR="52879" marT="26440" marB="26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tp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(true positive)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Correct result</a:t>
                      </a:r>
                    </a:p>
                  </a:txBody>
                  <a:tcPr marL="52879" marR="52879" marT="26440" marB="26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fp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(false positive)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Unexpected result</a:t>
                      </a:r>
                    </a:p>
                  </a:txBody>
                  <a:tcPr marL="52879" marR="52879" marT="26440" marB="2644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1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fn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(false negative)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Missing result</a:t>
                      </a:r>
                    </a:p>
                  </a:txBody>
                  <a:tcPr marL="52879" marR="52879" marT="26440" marB="26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tn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(true negative)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Correct absence of result</a:t>
                      </a:r>
                    </a:p>
                  </a:txBody>
                  <a:tcPr marL="52879" marR="52879" marT="26440" marB="26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1" name="Picture 3" descr="\text{Precision}=\frac{tp}{tp+fp} \,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575" y="2721474"/>
            <a:ext cx="16002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text{Recall}=\frac{tp}{tp+fn} \,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652" y="2204864"/>
            <a:ext cx="13811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&#10;\begin{align}&#10; F{\textit{-}}measure &amp; = \frac{2 \cdot precision \cdot recall}{precision + recall} \\&#10;           &amp; = \frac{R}{\frac{1}{2} (N + C)} \\&#10;\end{align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899592" y="4183392"/>
            <a:ext cx="424847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54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Reporting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You should report as 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http://grammar.yourdictionary.com/style-and-usage/report-writing-format.html</a:t>
            </a:r>
            <a:endParaRPr lang="en-US" altLang="ja-JP" dirty="0"/>
          </a:p>
          <a:p>
            <a:r>
              <a:rPr lang="en-US" altLang="ja-JP" dirty="0"/>
              <a:t>Do not write only result</a:t>
            </a:r>
          </a:p>
          <a:p>
            <a:r>
              <a:rPr lang="en-US" altLang="ja-JP" dirty="0"/>
              <a:t>You should think why this result and write them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0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310</Words>
  <Application>Microsoft Office PowerPoint</Application>
  <PresentationFormat>画面に合わせる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​​テーマ</vt:lpstr>
      <vt:lpstr>Assignment for  Image Recognition and Understanding</vt:lpstr>
      <vt:lpstr>Image Segmentation</vt:lpstr>
      <vt:lpstr>Database</vt:lpstr>
      <vt:lpstr>Assignments</vt:lpstr>
      <vt:lpstr>How to do that?</vt:lpstr>
      <vt:lpstr>Evaluation</vt:lpstr>
      <vt:lpstr>Reporting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for  Image Recognition and Understanding</dc:title>
  <dc:creator>YAGNOTE</dc:creator>
  <cp:lastModifiedBy>矢口 勇一</cp:lastModifiedBy>
  <cp:revision>7</cp:revision>
  <dcterms:created xsi:type="dcterms:W3CDTF">2013-11-03T09:08:56Z</dcterms:created>
  <dcterms:modified xsi:type="dcterms:W3CDTF">2020-10-26T02:22:21Z</dcterms:modified>
</cp:coreProperties>
</file>