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2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D1563CE-D899-47E5-B9B0-47FCF2AF418F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00F23D-71BB-47C0-8820-0FA83875F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0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0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0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A96-AD1B-40D0-8E1A-DF6E80053A4A}" type="datetimeFigureOut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0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BFCD-CC39-44D2-99D2-E01B97AA3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9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" Type="http://schemas.openxmlformats.org/officeDocument/2006/relationships/tags" Target="../tags/tag35.xml"/><Relationship Id="rId2" Type="http://schemas.openxmlformats.org/officeDocument/2006/relationships/tags" Target="../tags/tag36.xml"/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tags" Target="../tags/tag39.xml"/><Relationship Id="rId6" Type="http://schemas.openxmlformats.org/officeDocument/2006/relationships/tags" Target="../tags/tag40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tiff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tiff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</a:t>
            </a:r>
            <a:r>
              <a:rPr lang="en-US" dirty="0"/>
              <a:t>important in engineering and </a:t>
            </a:r>
            <a:r>
              <a:rPr lang="en-US" dirty="0" smtClean="0"/>
              <a:t>science.</a:t>
            </a:r>
          </a:p>
          <a:p>
            <a:pPr lvl="1"/>
            <a:r>
              <a:rPr lang="en-US" dirty="0" smtClean="0"/>
              <a:t>Analysis of stresses </a:t>
            </a:r>
            <a:r>
              <a:rPr lang="en-US" dirty="0"/>
              <a:t>and strains on </a:t>
            </a:r>
            <a:r>
              <a:rPr lang="en-US" dirty="0" smtClean="0"/>
              <a:t>beams.</a:t>
            </a:r>
            <a:endParaRPr lang="en-US" dirty="0" smtClean="0"/>
          </a:p>
          <a:p>
            <a:pPr lvl="1"/>
            <a:r>
              <a:rPr lang="en-US" dirty="0" smtClean="0"/>
              <a:t>Studying </a:t>
            </a:r>
            <a:r>
              <a:rPr lang="en-US" dirty="0"/>
              <a:t>resonance phenomena in </a:t>
            </a:r>
            <a:r>
              <a:rPr lang="en-US" dirty="0" smtClean="0"/>
              <a:t>structures.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smtClean="0"/>
              <a:t>theory.</a:t>
            </a:r>
            <a:endParaRPr lang="en-US" dirty="0" smtClean="0"/>
          </a:p>
          <a:p>
            <a:pPr lvl="1"/>
            <a:r>
              <a:rPr lang="en-US" dirty="0" smtClean="0"/>
              <a:t>Signal </a:t>
            </a:r>
            <a:r>
              <a:rPr lang="en-US" dirty="0" smtClean="0"/>
              <a:t>analysis.</a:t>
            </a:r>
            <a:endParaRPr lang="en-US" dirty="0" smtClean="0"/>
          </a:p>
          <a:p>
            <a:pPr lvl="1"/>
            <a:r>
              <a:rPr lang="en-US" dirty="0"/>
              <a:t>Q</a:t>
            </a:r>
            <a:r>
              <a:rPr lang="en-US" dirty="0" smtClean="0"/>
              <a:t>uantum </a:t>
            </a:r>
            <a:r>
              <a:rPr lang="en-US" dirty="0" smtClean="0"/>
              <a:t>mechanics.</a:t>
            </a:r>
            <a:endParaRPr lang="en-US" dirty="0" smtClean="0"/>
          </a:p>
          <a:p>
            <a:pPr lvl="1"/>
            <a:r>
              <a:rPr lang="en-US" smtClean="0"/>
              <a:t>Relativity.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luid </a:t>
            </a:r>
            <a:r>
              <a:rPr lang="en-US" dirty="0"/>
              <a:t>dynamics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7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Conjugate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1828800"/>
            <a:ext cx="8705088" cy="877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21403"/>
            <a:ext cx="8029956" cy="5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8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Conjugate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8720328" cy="1094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51" y="3518598"/>
            <a:ext cx="1618488" cy="2727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66800" y="4419600"/>
            <a:ext cx="5972276" cy="369332"/>
            <a:chOff x="1038124" y="4202668"/>
            <a:chExt cx="5972276" cy="369332"/>
          </a:xfrm>
        </p:grpSpPr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428" y="4220980"/>
              <a:ext cx="1757172" cy="30937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38124" y="4202668"/>
              <a:ext cx="5972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Analogous to the result                                      for real matrices.</a:t>
              </a:r>
              <a:endParaRPr lang="en-US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3886200" y="3791394"/>
            <a:ext cx="0" cy="552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6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6350508" cy="249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18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Hermitian</a:t>
            </a:r>
            <a:r>
              <a:rPr lang="en-US" dirty="0" smtClean="0"/>
              <a:t>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904999"/>
            <a:ext cx="8735569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5" y="3657600"/>
            <a:ext cx="5996940" cy="151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0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/>
              <a:t>Numbers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assign a complex number to a variable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Alternatively, </a:t>
            </a:r>
            <a:r>
              <a:rPr lang="en-US" dirty="0" smtClean="0"/>
              <a:t>use </a:t>
            </a:r>
            <a:r>
              <a:rPr lang="en-US" dirty="0"/>
              <a:t>the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66" y="2667000"/>
            <a:ext cx="1650492" cy="637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66" y="5105400"/>
            <a:ext cx="1994916" cy="65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4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r>
              <a:rPr lang="en-US" dirty="0"/>
              <a:t>Complex Numbers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4525963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use any function that accepts a complex variable, and can create and solve complex systems of equations. 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5037582" cy="45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3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 in MATLAB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4192"/>
            <a:ext cx="2273141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matrix is real, complex eigenvalues occur in conjugate pairs. For a complex matrix, this is not </a:t>
            </a:r>
            <a:r>
              <a:rPr lang="en-US" dirty="0" smtClean="0"/>
              <a:t>true.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9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 in MATLAB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7972045" cy="35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2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 in MATLAB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3899" y="1295400"/>
            <a:ext cx="8229600" cy="4525963"/>
          </a:xfrm>
        </p:spPr>
        <p:txBody>
          <a:bodyPr/>
          <a:lstStyle/>
          <a:p>
            <a:r>
              <a:rPr lang="en-US" dirty="0"/>
              <a:t>Recall that a real symmetric matrix has real eigenvalues. The same is true for a </a:t>
            </a:r>
            <a:r>
              <a:rPr lang="en-US" dirty="0" err="1"/>
              <a:t>Hermitian</a:t>
            </a:r>
            <a:r>
              <a:rPr lang="en-US" dirty="0"/>
              <a:t> matrix.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4200"/>
            <a:ext cx="7327392" cy="35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</a:t>
            </a:r>
            <a:r>
              <a:rPr lang="en-US" dirty="0"/>
              <a:t>the Complex Numbers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5646" y="2616773"/>
            <a:ext cx="8229600" cy="3733800"/>
          </a:xfrm>
        </p:spPr>
        <p:txBody>
          <a:bodyPr/>
          <a:lstStyle/>
          <a:p>
            <a:r>
              <a:rPr lang="en-US" dirty="0"/>
              <a:t>When </a:t>
            </a:r>
            <a:r>
              <a:rPr lang="en-US" i="1" dirty="0"/>
              <a:t>z=</a:t>
            </a:r>
            <a:r>
              <a:rPr lang="en-US" i="1" dirty="0" err="1"/>
              <a:t>x+iy</a:t>
            </a:r>
            <a:r>
              <a:rPr lang="en-US" dirty="0"/>
              <a:t> , we call </a:t>
            </a:r>
            <a:r>
              <a:rPr lang="en-US" i="1" dirty="0"/>
              <a:t>x</a:t>
            </a:r>
            <a:r>
              <a:rPr lang="en-US" dirty="0"/>
              <a:t> the </a:t>
            </a:r>
            <a:r>
              <a:rPr lang="en-US" i="1" dirty="0"/>
              <a:t>real part </a:t>
            </a:r>
            <a:r>
              <a:rPr lang="en-US" dirty="0"/>
              <a:t>of </a:t>
            </a:r>
            <a:r>
              <a:rPr lang="en-US" i="1" dirty="0"/>
              <a:t>z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the</a:t>
            </a:r>
            <a:r>
              <a:rPr lang="en-US" i="1" dirty="0"/>
              <a:t> imaginary part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Two complex numbers are equal if they have the same real and imaginary </a:t>
            </a:r>
            <a:r>
              <a:rPr lang="en-US" dirty="0" smtClean="0"/>
              <a:t>parts</a:t>
            </a:r>
            <a:r>
              <a:rPr lang="en-US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6" y="1600199"/>
            <a:ext cx="871728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791200"/>
            <a:ext cx="4427220" cy="22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1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17"/>
            <a:ext cx="8229600" cy="1143000"/>
          </a:xfrm>
        </p:spPr>
        <p:txBody>
          <a:bodyPr/>
          <a:lstStyle/>
          <a:p>
            <a:r>
              <a:rPr lang="en-US" dirty="0" smtClean="0"/>
              <a:t>Euler's Formula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The McLaurin series for      for </a:t>
            </a:r>
            <a:r>
              <a:rPr lang="en-US" dirty="0"/>
              <a:t>any </a:t>
            </a:r>
            <a:r>
              <a:rPr lang="en-US" dirty="0" smtClean="0"/>
              <a:t>real number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Substitute </a:t>
            </a:r>
            <a:r>
              <a:rPr lang="en-US" i="1" dirty="0" smtClean="0"/>
              <a:t>ix</a:t>
            </a:r>
            <a:r>
              <a:rPr lang="en-US" dirty="0" smtClean="0"/>
              <a:t> for </a:t>
            </a:r>
            <a:r>
              <a:rPr lang="en-US" i="1" dirty="0" smtClean="0"/>
              <a:t>x</a:t>
            </a:r>
            <a:r>
              <a:rPr lang="en-US" dirty="0" smtClean="0"/>
              <a:t> and get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178719"/>
            <a:ext cx="328613" cy="269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1488948" cy="146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43200"/>
            <a:ext cx="5879592" cy="6964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419600"/>
            <a:ext cx="6719316" cy="19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3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Euler's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Euler's Formula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             , and we have </a:t>
            </a:r>
            <a:r>
              <a:rPr lang="en-US" i="1" dirty="0" smtClean="0"/>
              <a:t>Euler's identity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286000"/>
            <a:ext cx="3271838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01496"/>
            <a:ext cx="969169" cy="178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19600"/>
            <a:ext cx="1493044" cy="352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072" y="5071025"/>
            <a:ext cx="889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"Like a Shakespearean sonnet that captures the very essence of love, or a painting that brings out the beauty of the human form that is far more than just skin deep, Euler's Equation reaches down into the very depths of existence." </a:t>
            </a:r>
            <a:r>
              <a:rPr lang="en-US" dirty="0" smtClean="0"/>
              <a:t> ~ Keith Devlin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3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Euler's Formula to Find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modulus of a complex number is its length when interpreted as a point in the complex plane,                     , and</a:t>
            </a:r>
            <a:br>
              <a:rPr lang="en-US" dirty="0" smtClean="0"/>
            </a:br>
            <a:r>
              <a:rPr lang="en-US" dirty="0" smtClean="0"/>
              <a:t>                                     , where    is the angle made with the positive x-axis.</a:t>
            </a:r>
          </a:p>
          <a:p>
            <a:r>
              <a:rPr lang="en-US" dirty="0" smtClean="0"/>
              <a:t>Since                                          ,</a:t>
            </a:r>
            <a:br>
              <a:rPr lang="en-US" dirty="0" smtClean="0"/>
            </a:br>
            <a:r>
              <a:rPr lang="en-US" dirty="0" smtClean="0"/>
              <a:t>                                           and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43200"/>
            <a:ext cx="164592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96270"/>
            <a:ext cx="3302508" cy="2788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64436"/>
            <a:ext cx="133350" cy="2247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18" y="5514897"/>
            <a:ext cx="3456432" cy="8595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630375"/>
            <a:ext cx="3811524" cy="4663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76" y="4322632"/>
            <a:ext cx="364236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21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Constructing the Complex Numbers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Addition and subtraction:</a:t>
            </a:r>
          </a:p>
          <a:p>
            <a:endParaRPr lang="en-US" dirty="0"/>
          </a:p>
          <a:p>
            <a:r>
              <a:rPr lang="en-US" dirty="0" smtClean="0"/>
              <a:t>Multiplication</a:t>
            </a:r>
          </a:p>
          <a:p>
            <a:endParaRPr lang="en-US" dirty="0"/>
          </a:p>
          <a:p>
            <a:r>
              <a:rPr lang="en-US" dirty="0" smtClean="0"/>
              <a:t>Division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76844"/>
            <a:ext cx="4611624" cy="252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11" y="3102571"/>
            <a:ext cx="8316468" cy="6659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341315"/>
            <a:ext cx="2886456" cy="286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24" y="5212289"/>
            <a:ext cx="3541776" cy="14447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5923" y="4279546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91200" y="4484572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9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24" y="-152400"/>
            <a:ext cx="8229600" cy="1143000"/>
          </a:xfrm>
        </p:spPr>
        <p:txBody>
          <a:bodyPr/>
          <a:lstStyle/>
          <a:p>
            <a:r>
              <a:rPr lang="en-US" dirty="0" smtClean="0"/>
              <a:t>Calculating </a:t>
            </a:r>
            <a:r>
              <a:rPr lang="en-US" dirty="0"/>
              <a:t>with Complex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217" y="762000"/>
            <a:ext cx="8229600" cy="4525963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now do all the standard linear algebra calculations with complex </a:t>
            </a:r>
            <a:r>
              <a:rPr lang="en-US" dirty="0" smtClean="0"/>
              <a:t>numbers.</a:t>
            </a:r>
          </a:p>
          <a:p>
            <a:pPr lvl="1"/>
            <a:r>
              <a:rPr lang="en-US" dirty="0" smtClean="0"/>
              <a:t>Solve </a:t>
            </a:r>
            <a:r>
              <a:rPr lang="en-US" dirty="0"/>
              <a:t>systems of linear </a:t>
            </a:r>
            <a:r>
              <a:rPr lang="en-US" dirty="0" smtClean="0"/>
              <a:t>equations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" y="2819400"/>
            <a:ext cx="8949119" cy="30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9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with Complex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complex </a:t>
            </a:r>
            <a:r>
              <a:rPr lang="en-US" dirty="0" smtClean="0"/>
              <a:t>number </a:t>
            </a:r>
            <a:r>
              <a:rPr lang="en-US" i="1" dirty="0" err="1" smtClean="0"/>
              <a:t>a+ib</a:t>
            </a:r>
            <a:r>
              <a:rPr lang="en-US" dirty="0" smtClean="0"/>
              <a:t> </a:t>
            </a:r>
            <a:r>
              <a:rPr lang="en-US" dirty="0"/>
              <a:t>has a square root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40000"/>
            <a:ext cx="3401568" cy="760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69765"/>
            <a:ext cx="8712709" cy="198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5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" y="1524000"/>
            <a:ext cx="7307580" cy="24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2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0549"/>
            <a:ext cx="8229600" cy="1143000"/>
          </a:xfrm>
        </p:spPr>
        <p:txBody>
          <a:bodyPr/>
          <a:lstStyle/>
          <a:p>
            <a:r>
              <a:rPr lang="en-US" dirty="0"/>
              <a:t>Geometric Representation </a:t>
            </a:r>
            <a:r>
              <a:rPr lang="en-US" dirty="0" smtClean="0"/>
              <a:t>of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47650"/>
            <a:ext cx="347663" cy="285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2350" y="621268"/>
            <a:ext cx="169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Argand</a:t>
            </a:r>
            <a:r>
              <a:rPr lang="en-US" dirty="0" smtClean="0"/>
              <a:t> Diagram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Complex </a:t>
            </a:r>
            <a:r>
              <a:rPr lang="en-US" dirty="0"/>
              <a:t>numbers add </a:t>
            </a:r>
            <a:r>
              <a:rPr lang="en-US" dirty="0" smtClean="0"/>
              <a:t>and subtract like vectors.</a:t>
            </a:r>
            <a:endParaRPr lang="en-US" dirty="0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990600"/>
            <a:ext cx="2935230" cy="29352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414734"/>
            <a:ext cx="28702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9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/>
              <a:t>Conjugate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8718804" cy="835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816352"/>
            <a:ext cx="2438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9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11067"/>
            <a:ext cx="8229600" cy="1143000"/>
          </a:xfrm>
        </p:spPr>
        <p:txBody>
          <a:bodyPr/>
          <a:lstStyle/>
          <a:p>
            <a:r>
              <a:rPr lang="en-US" dirty="0"/>
              <a:t>Complex Conjugate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smtClean="0"/>
              <a:t>Properties </a:t>
            </a:r>
            <a:r>
              <a:rPr lang="en-US" dirty="0"/>
              <a:t>of the complex conjugate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6" y="1752600"/>
            <a:ext cx="8398764" cy="459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6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2.5"/>
  <p:tag name="ORIGINALWIDTH" val="4290"/>
  <p:tag name="LATEXADDIN" val="\documentclass{article}&#10;\usepackage{amsmath}&#10;\usepackage{amssymb}&#10;\pagestyle{empty}&#10;\begin{document}&#10;&#10;&#10;\noindent \textbf{Definition:} A complex number has the form $z=x+iy$,&#10;where x and y are real numbers and $i=\sqrt{-1}$. We can express&#10;a real number x as a complex number z = x +i0. The symbol $\mathbb{C}$&#10;denotes the set of all complex numbers. &#10;&#10;\end{document}"/>
  <p:tag name="IGUANATEXSIZE" val="20"/>
  <p:tag name="IGUANATEXCURSOR" val="13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1.25"/>
  <p:tag name="ORIGINALWIDTH" val="3596.25"/>
  <p:tag name="LATEXADDIN" val="\documentclass{article}&#10;\usepackage{amsmath}&#10;\pagestyle{empty}&#10;\begin{document}&#10;&#10;&#10;\noindent \textbf{Example:} Find the cube roots of ${\rm 1}$.&#10;&#10;\noindent \textit{ }&#10;&#10;\noindent We have to solve the equation $z^{{\rm 3}}{\rm =1}$, or&#10;$z^{{\rm 3}}{\rm -}{\rm 1=0}$. Now&#10;&#10;\noindent $z^{{\rm 3}}{\rm -}{\rm 1=(}z{\rm -}{\rm 1)(}z^{{\rm 2}}{\rm +}z{\rm +1)}$.&#10;So $z^{{\rm 3}}{\rm -}{\rm 1=0}\Rightarrow z{\rm -}{\rm 1=0}$ or&#10;$z^{{\rm 2}}{\rm +}z{\rm +1=0}$. &#10;&#10;\noindent But&#10;&#10;\noindent &#10;\[&#10;z^{{\rm 2}}{\rm +}z{\rm +1=0}\Rightarrow z{\rm =}\frac{{\rm -}{\rm 1\pm}\sqrt{{\rm 1}^{{\rm 2}}{\rm -}{\rm 4}}}{{\rm 2}}{\rm =}\frac{{\rm -}{\rm 1\pm}\sqrt{{\rm 3}}i}{{\rm 2}}.&#10;\]&#10;&#10;&#10;\noindent So there are ${\rm 3}$ cube roots of ${\rm 1}$, namely&#10;${\rm 1}$ and ${\rm (-1\pm}\sqrt{{\rm 3}}i{\rm )/2}$.&#10;&#10;\end{document}"/>
  <p:tag name="IGUANATEXSIZE" val="20"/>
  <p:tag name="IGUANATEXCURSOR" val="1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"/>
  <p:tag name="ORIGINALWIDTH" val="109.5"/>
  <p:tag name="LATEXADDIN" val="\documentclass{article}&#10;\usepackage{amsmath}&#10;\usepackage{amssymb}&#10;\pagestyle{empty}&#10;\begin{document}&#10;&#10;${\mathbb{C}}.$&#10;&#10;&#10;\end{document}"/>
  <p:tag name="IGUANATEXSIZE" val="20"/>
  <p:tag name="IGUANATEXCURSOR" val="1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1"/>
  <p:tag name="ORIGINALWIDTH" val="4290.75"/>
  <p:tag name="LATEXADDIN" val="\documentclass{article}&#10;\usepackage{amsmath}&#10;\pagestyle{empty}&#10;\begin{document}&#10;&#10;&#10;\noindent \textbf{Definition: } If $z{\rm =}x{\rm +}iy$,&#10;the\textit{ }\index{complex numbers!conjugate}\textit{complex conjugate}&#10;of $z$ is the complex number defined by $\overline{z}{\rm =}x{\rm -}iy$.&#10;Geometrically, the complex conjugate of $z$ is obtained by reflecting&#10;$z$ across the real axis&#10;&#10;\end{document}"/>
  <p:tag name="IGUANATEXSIZE" val="20"/>
  <p:tag name="IGUANATEXCURSOR" val="1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59.75"/>
  <p:tag name="ORIGINALWIDTH" val="4133.25"/>
  <p:tag name="LATEXADDIN" val="\documentclass{article}&#10;\usepackage{amsmath}&#10;\pagestyle{empty}&#10;\begin{document}&#10;&#10;&#10;\begin{enumerate}&#10;\item \noindent $\overline{z_{1}+z_{2}}=\overline{z_{1}}+\overline{z_{2}}$;&#10;\item \noindent $\overline{-z}=-\overline{z}$;&#10;\item \noindent $\overline{z_{1}-z_{2}}=\overline{z_{1}}-\overline{z_{2}}$;&#10;\item \noindent $\overline{z_{1}z_{2}}=\overline{z_{1}}$$\overline{z_{2}}$;&#10;\item \noindent $\overline{1/z}$=1/$\overline{z}$;&#10;\item \noindent $\overline{z_{1}/z_{2}}$=$\overline{z_{1}}$/$\overline{z_{2}}$;&#10;\item \noindent z is real if and only if $\overline{z}$=z;&#10;\item \noindent With the standard convention that the real and imaginary&#10;parts are denoted by Re $\mathit{z}$ and Im $\mathit{z}$, we have&#10;Re $\mathit{z=\frac{z+\overline{z}}{2}}$, Im $\mathit{z}$ = $\frac{z-\overline{z}}{2}$;&#10;\item \noindent if $\mathit{z=x+iy},$then $\mathit{\mathit{z\overline{z}}}$=x$^{2}$+y$^{2}$.&#10;\end{enumerate}&#10;&#10;&#10;\end{document}"/>
  <p:tag name="IGUANATEXSIZE" val="20"/>
  <p:tag name="IGUANATEXCURSOR" val="90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2"/>
  <p:tag name="ORIGINALWIDTH" val="4284"/>
  <p:tag name="LATEXADDIN" val="\documentclass{article}&#10;\usepackage{amsmath}&#10;\pagestyle{empty}&#10;\begin{document}&#10;&#10;&#10;\noindent \textbf{Theorem:} Let $f\left(z\right)=a_{n}z^{n}+a_{n{\rm -}{\rm 1}}z^{n{\rm -}{\rm 1}}{\rm +}\cdots{\rm +}a_{{\rm 1}}z{\rm +}a_{0}{\rm =0},$&#10;where $a_{n}{\rm ,\dots,}a_{0}$ are real.\emph{ }The complex roots&#10;occur in complex-conjugate pairs, i.e. \emph{if }$f(z)=0$, then $f(\overline{z})=0$.&#10;&#10;\end{document}"/>
  <p:tag name="IGUANATEXSIZE" val="20"/>
  <p:tag name="IGUANATEXCURSOR" val="1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4"/>
  <p:tag name="ORIGINALWIDTH" val="3951.75"/>
  <p:tag name="LATEXADDIN" val="\documentclass{article}&#10;\usepackage{amsmath}&#10;\pagestyle{empty}&#10;\begin{document}&#10;&#10;\noindent \textbf{Proof: }If $f\left(z\right)=$0, then ${\rm 0=}\overline{0}{\rm =}\overline{f{\rm (}z{\rm )}}{\rm =}\overline{a_{n}z^{n}}{\rm +}\overline{a_{n{\rm -}{\rm 1}}z^{n{\rm -}{\rm 1}}}{\rm +}\cdots{\rm +}\overline{a_{{\rm 1}}z}{\rm +}\overline{a_{0}}$ &#10;&#10;\noindent ${\rm =}\overline{a_{n}}\overline{z^{n}}{\rm +}\overline{a_{n{\rm -}{\rm 1}}}\overline{z^{n{\rm -}{\rm 1}}}{\rm +}\cdots{\rm +}\overline{a_{{\rm 1}}}\overline{z}{\rm +}\overline{a_{0}}$&#10;${\rm =}a_{n}\overline{z}{\rm ^{n}+}a_{n{\rm -}{\rm 1}}\overline{z}^{n{\rm -}{\rm 1}}{\rm +}\cdots{\rm +}a_{{\rm 1}}\overline{z}{\rm +}a_{0}$&#10;${\rm =}f{\rm (}\overline{z}{\rm ).}$&#10;&#10;&#10;\end{document}"/>
  <p:tag name="IGUANATEXSIZE" val="20"/>
  <p:tag name="IGUANATEXCURSOR" val="10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8.5"/>
  <p:tag name="ORIGINALWIDTH" val="4291.5"/>
  <p:tag name="LATEXADDIN" val="\documentclass{article}&#10;\usepackage{amsmath}&#10;\pagestyle{empty}&#10;\begin{document}&#10;&#10;\noindent \textbf{Definition: }The \emph{conjugate transpose} of a complex matrix $A$,&#10;written $A^{*}$, is obtained from A by taking the transpose and then&#10;taking the complex conjugate of each entry. The conjugate transpose&#10;is the equivalent of the transpose of a real matrix.&#10;&#10;&#10;\end{document}"/>
  <p:tag name="IGUANATEXSIZE" val="20"/>
  <p:tag name="IGUANATEXCURSOR" val="1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796.5"/>
  <p:tag name="LATEXADDIN" val="\documentclass{article}&#10;\usepackage{amsmath}&#10;\pagestyle{empty}&#10;\begin{document}&#10;&#10;&#10;$\left(AB\right)^{*}=B^{*}A^{*}$&#10;&#10;\end{document}"/>
  <p:tag name="IGUANATEXSIZE" val="20"/>
  <p:tag name="IGUANATEXCURSOR" val="1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2.25"/>
  <p:tag name="ORIGINALWIDTH" val="864.75"/>
  <p:tag name="LATEXADDIN" val="\documentclass{article}&#10;\usepackage{amsmath}&#10;\pagestyle{empty}&#10;\begin{document}&#10;&#10;$\left(AB\right)^{T}=B^{T}A^{T}$&#10;&#10;&#10;\end{document}"/>
  <p:tag name="IGUANATEXSIZE" val="20"/>
  <p:tag name="IGUANATEXCURSOR" val="1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29.25"/>
  <p:tag name="ORIGINALWIDTH" val="3125.25"/>
  <p:tag name="LATEXADDIN" val="\documentclass{article}&#10;\usepackage{amsmath}&#10;\pagestyle{empty}&#10;\begin{document}&#10;&#10;&#10;\noindent \textbf{Example: }Let &#10;&#10;\noindent &#10;\[&#10;A=\left[\begin{array}{ccc}&#10;1-i &amp; \frac{1}{2}+2i &amp; 3-5i\\&#10;6+i &amp; 7+5i &amp; 1+i\\&#10;-1+8i &amp; i &amp; -i&#10;\end{array}\right].&#10;\]&#10;&#10;&#10;\noindent Then,&#10;&#10;\noindent &#10;\[&#10;A^{*}=\left[\begin{array}{ccc}&#10;1+i &amp; 6-i &amp; -1-8i\\&#10;\frac{1}{2}-2i &amp; 7-5i &amp; -i\\&#10;3+5i &amp; 1-i &amp; i&#10;\end{array}\right].&#10;\]&#10;&#10;\end{document}"/>
  <p:tag name="IGUANATEXSIZE" val="20"/>
  <p:tag name="IGUANATEXCURSOR" val="1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5"/>
  <p:tag name="ORIGINALWIDTH" val="2178.75"/>
  <p:tag name="LATEXADDIN" val="\documentclass{article}&#10;\usepackage{amsmath}&#10;\pagestyle{empty}&#10;\begin{document}&#10;&#10;&#10;\[&#10;x_{{\rm 1}}{\rm +}iy_{{\rm 1}}{\rm =}x_{{\rm 2}}{\rm +}iy_{{\rm 2}}\Rightarrow x_{{\rm 1}}{\rm =}x_{{\rm 2}}{\rm \ \ \ }and{\rm \ \ \ }y_{{\rm 1}}{\rm =}y_{{\rm 2}}&#10;\]&#10;&#10;\end{document}"/>
  <p:tag name="IGUANATEXSIZE" val="20"/>
  <p:tag name="IGUANATEXCURSOR" val="2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2.5"/>
  <p:tag name="ORIGINALWIDTH" val="4299"/>
  <p:tag name="LATEXADDIN" val="\documentclass{article}&#10;\usepackage{amsmath}&#10;\pagestyle{empty}&#10;\begin{document}&#10;&#10;&#10;\noindent \textbf{Definition: }A complex matrix A is said to be\index{Hermitian!matrix}\index{matrix!Hermitian}&#10;\emph{Hermitian} if $A^{*}=A$, or if $a_{ij}=\overline{a_{ij}}$&#10;for $1\leq i,\,j\leq n$. If $i=j$, then $a_{ii}=\overline{a_{ii}}$,&#10;so the diagonal entries of Hermitian matrix are real. A Hermitian&#10;matrix is the equivalent of a real symmetric matrix.&#10;&#10;\end{document}"/>
  <p:tag name="IGUANATEXSIZE" val="20"/>
  <p:tag name="IGUANATEXCURSOR" val="27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4.75"/>
  <p:tag name="ORIGINALWIDTH" val="2951.25"/>
  <p:tag name="LATEXADDIN" val="\documentclass{article}&#10;\usepackage{amsmath}&#10;\pagestyle{empty}&#10;\begin{document}&#10;&#10;&#10;\noindent \textbf{Example: }The matrix&#10;&#10;\noindent &#10;\[&#10;A=\left[\begin{array}{ccc}&#10;1 &amp; i &amp; 6-2i\\&#10;-i &amp; 2 &amp; 4+i\\&#10;6+2i &amp; 4-i &amp; 3&#10;\end{array}\right]&#10;\]&#10;&#10;&#10;\noindent is Hermitian.&#10;&#10;\end{document}"/>
  <p:tag name="IGUANATEXSIZE" val="20"/>
  <p:tag name="IGUANATEXCURSOR" val="1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3.5"/>
  <p:tag name="ORIGINALWIDTH" val="812.25"/>
  <p:tag name="LATEXADDIN" val="\documentclass{article}&#10;\usepackage{amsmath}&#10;\usepackage{listings}&#10;\pagestyle{empty}&#10;\begin{document}&#10;&#10;&#10;\lstset{&#10;basicstyle=\footnotesize&#10;}&#10;\begin{lstlisting}&#10;&gt;&gt; z = 3 + 2i&#10;z =&#10;   3 + 2i&#10;\end{lstlisting}&#10;&#10;\end{document}"/>
  <p:tag name="IGUANATEXSIZE" val="20"/>
  <p:tag name="IGUANATEXCURSOR" val="6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1.75"/>
  <p:tag name="ORIGINALWIDTH" val="981.75"/>
  <p:tag name="LATEXADDIN" val="\documentclass{article}&#10;\usepackage{amsmath}&#10;\usepackage{listings}&#10;\pagestyle{empty}&#10;\begin{document}&#10;&#10;&#10;\lstset{&#10;basicstyle=\footnotesize&#10;}&#10;\begin{lstlisting}&#10;z = complex(5,7)&#10;z =&#10;   5 + 7i&#10;\end{lstlisting}&#10;&#10;\end{document}"/>
  <p:tag name="IGUANATEXSIZE" val="20"/>
  <p:tag name="IGUANATEXCURSOR" val="20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70.75"/>
  <p:tag name="ORIGINALWIDTH" val="3606"/>
  <p:tag name="LATEXADDIN" val="\documentclass{article}&#10;\usepackage{amsmath}&#10;\usepackage{listings}&#10;\pagestyle{empty}&#10;\begin{document}&#10;&#10;&#10;\lstset{&#10;basicstyle=\footnotesize&#10;}&#10;\begin{lstlisting}&#10;&gt;&gt; z1 = 4 -i;&#10;&gt;&gt; z2 = 1 +i;&#10;&gt;&gt; z3 = i;&#10;&gt;&gt; z1^2 + 7*z2 - 8*z3&#10;ans =&#10;   22.0000 - 9.0000i&#10;&gt;&gt; sin(i*pi)&#10;ans =&#10;  0 + 11.549i&#10;&gt;&gt; exp(i*pi)&#10;&#10;ans =&#10;-1.0000 + 0.0000i&#10;&#10;&gt;&gt; A = [1-i 2+3i -7;-1+i 16+4i i;3+8i -1 7+5i]&#10;&#10;A =&#10;   1.0000 - 1.0000i   2.0000 + 3.0000i  -7.0000          &#10;  -1.0000 + 1.0000i  16.0000 + 4.0000i        0 + 1.0000i&#10;   3.0000 + 8.0000i  -1.0000             7.0000 + 5.0000i&#10;&#10;&gt;&gt; b = [12+2i -1-9i -i]'&#10;&#10;b =&#10;&#10;  12.0000 - 2.0000i&#10;  -1.0000 + 9.0000i&#10;        0 + 1.0000i&#10;\end{lstlisting}&#10;&#10;\end{document}"/>
  <p:tag name="IGUANATEXSIZE" val="20"/>
  <p:tag name="IGUANATEXCURSOR" val="63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88"/>
  <p:tag name="ORIGINALWIDTH" val="1193.25"/>
  <p:tag name="LATEXADDIN" val="\documentclass{article}&#10;\usepackage{amsmath}&#10;\usepackage{listings}&#10;\pagestyle{empty}&#10;\begin{document}&#10;&#10;&#10;\lstset{&#10;basicstyle=\footnotesize&#10;}&#10;\begin{lstlisting}&#10;&#10;&gt;&gt; z = A\b&#10;&#10;z =&#10;&#10;   1.6294 - 1.0376i&#10;   0.1008 + 0.4836i&#10;  -1.8082 + 0.0861i&#10;&#10;&gt;&gt; A*z&#10;&#10;ans =&#10;&#10;  12.0000 - 2.0000i&#10;  -1.0000 + 9.0000i&#10;  -0.0000 + 1.0000i&#10;&#10;&gt;&gt; E = eig(A)&#10;&#10;E =&#10;&#10;   0.7504 + 7.7000i&#10;   7.6887 - 3.7542i&#10;  15.5609 + 4.0542i&#10;\end{lstlisting}&#10;&#10;&#10;\end{document}"/>
  <p:tag name="IGUANATEXSIZE" val="20"/>
  <p:tag name="IGUANATEXCURSOR" val="4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33.25"/>
  <p:tag name="ORIGINALWIDTH" val="3923.25"/>
  <p:tag name="LATEXADDIN" val="\documentclass{article}&#10;\usepackage{amsmath}&#10;\usepackage{listings}&#10;\pagestyle{empty}&#10;\begin{document}&#10;&#10;&#10;\lstset{&#10;basicstyle=\footnotesize&#10;}&#10;\begin{lstlisting}&#10;&gt;&gt; A = [1 i 6-2i;-i 2 4+i;6+2i 4-i 3]&#10;&#10;A =&#10;&#10;       1                   0 +        1i         6 -        2i&#10;       0 -     1i          2                     4 +        1i&#10;       6 +     2i          4 -        1i         3              &#10;&#10;&gt;&gt; eig(A)&#10;&#10;ans =&#10;&#10;      -5.7809&#10;       2.2035&#10;       9.5774&#10;\end{lstlisting}&#10;\end{document}"/>
  <p:tag name="IGUANATEXSIZE" val="20"/>
  <p:tag name="IGUANATEXCURSOR" val="47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41.5"/>
  <p:tag name="ORIGINALWIDTH" val="3606"/>
  <p:tag name="LATEXADDIN" val="\documentclass{article}&#10;\usepackage{amsmath}&#10;\usepackage{listings}&#10;\pagestyle{empty}&#10;\begin{document}&#10;&#10;\lstset{&#10;basicstyle=\footnotesize&#10;}&#10;\begin{lstlisting}&#10;&gt;&gt; A = [1-i -1+2i 4+3i;-2-i 1+9i 4;6-7i 12+5i 6-5i]&#10;&#10;A =&#10;&#10;   1.0000 - 1.0000i  -1.0000 + 2.0000i   4.0000 + 3.0000i&#10;  -2.0000 - 1.0000i   1.0000 + 9.0000i   4.0000 + 0.0000i&#10;   6.0000 - 7.0000i  12.0000 + 5.0000i   6.0000 - 5.0000i&#10;&#10;&gt;&gt; eig(A)&#10;&#10;ans =&#10;&#10;  11.9107 - 2.3406i&#10;  -5.2001 - 0.9234i&#10;   1.2894 + 6.2640i&#10;\end{lstlisting}&#10;&#10;\end{document}"/>
  <p:tag name="IGUANATEXSIZE" val="20"/>
  <p:tag name="IGUANATEXCURSOR" val="6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5"/>
  <p:tag name="ORIGINALWIDTH" val="103.5"/>
  <p:tag name="LATEXADDIN" val="\documentclass{article}&#10;\usepackage{amsmath}&#10;\pagestyle{empty}&#10;\begin{document}&#10;&#10;&#10;$e^{x}$&#10;&#10;\end{document}"/>
  <p:tag name="IGUANATEXSIZE" val="20"/>
  <p:tag name="IGUANATEXCURSOR" val="8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"/>
  <p:tag name="ORIGINALWIDTH" val="732.75"/>
  <p:tag name="LATEXADDIN" val="\documentclass{article}&#10;\usepackage{amsmath}&#10;\pagestyle{empty}&#10;\begin{document}&#10;&#10;$-\infty&lt;x&lt;\infty$&#10;&#10;&#10;\end{document}"/>
  <p:tag name="IGUANATEXSIZE" val="20"/>
  <p:tag name="IGUANATEXCURSOR" val="9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269.5"/>
  <p:tag name="LATEXADDIN" val="\documentclass{article}&#10;\usepackage{amsmath}&#10;\pagestyle{empty}&#10;\begin{document}&#10;&#10;&#10;\[&#10;{\rm (}x_{{\rm 1}}{\rm +}iy_{{\rm 1}}{\rm )+(}x_{{\rm 2}}{\rm +}iy_{{\rm 2}}{\rm )=(}x_{{\rm 1}}{\rm +}x_{{\rm 2}}{\rm )+}i{\rm (}y_{{\rm 1}}{\rm +}y_{{\rm 2}}{\rm )}&#10;\]&#10;&#10;\end{document}"/>
  <p:tag name="IGUANATEXSIZE" val="20"/>
  <p:tag name="IGUANATEXCURSOR" val="25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2.75"/>
  <p:tag name="ORIGINALWIDTH" val="2893.5"/>
  <p:tag name="LATEXADDIN" val="\documentclass{article}&#10;\usepackage{amsmath}&#10;\pagestyle{empty}&#10;\begin{document}&#10;&#10;&#10;\[&#10;e^{x}=1+\frac{x}{1!}+\frac{x^{2}}{2!}+\frac{x^{3}}{3!}+\frac{x^{4}}{4!}+\frac{x^{5}}{5!}+\frac{x^{6}}{6!}\cdots=\sum_{i=0}^{\infty}\frac{x^{n}}{n!}.&#10;\]&#10;&#10;\end{document}"/>
  <p:tag name="IGUANATEXSIZE" val="20"/>
  <p:tag name="IGUANATEXCURSOR" val="23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48.75"/>
  <p:tag name="ORIGINALWIDTH" val="3306.75"/>
  <p:tag name="LATEXADDIN" val="\documentclass{article}&#10;\usepackage{amsmath}&#10;\pagestyle{empty}&#10;\begin{document}&#10;&#10;&#10;&#10;\[&#10;e^{ix}=1+\frac{\left(ix\right)}{1!}+\frac{\left(ix\right)^{2}}{2!}+\frac{\left(ix\right)^{3}}{3!}+\frac{\left(ix\right)^{4}}{4!}+\frac{\left(ix\right)^{5}}{5!}+\frac{\left(ix\right)^{6}}{6!}\cdots=&#10;\]&#10;&#10;&#10;\noindent &#10;\[&#10;\left(1-\frac{x^{2}}{2!}+\frac{x^{4}}{4!}-\frac{x^{6}}{6!}+\cdots\right)+\left(\frac{x}{1!}-\frac{x^{3}}{3!}+\frac{x^{5}}{5!}+\cdots\right)i=&#10;\]&#10;&#10;\[&#10;\cos x+i\sin x&#10;\]&#10;&#10;\end{document}"/>
  <p:tag name="IGUANATEXSIZE" val="20"/>
  <p:tag name="IGUANATEXCURSOR" val="46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"/>
  <p:tag name="ORIGINALWIDTH" val="1030.5"/>
  <p:tag name="LATEXADDIN" val="\documentclass{article}&#10;\usepackage{amsmath}&#10;\pagestyle{empty}&#10;\begin{document}&#10;&#10;\[&#10;e{}^{ix}=\cos x+i\sin x&#10;\]&#10;&#10;&#10;\end{document}"/>
  <p:tag name="IGUANATEXSIZE" val="20"/>
  <p:tag name="IGUANATEXCURSOR" val="1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"/>
  <p:tag name="ORIGINALWIDTH" val="305.25"/>
  <p:tag name="LATEXADDIN" val="\documentclass{article}&#10;\usepackage{amsmath}&#10;\pagestyle{empty}&#10;\begin{document}&#10;&#10;&#10;$x=\pi$&#10;&#10;\end{document}"/>
  <p:tag name="IGUANATEXSIZE" val="20"/>
  <p:tag name="IGUANATEXCURSOR" val="8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"/>
  <p:tag name="ORIGINALWIDTH" val="470.25"/>
  <p:tag name="LATEXADDIN" val="\documentclass{article}&#10;\usepackage{amsmath}&#10;\pagestyle{empty}&#10;\begin{document}&#10;&#10;\[&#10;e^{i\pi}=-1&#10;\]&#10;&#10;&#10;\end{document}"/>
  <p:tag name="IGUANATEXSIZE" val="20"/>
  <p:tag name="IGUANATEXCURSOR" val="9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"/>
  <p:tag name="ORIGINALWIDTH" val="810"/>
  <p:tag name="LATEXADDIN" val="\documentclass{article}&#10;\usepackage{amsmath}&#10;\pagestyle{empty}&#10;\begin{document}&#10;&#10;$\left |z\right|=\sqrt{x^{2}+y^{2}}$&#10;&#10;&#10;\end{document}"/>
  <p:tag name="IGUANATEXSIZE" val="20"/>
  <p:tag name="IGUANATEXCURSOR" val="1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7.25"/>
  <p:tag name="ORIGINALWIDTH" val="1625.25"/>
  <p:tag name="LATEXADDIN" val="\documentclass{article}&#10;\usepackage{amsmath}&#10;\pagestyle{empty}&#10;\begin{document}&#10;&#10;$z=\left|z\right|\cos \theta+\left|z\right|\sin\theta=\left|z\right|e^{i\theta}$&#10;&#10;&#10;\end{document}"/>
  <p:tag name="IGUANATEXSIZE" val="20"/>
  <p:tag name="IGUANATEXCURSOR" val="16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.5"/>
  <p:tag name="ORIGINALWIDTH" val="52.5"/>
  <p:tag name="LATEXADDIN" val="\documentclass{article}&#10;\usepackage{amsmath}&#10;\pagestyle{empty}&#10;\begin{document}&#10;&#10;&#10;$\theta$&#10;&#10;\end{document}"/>
  <p:tag name="IGUANATEXSIZE" val="20"/>
  <p:tag name="IGUANATEXCURSOR" val="9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3"/>
  <p:tag name="ORIGINALWIDTH" val="1701"/>
  <p:tag name="LATEXADDIN" val="\documentclass{article}&#10;\usepackage{amsmath}&#10;\pagestyle{empty}&#10;\begin{document}&#10;&#10;&#10;\begin{eqnarray*}&#10;2^{\frac{1}{4}} &amp; = &amp; 2^{\frac{1}{4}}\left\{ e^{0},\, e^{\frac{\pi i}{2}},\, e^{i\pi},\, e^{\frac{3i\pi}{2}}\right\} \\&#10;2^{\frac{1}{4}} &amp; = &amp; 2^{\frac{1}{4}},\, i2^{\frac{1}{4}},\,-2^{\frac{1}{4}},\,-i2^{\frac{1}{4}}&#10;\end{eqnarray*}&#10;&#10;\end{document}"/>
  <p:tag name="IGUANATEXSIZE" val="20"/>
  <p:tag name="IGUANATEXCURSOR" val="10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9.5"/>
  <p:tag name="ORIGINALWIDTH" val="1875.75"/>
  <p:tag name="LATEXADDIN" val="\documentclass{article}&#10;\usepackage{amsmath}&#10;\pagestyle{empty}&#10;\begin{document}&#10;&#10;&#10;$z^{\frac{1}{4}}=\left|z\right|^{\frac{1}{4}}e^{\frac{i\left(\frac{\theta}{4}+2\pi k\right)}{4}},\,\, k=0,\,1,\,2,\,3,$&#10;&#10;\end{document}"/>
  <p:tag name="IGUANATEXSIZE" val="20"/>
  <p:tag name="IGUANATEXCURSOR" val="2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7.75"/>
  <p:tag name="ORIGINALWIDTH" val="4092.75"/>
  <p:tag name="LATEXADDIN" val="\documentclass{article}&#10;\usepackage{amsmath}&#10;\pagestyle{empty}&#10;\begin{document}&#10;&#10;&#10;\begin{eqnarray*}&#10;\left(x_{{\rm 1}}{\rm +}iy_{{\rm 1}}\right)\left(x_{{\rm 2}}{\rm +}iy_{{\rm 2}}\right){\rm =}{\rm x}_{{\rm 1}}{\rm x}_{{\rm 2}}{\rm +i}{\rm x}_{{\rm 1}}{\rm y}_{{\rm 2}}{\rm +i}{\rm x}_{{\rm 2}}{\rm y}_{{\rm 1}}{\rm +}{\rm i}^{{\rm 2}}{\rm y}_{{\rm 1}}{\rm y}_{{\rm 2}}{\rm =}{\rm x}_{{\rm 1}}{\rm x}_{{\rm 2}}{\rm +i}{\rm x}_{{\rm 1}}{\rm y}_{{\rm 2}}{\rm +i}{\rm x}_{{\rm 2}}{\rm y}_{{\rm 1}}{\rm -}{\rm y}_{{\rm 1}}{\rm y}_{{\rm 2}}=\\&#10;{\rm {\rm (}x_{{\rm 1}}x_{{\rm 2}}{\rm -}y_{{\rm 1}}y_{{\rm 2}}{\rm )+}i{\rm (}x_{{\rm 1}}y_{{\rm 2}}{\rm +}y_{{\rm 1}}x_{{\rm 2}}{\rm )}}&#10;\end{eqnarray*}&#10;&#10;\end{document}"/>
  <p:tag name="IGUANATEXSIZE" val="20"/>
  <p:tag name="IGUANATEXCURSOR" val="69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1792.5"/>
  <p:tag name="LATEXADDIN" val="\documentclass{article}&#10;\usepackage{amsmath}&#10;\pagestyle{empty}&#10;\begin{document}&#10;&#10;&#10;$z=e^{i\theta}=e^{i\left(\theta+2\pi k\right)},\,k=0,\,1,\,2,\,3\,$&#10;&#10;\end{document}"/>
  <p:tag name="IGUANATEXSIZE" val="20"/>
  <p:tag name="IGUANATEXCURSOR" val="1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"/>
  <p:tag name="ORIGINALWIDTH" val="1420.5"/>
  <p:tag name="LATEXADDIN" val="\documentclass{article}&#10;\usepackage{amsmath}&#10;\pagestyle{empty}&#10;\begin{document}&#10;&#10;&#10;\[&#10;\left(x+iy\right)\left(x-iy\right)=x^{2}+y^{2}&#10;\]&#10;&#10;\end{document}"/>
  <p:tag name="IGUANATEXSIZE" val="20"/>
  <p:tag name="IGUANATEXCURSOR" val="1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1"/>
  <p:tag name="ORIGINALWIDTH" val="1743"/>
  <p:tag name="LATEXADDIN" val="\documentclass{article}&#10;\usepackage{amsmath}&#10;\pagestyle{empty}&#10;\begin{document}&#10;&#10;\[&#10;\frac{x_{{\rm 1}}{\rm +}iy_{{\rm 1}}}{x_{{\rm 2}}{\rm +}iy_{{\rm 2}}}{\rm =}\frac{{\rm (}x_{{\rm 1}}{\rm +}iy_{{\rm 1}}{\rm )(}x_{{\rm 2}}{\rm -}iy_{{\rm 2}}{\rm )}}{{\rm (}x_{{\rm 2}}{\rm +}iy_{{\rm 2}}{\rm )(}x_{{\rm 2}}{\rm -}iy_{{\rm 2}}{\rm )}}&#10;\]&#10; &#10;\[&#10;{\rm =}\frac{{\rm (}x_{{\rm 1}}x_{{\rm 2}}{\rm +}y_{{\rm 1}}y_{{\rm 2}}{\rm )+}i{\rm (-}x_{{\rm 1}}y_{{\rm 2}}{\rm +}y_{{\rm 1}}x_{{\rm 2}}{\rm )}}{x_{{\rm 2}}^{{\rm 2}}{\rm +}y_{{\rm 2}}^{{\rm 2}}}.&#10;\]&#10;&#10;&#10;&#10;\end{document}"/>
  <p:tag name="IGUANATEXSIZE" val="20"/>
  <p:tag name="IGUANATEXCURSOR" val="54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31"/>
  <p:tag name="ORIGINALWIDTH" val="5033.25"/>
  <p:tag name="LATEXADDIN" val="\documentclass{article}&#10;\usepackage{amsmath}&#10;\pagestyle{empty}&#10;\begin{document}&#10;&#10;\[&#10;\left[\begin{array}{cc}&#10;1+i &amp; 3-i\\&#10;-1+8i &amp; 4+6i&#10;\end{array}\right]\left[\begin{array}{c}&#10;z_{1}\\&#10;z_{2}&#10;\end{array}\right]=\left[\begin{array}{c}&#10;12+6i\\&#10;-3-i&#10;\end{array}\right]&#10;\]&#10;&#10;&#10;\[&#10;\left[\begin{array}{ccc}&#10;1+i &amp; 3-i &amp; 12+6i\\&#10;-1+8i &amp; 4+6i &amp; -3-i&#10;\end{array}\right]\overrightarrow{R2=R2-\left(\frac{-1+8i}{1+i}\right)R1}=\left[\begin{array}{ccc}&#10;1+i &amp; 3-i &amp; 12+6i\\&#10;0+0i &amp; -11-4i &amp; -18-76i&#10;\end{array}\right]&#10;\]&#10;&#10;&#10;\[&#10;z_{2}=\frac{-18-76i}{-11-4i}=3.6642+5.5766i&#10;\]&#10;&#10;&#10;\[&#10;z_{1}=\frac{12+6i-\left(3-i\right)z_{2}}{1+i}=-5.8175-1.2482i&#10;\]&#10;&#10;&#10;&#10;&#10;\end{document}"/>
  <p:tag name="IGUANATEXSIZE" val="20"/>
  <p:tag name="IGUANATEXCURSOR" val="6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4.25"/>
  <p:tag name="ORIGINALWIDTH" val="1674"/>
  <p:tag name="LATEXADDIN" val="\documentclass{article}&#10;\usepackage{amsmath}&#10;\pagestyle{empty}&#10;\begin{document}&#10;&#10;\[&#10;x{\rm =\pm}\sqrt{\frac{a{\rm +}\sqrt{a^{{\rm 2}}{\rm +}b^{{\rm 2}}}}{{\rm 2}}},\,\, y{\rm =}b{\rm /(2}x{\rm )}.&#10;\]&#10;&#10;&#10;\end{document}"/>
  <p:tag name="IGUANATEXSIZE" val="20"/>
  <p:tag name="IGUANATEXCURSOR" val="19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5.75"/>
  <p:tag name="ORIGINALWIDTH" val="4287.75"/>
  <p:tag name="LATEXADDIN" val="\documentclass{article}&#10;\usepackage{amsmath}&#10;\pagestyle{empty}&#10;\begin{document}&#10;&#10;&#10;\noindent \textbf{Example:} Find the solutions z = x + iy to the equation $z^{{\rm 2}}{\rm =1+}i$.&#10;&#10;&#10;\noindent For our problem, a = 1 and b = 1, and $x=\pm\sqrt{\frac{1+\sqrt{2}}{2}},\, y=\pm\frac{1}{\sqrt{{\rm 2}}\sqrt{{\rm 1+}\sqrt{{\rm 2}}}}$.&#10;The solution is&#10;&#10;\noindent &#10;\[&#10;z{\rm =\pm}\left(\sqrt{\frac{{\rm 1+}\sqrt{{\rm 2}}}{{\rm 2}}}{\rm +}\frac{i}{\sqrt{{\rm 2}}\sqrt{{\rm 1+}\sqrt{{\rm 2}}}}\right).&#10;\]&#10;&#10;\end{document}"/>
  <p:tag name="IGUANATEXSIZE" val="20"/>
  <p:tag name="IGUANATEXCURSOR" val="2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366</Words>
  <Application>Microsoft Macintosh PowerPoint</Application>
  <PresentationFormat>On-screen Show (4:3)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Calibri</vt:lpstr>
      <vt:lpstr>Office Theme</vt:lpstr>
      <vt:lpstr>Complex Numbers</vt:lpstr>
      <vt:lpstr>Constructing the Complex Numbers </vt:lpstr>
      <vt:lpstr>Constructing the Complex Numbers </vt:lpstr>
      <vt:lpstr>Calculating with Complex Numbers</vt:lpstr>
      <vt:lpstr>Calculating with Complex Numbers</vt:lpstr>
      <vt:lpstr>Example 1</vt:lpstr>
      <vt:lpstr>Geometric Representation of</vt:lpstr>
      <vt:lpstr>Complex Conjugate</vt:lpstr>
      <vt:lpstr>Complex Conjugate</vt:lpstr>
      <vt:lpstr>Complex Conjugate</vt:lpstr>
      <vt:lpstr>Complex Conjugate</vt:lpstr>
      <vt:lpstr>Example 2</vt:lpstr>
      <vt:lpstr>Hermitian Matrix</vt:lpstr>
      <vt:lpstr>Complex Numbers in MATLAB</vt:lpstr>
      <vt:lpstr>Complex Numbers in MATLAB</vt:lpstr>
      <vt:lpstr>Complex Numbers in MATLAB</vt:lpstr>
      <vt:lpstr>Complex Numbers in MATLAB</vt:lpstr>
      <vt:lpstr>Complex Numbers in MATLAB</vt:lpstr>
      <vt:lpstr>Complex Numbers in MATLAB</vt:lpstr>
      <vt:lpstr>Euler's Formula</vt:lpstr>
      <vt:lpstr>Euler's Formula</vt:lpstr>
      <vt:lpstr>Using Euler's Formula to Find Roots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of Linear Equations</dc:title>
  <dc:creator>wford</dc:creator>
  <cp:lastModifiedBy>William Ford</cp:lastModifiedBy>
  <cp:revision>162</cp:revision>
  <cp:lastPrinted>2012-01-12T22:41:33Z</cp:lastPrinted>
  <dcterms:created xsi:type="dcterms:W3CDTF">2012-01-11T01:59:32Z</dcterms:created>
  <dcterms:modified xsi:type="dcterms:W3CDTF">2015-02-07T04:45:47Z</dcterms:modified>
</cp:coreProperties>
</file>