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7102475" cy="10233025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1563CE-D899-47E5-B9B0-47FCF2AF418F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00F23D-71BB-47C0-8820-0FA83875F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0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important </a:t>
            </a:r>
            <a:r>
              <a:rPr lang="en-US" dirty="0" smtClean="0"/>
              <a:t>technique of mathematical proof, </a:t>
            </a:r>
            <a:r>
              <a:rPr lang="en-US" dirty="0" smtClean="0"/>
              <a:t>normally used </a:t>
            </a:r>
            <a:r>
              <a:rPr lang="en-US" dirty="0"/>
              <a:t>to establish a given statement for </a:t>
            </a:r>
            <a:r>
              <a:rPr lang="en-US" dirty="0" smtClean="0"/>
              <a:t>all natural numbers</a:t>
            </a:r>
            <a:br>
              <a:rPr lang="en-US" dirty="0" smtClean="0"/>
            </a:br>
            <a:r>
              <a:rPr lang="en-US" dirty="0" smtClean="0"/>
              <a:t>n = 1, 2, 3, ...</a:t>
            </a:r>
          </a:p>
          <a:p>
            <a:pPr lvl="1"/>
            <a:r>
              <a:rPr lang="en-US" dirty="0" smtClean="0"/>
              <a:t>Is also used to prove properties of structures such as trees and graphs.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1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form of induction when the assumed truth for </a:t>
            </a:r>
            <a:r>
              <a:rPr lang="en-US" i="1" dirty="0"/>
              <a:t>n</a:t>
            </a:r>
            <a:r>
              <a:rPr lang="en-US" dirty="0"/>
              <a:t> is not enough. This occurs when when several instances of the inductive hypothesis are required to prove the statement true for </a:t>
            </a:r>
            <a:r>
              <a:rPr lang="en-US" i="1" dirty="0" err="1"/>
              <a:t>n+1</a:t>
            </a:r>
            <a:r>
              <a:rPr lang="en-US" dirty="0"/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Note that 2, 3, 5, 7, 11, ... are prime. Take a composite number such as 24. We can write 24 as 24 = 2</a:t>
            </a:r>
            <a:r>
              <a:rPr lang="en-US" baseline="30000" dirty="0" smtClean="0"/>
              <a:t>3</a:t>
            </a:r>
            <a:r>
              <a:rPr lang="en-US" dirty="0" smtClean="0"/>
              <a:t>(3). In the case of 3500,</a:t>
            </a:r>
            <a:br>
              <a:rPr lang="en-US" dirty="0" smtClean="0"/>
            </a:br>
            <a:r>
              <a:rPr lang="en-US" dirty="0" smtClean="0"/>
              <a:t>3500 = 2</a:t>
            </a:r>
            <a:r>
              <a:rPr lang="en-US" baseline="30000" dirty="0" smtClean="0"/>
              <a:t>2</a:t>
            </a:r>
            <a:r>
              <a:rPr lang="en-US" dirty="0" smtClean="0"/>
              <a:t>5</a:t>
            </a:r>
            <a:r>
              <a:rPr lang="en-US" baseline="30000" dirty="0" smtClean="0"/>
              <a:t>3</a:t>
            </a:r>
            <a:r>
              <a:rPr lang="en-US" dirty="0" smtClean="0"/>
              <a:t>(7).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Fundamental Theorem of Arithmetic</a:t>
            </a:r>
            <a:r>
              <a:rPr lang="en-US" dirty="0" smtClean="0"/>
              <a:t> says that every integer can be written as a product of prime numbers and that the primes are unique.</a:t>
            </a:r>
          </a:p>
          <a:p>
            <a:r>
              <a:rPr lang="en-US" dirty="0" smtClean="0"/>
              <a:t>The next example uses strong induction to prove the existence of the factorization. Proving uniqueness is more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" y="1600200"/>
            <a:ext cx="8720328" cy="23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given a statement, </a:t>
            </a:r>
            <a:r>
              <a:rPr lang="en-US" i="1" dirty="0"/>
              <a:t>S</a:t>
            </a:r>
            <a:r>
              <a:rPr lang="en-US" dirty="0"/>
              <a:t> , that depends on a variable </a:t>
            </a:r>
            <a:r>
              <a:rPr lang="en-US" i="1" dirty="0"/>
              <a:t>n</a:t>
            </a:r>
            <a:r>
              <a:rPr lang="en-US" dirty="0"/>
              <a:t>; for instance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Let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0</a:t>
            </a:r>
            <a:r>
              <a:rPr lang="en-US" dirty="0" smtClean="0"/>
              <a:t> </a:t>
            </a:r>
            <a:r>
              <a:rPr lang="en-US" dirty="0"/>
              <a:t>be the first value of </a:t>
            </a:r>
            <a:r>
              <a:rPr lang="en-US" i="1" dirty="0"/>
              <a:t>n</a:t>
            </a:r>
            <a:r>
              <a:rPr lang="en-US" dirty="0"/>
              <a:t> for which </a:t>
            </a:r>
            <a:r>
              <a:rPr lang="en-US" i="1" dirty="0"/>
              <a:t>S</a:t>
            </a:r>
            <a:r>
              <a:rPr lang="en-US" dirty="0"/>
              <a:t> applies, and prove the statement true. This is called the </a:t>
            </a:r>
            <a:r>
              <a:rPr lang="en-US" i="1" dirty="0"/>
              <a:t>basis step</a:t>
            </a:r>
            <a:r>
              <a:rPr lang="en-US" dirty="0"/>
              <a:t>. For our example,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0</a:t>
            </a:r>
            <a:r>
              <a:rPr lang="en-US" i="1" dirty="0" smtClean="0"/>
              <a:t> </a:t>
            </a:r>
            <a:r>
              <a:rPr lang="en-US" i="1" dirty="0"/>
              <a:t>=1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35580"/>
            <a:ext cx="4981956" cy="5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assume </a:t>
            </a:r>
            <a:r>
              <a:rPr lang="en-US" i="1" dirty="0"/>
              <a:t>S</a:t>
            </a:r>
            <a:r>
              <a:rPr lang="en-US" dirty="0"/>
              <a:t> is true for </a:t>
            </a:r>
            <a:r>
              <a:rPr lang="en-US" dirty="0" smtClean="0"/>
              <a:t>some </a:t>
            </a:r>
            <a:r>
              <a:rPr lang="en-US" i="1" dirty="0" smtClean="0"/>
              <a:t>n </a:t>
            </a:r>
            <a:r>
              <a:rPr lang="en-US" i="1" dirty="0"/>
              <a:t>≥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0</a:t>
            </a:r>
            <a:r>
              <a:rPr lang="en-US" baseline="-25000" dirty="0" smtClean="0"/>
              <a:t> </a:t>
            </a:r>
            <a:r>
              <a:rPr lang="en-US" dirty="0"/>
              <a:t>and prove that this implies the </a:t>
            </a:r>
            <a:r>
              <a:rPr lang="en-US" i="1" dirty="0"/>
              <a:t>S</a:t>
            </a:r>
            <a:r>
              <a:rPr lang="en-US" dirty="0"/>
              <a:t> is true for</a:t>
            </a:r>
            <a:r>
              <a:rPr lang="en-US" i="1" dirty="0"/>
              <a:t> </a:t>
            </a:r>
            <a:r>
              <a:rPr lang="en-US" i="1" dirty="0" err="1" smtClean="0"/>
              <a:t>n+1</a:t>
            </a:r>
            <a:r>
              <a:rPr lang="en-US" dirty="0" smtClean="0"/>
              <a:t>. </a:t>
            </a:r>
            <a:r>
              <a:rPr lang="en-US" dirty="0"/>
              <a:t>This is called the </a:t>
            </a:r>
            <a:r>
              <a:rPr lang="en-US" i="1" dirty="0"/>
              <a:t>inductive step</a:t>
            </a:r>
            <a:r>
              <a:rPr lang="en-US" dirty="0"/>
              <a:t>. </a:t>
            </a:r>
            <a:r>
              <a:rPr lang="en-US" dirty="0" smtClean="0"/>
              <a:t>Then</a:t>
            </a:r>
            <a:endParaRPr lang="en-US" dirty="0"/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 is true for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0</a:t>
            </a:r>
            <a:r>
              <a:rPr lang="en-US" dirty="0" smtClean="0"/>
              <a:t>, so it is true for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1</a:t>
            </a:r>
            <a:r>
              <a:rPr lang="en-US" i="1" dirty="0" smtClean="0"/>
              <a:t> =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0</a:t>
            </a:r>
            <a:r>
              <a:rPr lang="en-US" i="1" dirty="0" smtClean="0"/>
              <a:t> + 1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 is true for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1</a:t>
            </a:r>
            <a:r>
              <a:rPr lang="en-US" dirty="0" smtClean="0"/>
              <a:t>, </a:t>
            </a:r>
            <a:r>
              <a:rPr lang="en-US" dirty="0"/>
              <a:t>so it is true for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1</a:t>
            </a:r>
            <a:r>
              <a:rPr lang="en-US" i="1" dirty="0" smtClean="0"/>
              <a:t> </a:t>
            </a:r>
            <a:r>
              <a:rPr lang="en-US" i="1" dirty="0"/>
              <a:t>+ 1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S</a:t>
            </a:r>
            <a:r>
              <a:rPr lang="en-US" dirty="0"/>
              <a:t> is true for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2</a:t>
            </a:r>
            <a:r>
              <a:rPr lang="en-US" dirty="0" smtClean="0"/>
              <a:t>, </a:t>
            </a:r>
            <a:r>
              <a:rPr lang="en-US" dirty="0"/>
              <a:t>so it is true for</a:t>
            </a:r>
            <a:r>
              <a:rPr lang="en-US" i="1" dirty="0"/>
              <a:t>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3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2</a:t>
            </a:r>
            <a:r>
              <a:rPr lang="en-US" i="1" dirty="0" smtClean="0"/>
              <a:t> </a:t>
            </a:r>
            <a:r>
              <a:rPr lang="en-US" i="1" dirty="0"/>
              <a:t>+ 1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...</a:t>
            </a:r>
          </a:p>
          <a:p>
            <a:r>
              <a:rPr lang="en-US" dirty="0"/>
              <a:t>This sequence can be continued indefinitely, so </a:t>
            </a:r>
            <a:r>
              <a:rPr lang="en-US" i="1" dirty="0"/>
              <a:t>S</a:t>
            </a:r>
            <a:r>
              <a:rPr lang="en-US" dirty="0"/>
              <a:t> is true for all </a:t>
            </a:r>
            <a:r>
              <a:rPr lang="en-US" i="1" dirty="0"/>
              <a:t>n ≥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0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6" y="977202"/>
            <a:ext cx="8750427" cy="37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63" y="-110490"/>
            <a:ext cx="8229600" cy="1143000"/>
          </a:xfrm>
        </p:spPr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/>
              <a:t>Suppose you have an eigenvalue/eigenvector pair, </a:t>
            </a:r>
            <a:r>
              <a:rPr lang="en-US" i="1" dirty="0" smtClean="0"/>
              <a:t>λ/u</a:t>
            </a:r>
            <a:r>
              <a:rPr lang="en-US" dirty="0" smtClean="0"/>
              <a:t> </a:t>
            </a:r>
            <a:r>
              <a:rPr lang="en-US" dirty="0"/>
              <a:t>, so that </a:t>
            </a:r>
            <a:r>
              <a:rPr lang="en-US" i="1" dirty="0"/>
              <a:t>Au= </a:t>
            </a:r>
            <a:r>
              <a:rPr lang="en-US" i="1" dirty="0" err="1" smtClean="0"/>
              <a:t>λu</a:t>
            </a:r>
            <a:r>
              <a:rPr lang="en-US" dirty="0" smtClean="0"/>
              <a:t> </a:t>
            </a:r>
            <a:r>
              <a:rPr lang="en-US" dirty="0"/>
              <a:t>, and you need a way to compute powers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n</a:t>
            </a:r>
            <a:r>
              <a:rPr lang="en-US" i="1" dirty="0" err="1" smtClean="0"/>
              <a:t>u</a:t>
            </a:r>
            <a:r>
              <a:rPr lang="en-US" dirty="0" smtClean="0"/>
              <a:t> </a:t>
            </a:r>
            <a:r>
              <a:rPr lang="en-US" dirty="0"/>
              <a:t>. Do some experimenting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 clear pattern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some experimentation yields a pattern, mathematical induction is often the easiest way to prove a result.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84050"/>
            <a:ext cx="5285232" cy="693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14800"/>
            <a:ext cx="1226820" cy="1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676400"/>
            <a:ext cx="8717280" cy="26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geometric series</a:t>
            </a:r>
            <a:r>
              <a:rPr lang="en-US" dirty="0"/>
              <a:t> is a series with a constant ratio between successive terms. </a:t>
            </a:r>
            <a:r>
              <a:rPr lang="en-US" dirty="0" smtClean="0"/>
              <a:t>For example,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Since </a:t>
            </a:r>
            <a:r>
              <a:rPr lang="en-US" dirty="0"/>
              <a:t>geometric series have important applications in science and engineering, the formula for the sum of a geometric series is a very useful result.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7352"/>
            <a:ext cx="7292340" cy="3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6874764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7524"/>
            <a:ext cx="8229600" cy="1143000"/>
          </a:xfrm>
        </p:spPr>
        <p:txBody>
          <a:bodyPr/>
          <a:lstStyle/>
          <a:p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/>
              <a:t>It is sometimes necessary to use a variant of mathematical induction called </a:t>
            </a:r>
            <a:r>
              <a:rPr lang="en-US" i="1" dirty="0"/>
              <a:t>strong induction</a:t>
            </a:r>
            <a:r>
              <a:rPr lang="en-US" dirty="0"/>
              <a:t>. The basis case is as </a:t>
            </a:r>
            <a:r>
              <a:rPr lang="en-US" dirty="0" smtClean="0"/>
              <a:t>before</a:t>
            </a:r>
            <a:endParaRPr lang="en-US" dirty="0"/>
          </a:p>
          <a:p>
            <a:pPr lvl="1"/>
            <a:r>
              <a:rPr lang="en-US" dirty="0" smtClean="0"/>
              <a:t>Let </a:t>
            </a:r>
            <a:r>
              <a:rPr lang="en-US" i="1" dirty="0" err="1"/>
              <a:t>n</a:t>
            </a:r>
            <a:r>
              <a:rPr lang="en-US" i="1" baseline="-25000" dirty="0" err="1"/>
              <a:t>0</a:t>
            </a:r>
            <a:r>
              <a:rPr lang="en-US" dirty="0"/>
              <a:t> be the first value of </a:t>
            </a:r>
            <a:r>
              <a:rPr lang="en-US" i="1" dirty="0"/>
              <a:t>n</a:t>
            </a:r>
            <a:r>
              <a:rPr lang="en-US" dirty="0"/>
              <a:t> for </a:t>
            </a:r>
            <a:r>
              <a:rPr lang="en-US" dirty="0" smtClean="0"/>
              <a:t>which statement </a:t>
            </a:r>
            <a:r>
              <a:rPr lang="en-US" i="1" dirty="0"/>
              <a:t>S</a:t>
            </a:r>
            <a:r>
              <a:rPr lang="en-US" dirty="0"/>
              <a:t> applies, and prove the statement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inductive step is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S</a:t>
            </a:r>
            <a:r>
              <a:rPr lang="en-US" dirty="0" smtClean="0"/>
              <a:t> is true for all                 . Prove </a:t>
            </a:r>
            <a:r>
              <a:rPr lang="en-US" i="1" dirty="0" smtClean="0"/>
              <a:t>S</a:t>
            </a:r>
            <a:r>
              <a:rPr lang="en-US" dirty="0" smtClean="0"/>
              <a:t> is true for </a:t>
            </a:r>
            <a:r>
              <a:rPr lang="en-US" i="1" dirty="0" err="1" smtClean="0"/>
              <a:t>n+1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92" y="4070888"/>
            <a:ext cx="1219200" cy="2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2451.75"/>
  <p:tag name="LATEXADDIN" val="\documentclass{article}&#10;\usepackage{amsmath}&#10;\pagestyle{empty}&#10;\begin{document}&#10;&#10;\[&#10;1+2^{2}+\ldots+n^{2}=\frac{n\left(n+1\right)\left(2n+1\right)}{6},n\,\geq1 .&#10;\]&#10;&#10;&#10;\end{document}"/>
  <p:tag name="IGUANATEXSIZE" val="20"/>
  <p:tag name="IGUANATEXCURSOR" val="1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27.75"/>
  <p:tag name="ORIGINALWIDTH" val="4921.5"/>
  <p:tag name="LATEXADDIN" val="\documentclass{article}&#10;\usepackage{amsmath}&#10;\pagestyle{empty}&#10;\begin{document}&#10;&#10;&#10;\noindent \textbf{Example:} Prove that $n\geq1,\,\,1^{2}+2^{2}+\ldots+n^{2}=\frac{n\left(n+1\right)\left(2n+1\right)}{6}$.&#10;&#10;\noindent Basis step: For $n_{0}=1$, $\frac{1\left(2\right)\left(3\right)}{6}=1^{2}$.&#10;&#10;\noindent Inductive step: Assume that $1^{2}+2^{2}+\ldots+n^{2}=\frac{n\left(n+1\right)\left(2n+1\right)}{6}$.&#10;We need to show that&#10;&#10;\noindent &#10;\[&#10;1^{2}+2^{2}+\ldots+n^{2}+\left(n+1\right)^{2}=\frac{\left(n+1\right)\left(\left(n+1\right)+1\right)\left(2\left(n+1\right)+1\right)}{6}=\frac{\left(n+1\right)\left(n+2\right)\left(2n+3\right)}{6}.&#10;\]&#10;&#10;&#10;\noindent Now,&#10;&#10;\noindent &#10;\[&#10;1^{2}+2^{2}+\ldots+n^{2}+\left(n+1\right)^{2}=\left[1^{2}+2^{2}+\ldots+n^{2}\right]+\left(n+1\right)^{2}=\left[\frac{n\left(n+1\right)\left(2n+1\right)}{6}\right]+\left(n+1\right)^{2}&#10;\]&#10;&#10;&#10;\noindent by the induction assumption. Then,&#10;&#10;\noindent &#10;\[&#10;\left[\frac{n\left(n+1\right)\left(2n+1\right)}{6}\right]+\left(n+1\right)^{2}=\frac{n+1}{6}\left(2n^{2}+n+6\left(n+1\right)\right)=\frac{\left(n+1\right)\left(n+2\right)\left(2n+3\right)}{6},&#10;\]&#10;&#10;&#10;\noindent and the proof is complete.&#10;&#10;\end{document}"/>
  <p:tag name="IGUANATEXSIZE" val="20"/>
  <p:tag name="IGUANATEXCURSOR" val="1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5"/>
  <p:tag name="ORIGINALWIDTH" val="2601"/>
  <p:tag name="LATEXADDIN" val="\documentclass{article}&#10;\usepackage{amsmath}&#10;\pagestyle{empty}&#10;\begin{document}&#10;&#10;\begin{eqnarray*}&#10;A^{2}u=A\left(Au\right)=A\left(\lambda u\right)=\lambda Au=\lambda\left(\lambda u\right)=\lambda^{2}u,\\&#10;A^{3}u=A\left(A^{2}u\right)=A\left(\lambda^{2}u\right)=\lambda^{2}Au=\lambda^{3}u&#10;\end{eqnarray*}&#10;&#10;&#10;\end{document}"/>
  <p:tag name="IGUANATEXSIZE" val="20"/>
  <p:tag name="IGUANATEXCURSOR" val="3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03.75"/>
  <p:tag name="LATEXADDIN" val="\documentclass{article}&#10;\usepackage{amsmath}&#10;\pagestyle{empty}&#10;\begin{document}&#10;&#10;&#10;$A^{n}u=\lambda^{n}u$&#10;&#10;\end{document}"/>
  <p:tag name="IGUANATEXSIZE" val="20"/>
  <p:tag name="IGUANATEXCURSOR" val="1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4.5"/>
  <p:tag name="ORIGINALWIDTH" val="4290"/>
  <p:tag name="LATEXADDIN" val="\documentclass{article}&#10;\usepackage{amsmath}&#10;\pagestyle{empty}&#10;\begin{document}&#10;&#10;&#10;\noindent \textbf{Example: }Prove that if $A$ is an $n\times n$ matrix, and $\lambda$&#10;is an eigenvalue with corresponding eigenvector $u$, then \\&#10;\[&#10;A^{n}u=\lambda^{n}u,\, n\geq1.&#10;\]&#10;&#10;&#10;\noindent Basis step: $A^{1}u=Au=\lambda u=\lambda^{1}u$.&#10;&#10;\noindent Inductive step: Assume that $A^{n}u=\lambda^{n}u$. Then,&#10;&#10;\noindent &#10;\[&#10;A^{n+1}u=A\left(A^{n}u\right)=A\left(\lambda^{n}u\right)=\lambda^{n}Au=\lambda^{n}\left(\lambda u\right)=\lambda^{n+1}u,&#10;\]&#10;&#10;&#10;\noindent and the statement is true for $n+1$.&#10;&#10;\end{document}"/>
  <p:tag name="IGUANATEXSIZE" val="20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3588.75"/>
  <p:tag name="LATEXADDIN" val="\documentclass{article}&#10;\usepackage{amsmath}&#10;\pagestyle{empty}&#10;\begin{document}&#10;&#10;$1+\frac{1}{2}+\frac{1}{4}+\frac{1}{8}+\frac{1}{16}+\frac{1}{32}=1+\frac{1}{2}+\left(\frac{1}{2}\right)\frac{1}{2}+&#10;\left(\frac{1}{2}\right)\frac{1}{4}+\left(\frac{1}{2}\right)\frac{1}{8}+\left(\frac{1}{2}\right)\frac{1}{16}$&#10;&#10;&#10;\end{document}"/>
  <p:tag name="IGUANATEXSIZE" val="20"/>
  <p:tag name="IGUANATEXCURSOR" val="3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8"/>
  <p:tag name="ORIGINALWIDTH" val="3383.25"/>
  <p:tag name="LATEXADDIN" val="\documentclass{article}&#10;\usepackage{amsmath}&#10;\pagestyle{empty}&#10;\begin{document}&#10;&#10;\noindent \textbf{Example:} If $a$ and $r$ are numbers, $r\neq1$, then&#10;&#10;\noindent &#10;\[&#10;a+ar+ar^{2}+ar^{n-1}=\frac{a-ar^{n}}{1-r}.&#10;\]&#10;&#10;&#10;\noindent Basis step: $\frac{a-ar^{1}}{1-r}=a$, so the statement&#10;if true for $n=1$.&#10;&#10;\noindent Inductive step: Assume that &#10;&#10;\noindent &#10;\[&#10;a+ar+ar^{2}+ar^{n-1}=\frac{a-ar^{n}}{1-r}.&#10;\]&#10;&#10;&#10;\noindent Thus,&#10;&#10;\noindent &#10;\begin{eqnarray*}&#10;a+ar+ar^{2}+ar^{n-1}+ar^{n}=\left[\frac{a-ar^{n}}{1-r}\right]+ar^{n}=\\&#10;\frac{a-ar^{n}+\left(1-r\right)ar^{n}}{1-r}=\\&#10;\frac{a-ar^{n}}{1-r},&#10;\end{eqnarray*}&#10;&#10;&#10;\noindent and the proof is complete.&#10;&#10;&#10;\end{document}"/>
  <p:tag name="IGUANATEXSIZE" val="20"/>
  <p:tag name="IGUANATEXCURSOR" val="10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5"/>
  <p:tag name="ORIGINALWIDTH" val="600"/>
  <p:tag name="LATEXADDIN" val="\documentclass{article}&#10;\usepackage{amsmath}&#10;\pagestyle{empty}&#10;\begin{document}&#10;&#10;$n_{0}\leq k \leq n$&#10;&#10;&#10;\end{document}"/>
  <p:tag name="IGUANATEXSIZE" val="20"/>
  <p:tag name="IGUANATEXCURSOR" val="1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55.75"/>
  <p:tag name="ORIGINALWIDTH" val="4291.5"/>
  <p:tag name="LATEXADDIN" val="\documentclass{article}&#10;\usepackage{amsmath}&#10;\pagestyle{empty}&#10;\begin{document}&#10;&#10;&#10;\noindent \textbf{Example:} Prove that any positive integer $n\geq2$ is either prime or a product&#10;of primes.&#10;&#10;Basis: $n=2$ is prime.&#10;&#10;Inductive step: Assume that for all $2\leq k\leq n$, $k$ is either&#10;prime or a product of primes. Consider $n+1$. If it is prime, we&#10;are done; otherwise, it must be a composite number $n+1=ab$, where&#10;both $a$ and $b$ are in the range $2\leq k\leq n$. By the inductive&#10;hypothesis, $a$ and $b$ are either prime or a product of primes,&#10;and the proof is complete.&#10;&#10;\end{document}"/>
  <p:tag name="IGUANATEXSIZE" val="20"/>
  <p:tag name="IGUANATEXCURSOR" val="1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375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Mathematical Induction</vt:lpstr>
      <vt:lpstr>Mathematical Induction</vt:lpstr>
      <vt:lpstr>Mathematical Induction</vt:lpstr>
      <vt:lpstr>Example 1</vt:lpstr>
      <vt:lpstr>Mathematical Induction</vt:lpstr>
      <vt:lpstr>Example 2</vt:lpstr>
      <vt:lpstr>Mathematical Induction</vt:lpstr>
      <vt:lpstr>Example 3</vt:lpstr>
      <vt:lpstr>Strong Induction</vt:lpstr>
      <vt:lpstr>Strong Induction</vt:lpstr>
      <vt:lpstr>Strong Induction</vt:lpstr>
      <vt:lpstr>Example 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of Linear Equations</dc:title>
  <dc:creator>wford</dc:creator>
  <cp:lastModifiedBy>William Ford</cp:lastModifiedBy>
  <cp:revision>184</cp:revision>
  <cp:lastPrinted>2012-01-12T22:41:33Z</cp:lastPrinted>
  <dcterms:created xsi:type="dcterms:W3CDTF">2012-01-11T01:59:32Z</dcterms:created>
  <dcterms:modified xsi:type="dcterms:W3CDTF">2015-02-08T22:13:35Z</dcterms:modified>
</cp:coreProperties>
</file>