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7102475" cy="10233025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20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D1563CE-D899-47E5-B9B0-47FCF2AF418F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00F23D-71BB-47C0-8820-0FA83875F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0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A96-AD1B-40D0-8E1A-DF6E80053A4A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A96-AD1B-40D0-8E1A-DF6E80053A4A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9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A96-AD1B-40D0-8E1A-DF6E80053A4A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4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00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A96-AD1B-40D0-8E1A-DF6E80053A4A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7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A96-AD1B-40D0-8E1A-DF6E80053A4A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8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A96-AD1B-40D0-8E1A-DF6E80053A4A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0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A96-AD1B-40D0-8E1A-DF6E80053A4A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6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A96-AD1B-40D0-8E1A-DF6E80053A4A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0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A96-AD1B-40D0-8E1A-DF6E80053A4A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4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A96-AD1B-40D0-8E1A-DF6E80053A4A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0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9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5" Type="http://schemas.openxmlformats.org/officeDocument/2006/relationships/tags" Target="../tags/tag6.xml"/><Relationship Id="rId10" Type="http://schemas.openxmlformats.org/officeDocument/2006/relationships/image" Target="../media/image5.png"/><Relationship Id="rId4" Type="http://schemas.openxmlformats.org/officeDocument/2006/relationships/tags" Target="../tags/tag5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037" y="-25121"/>
            <a:ext cx="8229600" cy="1143000"/>
          </a:xfrm>
        </p:spPr>
        <p:txBody>
          <a:bodyPr/>
          <a:lstStyle/>
          <a:p>
            <a:r>
              <a:rPr lang="en-US" dirty="0" smtClean="0"/>
              <a:t>Chebyshev </a:t>
            </a:r>
            <a:r>
              <a:rPr lang="en-US" dirty="0"/>
              <a:t>Polynomials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69" y="914400"/>
            <a:ext cx="8229600" cy="4525963"/>
          </a:xfrm>
        </p:spPr>
        <p:txBody>
          <a:bodyPr/>
          <a:lstStyle/>
          <a:p>
            <a:r>
              <a:rPr lang="en-US" dirty="0"/>
              <a:t>Chebyshev polynomials have important uses in developing convergence results for </a:t>
            </a:r>
            <a:r>
              <a:rPr lang="en-US" dirty="0" smtClean="0"/>
              <a:t>algorithms.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analysis for the convergence of the conjugate gradient method in Chapter 21 can be done using these </a:t>
            </a:r>
            <a:r>
              <a:rPr lang="en-US" dirty="0" smtClean="0"/>
              <a:t>polynomials.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lay </a:t>
            </a:r>
            <a:r>
              <a:rPr lang="en-US" dirty="0"/>
              <a:t>a large role in convergence results for methods that compute eigenvalues of large sparse </a:t>
            </a:r>
            <a:r>
              <a:rPr lang="en-US" dirty="0" smtClean="0"/>
              <a:t>matrices.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additional </a:t>
            </a:r>
            <a:r>
              <a:rPr lang="en-US" dirty="0" smtClean="0"/>
              <a:t>applications </a:t>
            </a:r>
            <a:r>
              <a:rPr lang="en-US" dirty="0"/>
              <a:t>to least-squares and interpolation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417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Chebyshev Polynomials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definition begins with the form of these polynomials on the interval </a:t>
            </a:r>
            <a:r>
              <a:rPr lang="en-US" i="1" dirty="0"/>
              <a:t>-1 ≤ t ≤ 1</a:t>
            </a:r>
            <a:r>
              <a:rPr lang="en-US" dirty="0"/>
              <a:t> , and then their definition is extended to all real numbers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6" y="3869043"/>
            <a:ext cx="8715756" cy="8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862"/>
            <a:ext cx="8229600" cy="1143000"/>
          </a:xfrm>
        </p:spPr>
        <p:txBody>
          <a:bodyPr/>
          <a:lstStyle/>
          <a:p>
            <a:r>
              <a:rPr lang="en-US" dirty="0"/>
              <a:t>Chebyshev Polynomials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/>
              <a:t>Looking at the definition, </a:t>
            </a:r>
            <a:r>
              <a:rPr lang="en-US" dirty="0" smtClean="0"/>
              <a:t>we need to show that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(x</a:t>
            </a:r>
            <a:r>
              <a:rPr lang="en-US" i="1" dirty="0"/>
              <a:t>)</a:t>
            </a:r>
            <a:r>
              <a:rPr lang="en-US" dirty="0"/>
              <a:t> is a polynomial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Adding,                                         so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209800"/>
            <a:ext cx="1085088" cy="252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654053"/>
            <a:ext cx="1112520" cy="252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96" y="3133570"/>
            <a:ext cx="6541008" cy="6324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255260"/>
            <a:ext cx="3529584" cy="2529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309" y="4960303"/>
            <a:ext cx="4349496" cy="6324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52800" y="6263549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Recurrence relation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191000" y="5715000"/>
            <a:ext cx="0" cy="548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97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Chebyshev Polynomials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the recurrence relation, </a:t>
            </a:r>
            <a:r>
              <a:rPr lang="en-US" dirty="0"/>
              <a:t>we can </a:t>
            </a:r>
            <a:r>
              <a:rPr lang="en-US" dirty="0" smtClean="0"/>
              <a:t>extend</a:t>
            </a:r>
            <a:br>
              <a:rPr lang="en-US" dirty="0" smtClean="0"/>
            </a:b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(x</a:t>
            </a:r>
            <a:r>
              <a:rPr lang="en-US" i="1" dirty="0"/>
              <a:t>)</a:t>
            </a:r>
            <a:r>
              <a:rPr lang="en-US" dirty="0"/>
              <a:t> for all </a:t>
            </a:r>
            <a:r>
              <a:rPr lang="en-US" i="1" dirty="0"/>
              <a:t>x ∈ R</a:t>
            </a:r>
            <a:r>
              <a:rPr lang="en-US" dirty="0"/>
              <a:t> , and by application of the recurrence relation we can determine a Chebyshev polynomial of any degree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836385"/>
            <a:ext cx="5689092" cy="148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Chebyshev Polynomials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97541"/>
            <a:ext cx="7111746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5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68710"/>
            <a:ext cx="8229600" cy="4525963"/>
          </a:xfrm>
        </p:spPr>
        <p:txBody>
          <a:bodyPr/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                                    Chebyshev polynomials grow very quickly with increasing  </a:t>
            </a:r>
            <a:r>
              <a:rPr lang="en-US" i="1" dirty="0" smtClean="0"/>
              <a:t>n</a:t>
            </a:r>
            <a:r>
              <a:rPr lang="en-US" dirty="0" smtClean="0"/>
              <a:t>.  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The roots of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(x)</a:t>
            </a:r>
            <a:r>
              <a:rPr lang="en-US" dirty="0" smtClean="0"/>
              <a:t> are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44" y="1524000"/>
            <a:ext cx="3572256" cy="2529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48" y="2095836"/>
            <a:ext cx="3093720" cy="3124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771988"/>
            <a:ext cx="4741164" cy="252984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Chebyshev polynomials grow very quickly with increasing n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29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polynomial whose highest degree term has a coefficient of 1 is called a </a:t>
            </a:r>
            <a:r>
              <a:rPr lang="en-US" i="1" dirty="0"/>
              <a:t>monic polynomial</a:t>
            </a:r>
            <a:r>
              <a:rPr lang="en-US" i="1" dirty="0" smtClean="0"/>
              <a:t>.</a:t>
            </a:r>
          </a:p>
          <a:p>
            <a:endParaRPr lang="en-US" i="1" dirty="0" smtClean="0"/>
          </a:p>
          <a:p>
            <a:r>
              <a:rPr lang="en-US" i="1" dirty="0" smtClean="0"/>
              <a:t>                            </a:t>
            </a:r>
            <a:r>
              <a:rPr lang="en-US" dirty="0" smtClean="0"/>
              <a:t> is a monic polynomial.</a:t>
            </a:r>
            <a:endParaRPr lang="en-US" i="1" dirty="0"/>
          </a:p>
          <a:p>
            <a:endParaRPr lang="en-US" i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86134"/>
            <a:ext cx="2429256" cy="327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4628000"/>
            <a:ext cx="8717280" cy="87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2.5"/>
  <p:tag name="ORIGINALWIDTH" val="4289.25"/>
  <p:tag name="LATEXADDIN" val="\documentclass{article}&#10;\usepackage{amsmath}&#10;\pagestyle{empty}&#10;\begin{document}&#10;&#10;&#10;\noindent \textbf{Definition:} On the inverval $-1\leq x\leq1$, the Chebyshev polynomial&#10;of degree $n\geq1$ is defined as $T_{n}\left(x\right)=\cos\left(n\theta\right)$,&#10;where $\theta\in\left[\begin{array}{cc}&#10;0, &amp; \pi\end{array}\right]$ and $\cos\left(\theta\right)=x$. More compactly, $T_{n}\left(x\right)=\cos\left(n\cos^{-1}\left(x\right)\right).$&#10;&#10;\end{document}"/>
  <p:tag name="IGUANATEXSIZE" val="20"/>
  <p:tag name="IGUANATEXCURSOR" val="11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333.25"/>
  <p:tag name="LATEXADDIN" val="\documentclass{article}&#10;\usepackage{amsmath}&#10;\pagestyle{empty}&#10;\begin{document}&#10;&#10;&#10;\[&#10;x_{i}=\cos\left(\left(2i-1\right)\pi/\left(2n\right)\right),\,\, i=1,\,2,\,\ldots,\, n.&#10;\]&#10;&#10;\end{document}"/>
  <p:tag name="IGUANATEXSIZE" val="20"/>
  <p:tag name="IGUANATEXCURSOR" val="14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.25"/>
  <p:tag name="ORIGINALWIDTH" val="1195.5"/>
  <p:tag name="LATEXADDIN" val="\documentclass{article}&#10;\usepackage{amsmath}&#10;\pagestyle{empty}&#10;\begin{document}&#10;&#10;&#10;$\hat{T_{n}}\left(x\right)=\left(\frac{1}{2^{n-1}}\right)T_{n}\left(x\right)$&#10;&#10;\end{document}"/>
  <p:tag name="IGUANATEXSIZE" val="20"/>
  <p:tag name="IGUANATEXCURSOR" val="15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9"/>
  <p:tag name="ORIGINALWIDTH" val="4290"/>
  <p:tag name="LATEXADDIN" val="\documentclass{article}&#10;\usepackage{amsmath}&#10;\pagestyle{empty}&#10;\begin{document}&#10;&#10;\noindent \textbf{Theorem:} Consider all possible monic polynomials of degree n. Of&#10;all these, the monic polynomial $\hat{T_{n}}\left(x\right)$ has the&#10;smallest maximum over $-1\leq x\leq1$, and its maximum is $\frac{1}{2^{n-1}}$.&#10;&#10;&#10;\end{document}"/>
  <p:tag name="IGUANATEXSIZE" val="20"/>
  <p:tag name="IGUANATEXCURSOR" val="10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534"/>
  <p:tag name="LATEXADDIN" val="\documentclass{article}&#10;\usepackage{amsmath}&#10;\pagestyle{empty}&#10;\begin{document}&#10;&#10;$T_{0}\left(x\right)=1$&#10;&#10;&#10;\end{document}"/>
  <p:tag name="IGUANATEXSIZE" val="20"/>
  <p:tag name="IGUANATEXCURSOR" val="1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547.5"/>
  <p:tag name="LATEXADDIN" val="\documentclass{article}&#10;\usepackage{amsmath}&#10;\pagestyle{empty}&#10;\begin{document}&#10;&#10;$T_{1}\left(x\right)=x$&#10;&#10;&#10;\end{document}"/>
  <p:tag name="IGUANATEXSIZE" val="20"/>
  <p:tag name="IGUANATEXCURSOR" val="10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1.25"/>
  <p:tag name="ORIGINALWIDTH" val="3219"/>
  <p:tag name="LATEXADDIN" val="\documentclass{article}&#10;\usepackage{amsmath}&#10;\pagestyle{empty}&#10;\begin{document}&#10;&#10;&#10;\begin{eqnarray*}&#10;T_{n+1}\left(x\right)=\cos\left[\left(n+1\right)\theta\right]=\cos\left(n\theta\right)\cos\left(\theta\right)-\sin\left(n\theta\right)\sin\left(\theta\right)\\&#10;T_{n-1}\left(x\right)=\cos\left[\left(n-1\right)\theta\right]=\cos\left(n\theta\right)\cos\left(\theta\right)+\sin\left(n\theta\right)\sin\left(\theta\right)&#10;\end{eqnarray*}&#10;&#10;\end{document}"/>
  <p:tag name="IGUANATEXSIZE" val="20"/>
  <p:tag name="IGUANATEXCURSOR" val="43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37"/>
  <p:tag name="LATEXADDIN" val="\documentclass{article}&#10;\usepackage{amsmath}&#10;\pagestyle{empty}&#10;\begin{document}&#10;&#10;&#10;\[&#10;T_{n+1}\left(x\right)+T_{n-1}\left(x\right)=2xT_{n}\left(x\right),&#10;\]&#10;&#10;\end{document}"/>
  <p:tag name="IGUANATEXSIZE" val="20"/>
  <p:tag name="IGUANATEXCURSOR" val="15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1.25"/>
  <p:tag name="ORIGINALWIDTH" val="2140.5"/>
  <p:tag name="LATEXADDIN" val="\documentclass{article}&#10;\usepackage{amsmath}&#10;\pagestyle{empty}&#10;\begin{document}&#10;&#10;&#10;\begin{eqnarray*}&#10;T_{n+1}\left(x\right)=2xT_{n}\left(x\right)-T_{n-1}\left(x\right),\, n\geq1,\\&#10;T_{0}\left(x\right)=1,\,\, T_{1}\left(x\right)=x&#10;\end{eqnarray*}&#10;&#10;\end{document}"/>
  <p:tag name="IGUANATEXSIZE" val="20"/>
  <p:tag name="IGUANATEXCURSOR" val="24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29.75"/>
  <p:tag name="ORIGINALWIDTH" val="2799.75"/>
  <p:tag name="LATEXADDIN" val="\documentclass{article}&#10;\usepackage{amsmath}&#10;\pagestyle{empty}&#10;\begin{document}&#10;&#10;&#10;\begin{eqnarray*}&#10;T_{2}\left(x\right)=2xT_{1}\left(x\right)-T_{0}\left(x\right)=2x^{2}-1\\&#10;T_{3}\left(x\right)=2x\left(2x^{2}-1\right)-x=4x^{3}-3x\\&#10;T_{4}\left(x\right)=2x\left(4x^{3}-3x\right)-\left(2x^{2}-1\right)=8x^{4}-8x^{2}+1\\&#10;T_{5}\left(x\right)=16x^{5}-20x^{3}+5x&#10;\end{eqnarray*}&#10;&#10;\end{document}"/>
  <p:tag name="IGUANATEXSIZE" val="20"/>
  <p:tag name="IGUANATEXCURSOR" val="3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58"/>
  <p:tag name="LATEXADDIN" val="\documentclass{article}&#10;\usepackage{amsmath}&#10;\pagestyle{empty}&#10;\begin{document}&#10;&#10;&#10;\[&#10;\left|T_{n}\left(x\right)\right|\leq1,\,\,-1\leq x\leq1,\,\, n\geq0.&#10;\]&#10;&#10;\end{document}"/>
  <p:tag name="IGUANATEXSIZE" val="20"/>
  <p:tag name="IGUANATEXCURSOR" val="15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.75"/>
  <p:tag name="ORIGINALWIDTH" val="1522.5"/>
  <p:tag name="LATEXADDIN" val="\documentclass{article}&#10;\usepackage{amsmath}&#10;\pagestyle{empty}&#10;\begin{document}&#10;&#10;\[&#10;T_{n}\left(x\right)=2^{n-1}x^{n}+O\left(x^{n-1}\right)&#10;\]&#10;&#10;&#10;\end{document}"/>
  <p:tag name="IGUANATEXSIZE" val="20"/>
  <p:tag name="IGUANATEXCURSOR" val="14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1958</TotalTime>
  <Words>176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Chebyshev Polynomials</vt:lpstr>
      <vt:lpstr>Chebyshev Polynomials</vt:lpstr>
      <vt:lpstr>Chebyshev Polynomials</vt:lpstr>
      <vt:lpstr>Chebyshev Polynomials</vt:lpstr>
      <vt:lpstr>Chebyshev Polynomials</vt:lpstr>
      <vt:lpstr>Properties</vt:lpstr>
      <vt:lpstr>Properties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of Linear Equations</dc:title>
  <dc:creator>wford</dc:creator>
  <cp:lastModifiedBy>William Ford</cp:lastModifiedBy>
  <cp:revision>203</cp:revision>
  <cp:lastPrinted>2012-01-12T22:41:33Z</cp:lastPrinted>
  <dcterms:created xsi:type="dcterms:W3CDTF">2012-01-11T01:59:32Z</dcterms:created>
  <dcterms:modified xsi:type="dcterms:W3CDTF">2015-02-08T23:51:06Z</dcterms:modified>
</cp:coreProperties>
</file>