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5" r:id="rId20"/>
    <p:sldId id="306" r:id="rId21"/>
    <p:sldId id="278" r:id="rId22"/>
    <p:sldId id="279" r:id="rId23"/>
    <p:sldId id="280" r:id="rId24"/>
    <p:sldId id="281" r:id="rId25"/>
    <p:sldId id="282" r:id="rId26"/>
    <p:sldId id="283" r:id="rId27"/>
    <p:sldId id="325" r:id="rId28"/>
    <p:sldId id="285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288" r:id="rId37"/>
    <p:sldId id="289" r:id="rId38"/>
    <p:sldId id="290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FD6C-360B-1344-8E1E-8101F6589A2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66BBF-B78B-C843-8362-ED6BD715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6772-B18A-4B27-9857-B2E3FE7BDF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6772-B18A-4B27-9857-B2E3FE7BDF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6BBF-B78B-C843-8362-ED6BD71537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4B5FF-E190-2644-9695-EE0385B7A22E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84CFA-9D1E-3E49-ACBD-658D1EBD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emf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emf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69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Study Numerical Linear Algebra?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and analyze load-bearing structures such as </a:t>
            </a:r>
            <a:r>
              <a:rPr lang="en-US" dirty="0" smtClean="0"/>
              <a:t>bridges.</a:t>
            </a:r>
          </a:p>
          <a:p>
            <a:r>
              <a:rPr lang="en-US" dirty="0" smtClean="0"/>
              <a:t>Vibration analysis.</a:t>
            </a:r>
          </a:p>
          <a:p>
            <a:r>
              <a:rPr lang="en-US" dirty="0" smtClean="0"/>
              <a:t>Analysis of electrical circuits.</a:t>
            </a:r>
          </a:p>
          <a:p>
            <a:r>
              <a:rPr lang="en-US" dirty="0" smtClean="0"/>
              <a:t>Image enhancement and compression.</a:t>
            </a:r>
          </a:p>
          <a:p>
            <a:r>
              <a:rPr lang="en-US" dirty="0" smtClean="0"/>
              <a:t>Tomography</a:t>
            </a:r>
          </a:p>
          <a:p>
            <a:r>
              <a:rPr lang="en-US" dirty="0" smtClean="0"/>
              <a:t>Solution of ordinary and partial differential equations.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TI10"/>
              </a:rPr>
              <a:t>A</a:t>
            </a:r>
            <a:r>
              <a:rPr lang="en-US" smtClean="0">
                <a:latin typeface="CMBX1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3450696"/>
          </a:xfrm>
        </p:spPr>
        <p:txBody>
          <a:bodyPr/>
          <a:lstStyle/>
          <a:p>
            <a:r>
              <a:rPr lang="en-US" dirty="0"/>
              <a:t>The matrix operations of addition, scalar multiplication, negation and subtraction satisfy the usual laws of arithmetic.</a:t>
            </a:r>
          </a:p>
        </p:txBody>
      </p:sp>
    </p:spTree>
    <p:extLst>
      <p:ext uri="{BB962C8B-B14F-4D97-AF65-F5344CB8AC3E}">
        <p14:creationId xmlns:p14="http://schemas.microsoft.com/office/powerpoint/2010/main" val="212590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17968"/>
            <a:ext cx="8042276" cy="932368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5" y="985897"/>
            <a:ext cx="8042276" cy="4343400"/>
          </a:xfrm>
        </p:spPr>
        <p:txBody>
          <a:bodyPr/>
          <a:lstStyle/>
          <a:p>
            <a:r>
              <a:rPr lang="en-US" dirty="0"/>
              <a:t>In what follows, </a:t>
            </a:r>
            <a:r>
              <a:rPr lang="en-US" dirty="0" smtClean="0"/>
              <a:t>  </a:t>
            </a:r>
            <a:r>
              <a:rPr lang="en-US" dirty="0"/>
              <a:t>and  </a:t>
            </a:r>
            <a:r>
              <a:rPr lang="en-US" dirty="0" smtClean="0"/>
              <a:t> are arbitrary </a:t>
            </a:r>
            <a:r>
              <a:rPr lang="en-US" dirty="0"/>
              <a:t>scalars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           are </a:t>
            </a:r>
            <a:r>
              <a:rPr lang="en-US" dirty="0"/>
              <a:t>matrices of the same </a:t>
            </a:r>
            <a:r>
              <a:rPr lang="en-US" dirty="0" smtClean="0"/>
              <a:t>size.</a:t>
            </a:r>
            <a:endParaRPr lang="en-US" dirty="0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6969" y="1699443"/>
            <a:ext cx="914914" cy="25414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8920" y="1277081"/>
            <a:ext cx="114892" cy="14361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5941" y="1242897"/>
            <a:ext cx="127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6" y="2233001"/>
            <a:ext cx="4292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4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837557"/>
            <a:ext cx="8763000" cy="2184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98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40504"/>
            <a:ext cx="7408333" cy="34506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way to look at this is </a:t>
            </a:r>
            <a:r>
              <a:rPr lang="en-US" dirty="0" smtClean="0"/>
              <a:t>that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ij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sum of the products of corresponding elements from row </a:t>
            </a:r>
            <a:r>
              <a:rPr lang="en-US" i="1" dirty="0" err="1"/>
              <a:t>i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and column </a:t>
            </a:r>
            <a:r>
              <a:rPr lang="en-US" i="1" dirty="0"/>
              <a:t>j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. </a:t>
            </a:r>
            <a:r>
              <a:rPr lang="en-US" dirty="0" smtClean="0"/>
              <a:t>Fix </a:t>
            </a:r>
            <a:r>
              <a:rPr lang="en-US" dirty="0"/>
              <a:t>on row 1 of </a:t>
            </a:r>
            <a:r>
              <a:rPr lang="en-US" i="1" dirty="0"/>
              <a:t>A</a:t>
            </a:r>
            <a:r>
              <a:rPr lang="en-US" dirty="0"/>
              <a:t>. Form the sum of products of corresponding elements from row 1 of </a:t>
            </a:r>
            <a:r>
              <a:rPr lang="en-US" i="1" dirty="0"/>
              <a:t>A</a:t>
            </a:r>
            <a:r>
              <a:rPr lang="en-US" dirty="0"/>
              <a:t> and column 1 of </a:t>
            </a:r>
            <a:r>
              <a:rPr lang="en-US" i="1" dirty="0"/>
              <a:t>B</a:t>
            </a:r>
            <a:r>
              <a:rPr lang="en-US" dirty="0"/>
              <a:t>, then the sum of products of corresponding elements from row 1 of </a:t>
            </a:r>
            <a:r>
              <a:rPr lang="en-US" i="1" dirty="0"/>
              <a:t>A</a:t>
            </a:r>
            <a:r>
              <a:rPr lang="en-US" dirty="0"/>
              <a:t> and column 2 of </a:t>
            </a:r>
            <a:r>
              <a:rPr lang="en-US" i="1" dirty="0"/>
              <a:t>B</a:t>
            </a:r>
            <a:r>
              <a:rPr lang="en-US" dirty="0"/>
              <a:t>, and so forth, until forming the sum of the products of corresponding elements of row 1 of </a:t>
            </a:r>
            <a:r>
              <a:rPr lang="en-US" i="1" dirty="0"/>
              <a:t>A</a:t>
            </a:r>
            <a:r>
              <a:rPr lang="en-US" dirty="0"/>
              <a:t> and column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. This computes the first row of the product matrix </a:t>
            </a:r>
            <a:r>
              <a:rPr lang="en-US" i="1" dirty="0"/>
              <a:t>C</a:t>
            </a:r>
            <a:r>
              <a:rPr lang="en-US" dirty="0"/>
              <a:t>. Now use row 2 of </a:t>
            </a:r>
            <a:r>
              <a:rPr lang="en-US" i="1" dirty="0"/>
              <a:t>A</a:t>
            </a:r>
            <a:r>
              <a:rPr lang="en-US" dirty="0"/>
              <a:t> in the same fashion to compute the second row of </a:t>
            </a:r>
            <a:r>
              <a:rPr lang="en-US" i="1" dirty="0"/>
              <a:t>C</a:t>
            </a:r>
            <a:r>
              <a:rPr lang="en-US" dirty="0"/>
              <a:t>. Continue until you have all </a:t>
            </a:r>
            <a:r>
              <a:rPr lang="en-US" i="1" dirty="0"/>
              <a:t>m</a:t>
            </a:r>
            <a:r>
              <a:rPr lang="en-US" dirty="0"/>
              <a:t> rows of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2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7" name="Picture 6" descr="f01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95" y="1879167"/>
            <a:ext cx="6149272" cy="30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520038"/>
            <a:ext cx="8042276" cy="924494"/>
          </a:xfrm>
        </p:spPr>
        <p:txBody>
          <a:bodyPr/>
          <a:lstStyle/>
          <a:p>
            <a:r>
              <a:rPr lang="en-US" dirty="0" smtClean="0"/>
              <a:t>Examples of Matrix Multiplication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58861"/>
            <a:ext cx="75184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4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Computationally expensive.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i="1" dirty="0" smtClean="0"/>
              <a:t>m × k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is </a:t>
            </a:r>
            <a:r>
              <a:rPr lang="en-US" i="1" dirty="0" smtClean="0"/>
              <a:t>k × n</a:t>
            </a:r>
            <a:r>
              <a:rPr lang="en-US" dirty="0" smtClean="0"/>
              <a:t>, the total number of multiplications is </a:t>
            </a:r>
            <a:r>
              <a:rPr lang="en-US" i="1" dirty="0" err="1" smtClean="0"/>
              <a:t>m×k×n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i="1" dirty="0" smtClean="0"/>
              <a:t>n </a:t>
            </a:r>
            <a:r>
              <a:rPr lang="en-US" i="1" dirty="0"/>
              <a:t>× </a:t>
            </a:r>
            <a:r>
              <a:rPr lang="en-US" i="1" dirty="0" smtClean="0"/>
              <a:t>n </a:t>
            </a:r>
            <a:r>
              <a:rPr lang="en-US" dirty="0" smtClean="0"/>
              <a:t>matrices, </a:t>
            </a:r>
            <a:r>
              <a:rPr lang="en-US" i="1" dirty="0" smtClean="0"/>
              <a:t>n</a:t>
            </a:r>
            <a:r>
              <a:rPr lang="en-US" i="1" baseline="30000" dirty="0" smtClean="0"/>
              <a:t>3</a:t>
            </a:r>
            <a:r>
              <a:rPr lang="en-US" dirty="0" smtClean="0"/>
              <a:t> multiplications are required.</a:t>
            </a:r>
          </a:p>
          <a:p>
            <a:pPr lvl="2"/>
            <a:r>
              <a:rPr lang="en-US" dirty="0" smtClean="0"/>
              <a:t>To multiply two 100 × 100 matrices requires computing 10000 products.</a:t>
            </a:r>
          </a:p>
          <a:p>
            <a:r>
              <a:rPr lang="en-US" dirty="0" smtClean="0"/>
              <a:t>If matrices are sparse (have a small percentage of nonzero elements), there are fast ways to perform multiplication (Chapter 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8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Matrix Multiplication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6" y="1620816"/>
            <a:ext cx="8763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1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-282724"/>
            <a:ext cx="8042276" cy="1336956"/>
          </a:xfrm>
        </p:spPr>
        <p:txBody>
          <a:bodyPr/>
          <a:lstStyle/>
          <a:p>
            <a:r>
              <a:rPr lang="en-US" dirty="0" smtClean="0"/>
              <a:t>System of Linear Equations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9275" y="937004"/>
            <a:ext cx="8042276" cy="5920995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ystem of </a:t>
            </a:r>
            <a:r>
              <a:rPr lang="en-US" i="1" dirty="0" smtClean="0"/>
              <a:t>m</a:t>
            </a:r>
            <a:r>
              <a:rPr lang="en-US" dirty="0" smtClean="0"/>
              <a:t> linear equations in </a:t>
            </a:r>
            <a:r>
              <a:rPr lang="en-US" i="1" dirty="0" smtClean="0"/>
              <a:t>n</a:t>
            </a:r>
            <a:r>
              <a:rPr lang="en-US" dirty="0" smtClean="0"/>
              <a:t> unknowns: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Equivalent matrix equation </a:t>
            </a:r>
            <a:r>
              <a:rPr lang="en-US" i="1" dirty="0" smtClean="0"/>
              <a:t>Ax=b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70" y="1722095"/>
            <a:ext cx="4089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70" y="4743368"/>
            <a:ext cx="4902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4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73" y="137579"/>
            <a:ext cx="8042276" cy="1336956"/>
          </a:xfrm>
        </p:spPr>
        <p:txBody>
          <a:bodyPr>
            <a:normAutofit/>
          </a:bodyPr>
          <a:lstStyle/>
          <a:p>
            <a:r>
              <a:rPr lang="en-US" dirty="0"/>
              <a:t>System of Linear </a:t>
            </a:r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</a:t>
            </a:r>
            <a:r>
              <a:rPr lang="en-US" dirty="0"/>
              <a:t> is the coefficient matrix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Vector </a:t>
            </a:r>
            <a:r>
              <a:rPr lang="en-US" dirty="0"/>
              <a:t>or unknowns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Vector of constants (right-hand side):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2" y="3030672"/>
            <a:ext cx="1193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47" y="4791477"/>
            <a:ext cx="116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498" y="1463435"/>
            <a:ext cx="7408333" cy="34506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matrix </a:t>
            </a:r>
            <a:r>
              <a:rPr lang="en-US" dirty="0"/>
              <a:t>is a rectangular array of </a:t>
            </a:r>
            <a:r>
              <a:rPr lang="en-US" dirty="0" smtClean="0"/>
              <a:t>numbers arranged in </a:t>
            </a:r>
            <a:r>
              <a:rPr lang="en-US" i="1" dirty="0" smtClean="0"/>
              <a:t>m</a:t>
            </a:r>
            <a:r>
              <a:rPr lang="en-US" dirty="0" smtClean="0"/>
              <a:t> rows and </a:t>
            </a:r>
            <a:r>
              <a:rPr lang="en-US" i="1" dirty="0" smtClean="0"/>
              <a:t>n</a:t>
            </a:r>
            <a:r>
              <a:rPr lang="en-US" dirty="0" smtClean="0"/>
              <a:t> columns.</a:t>
            </a:r>
          </a:p>
          <a:p>
            <a:r>
              <a:rPr lang="en-US" dirty="0"/>
              <a:t>The </a:t>
            </a:r>
            <a:r>
              <a:rPr lang="en-US" dirty="0" smtClean="0"/>
              <a:t>symbol          denotes </a:t>
            </a:r>
            <a:r>
              <a:rPr lang="en-US" dirty="0"/>
              <a:t>the collection of </a:t>
            </a:r>
            <a:r>
              <a:rPr lang="en-US" dirty="0" smtClean="0"/>
              <a:t>all                  matrices </a:t>
            </a:r>
            <a:r>
              <a:rPr lang="en-US" dirty="0"/>
              <a:t>whose entries are real </a:t>
            </a:r>
            <a:r>
              <a:rPr lang="en-US" dirty="0" smtClean="0"/>
              <a:t>numbers.</a:t>
            </a:r>
          </a:p>
          <a:p>
            <a:r>
              <a:rPr lang="en-US" dirty="0"/>
              <a:t>Matrices will usually be denoted by capital letters, and the notation </a:t>
            </a:r>
            <a:r>
              <a:rPr lang="en-US" dirty="0" smtClean="0"/>
              <a:t>           specifies </a:t>
            </a:r>
            <a:r>
              <a:rPr lang="en-US" dirty="0"/>
              <a:t>that the matrix is composed of entries </a:t>
            </a:r>
            <a:r>
              <a:rPr lang="en-US" dirty="0" smtClean="0"/>
              <a:t>    located </a:t>
            </a:r>
            <a:r>
              <a:rPr lang="en-US" dirty="0"/>
              <a:t>in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i="1" dirty="0" err="1" smtClean="0"/>
              <a:t>i</a:t>
            </a:r>
            <a:r>
              <a:rPr lang="en-US" dirty="0" err="1" smtClean="0"/>
              <a:t>-</a:t>
            </a:r>
            <a:r>
              <a:rPr lang="en-US" dirty="0" err="1"/>
              <a:t>th</a:t>
            </a:r>
            <a:r>
              <a:rPr lang="en-US" dirty="0"/>
              <a:t> row and </a:t>
            </a:r>
            <a:r>
              <a:rPr lang="en-US" i="1" dirty="0" smtClean="0"/>
              <a:t>j</a:t>
            </a:r>
            <a:r>
              <a:rPr lang="en-US" dirty="0" smtClean="0"/>
              <a:t>-</a:t>
            </a:r>
            <a:r>
              <a:rPr lang="en-US" dirty="0" err="1"/>
              <a:t>th</a:t>
            </a:r>
            <a:r>
              <a:rPr lang="en-US" dirty="0"/>
              <a:t> column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2840"/>
              </p:ext>
            </p:extLst>
          </p:nvPr>
        </p:nvGraphicFramePr>
        <p:xfrm>
          <a:off x="2973212" y="2312069"/>
          <a:ext cx="621507" cy="37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317500" imgH="190500" progId="Equation.DSMT4">
                  <p:embed/>
                </p:oleObj>
              </mc:Choice>
              <mc:Fallback>
                <p:oleObj name="Equation" r:id="rId4" imgW="317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3212" y="2312069"/>
                        <a:ext cx="621507" cy="372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46700"/>
              </p:ext>
            </p:extLst>
          </p:nvPr>
        </p:nvGraphicFramePr>
        <p:xfrm>
          <a:off x="7611590" y="2384162"/>
          <a:ext cx="752812" cy="27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381000" imgH="139700" progId="Equation.DSMT4">
                  <p:embed/>
                </p:oleObj>
              </mc:Choice>
              <mc:Fallback>
                <p:oleObj name="Equation" r:id="rId6" imgW="3810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1590" y="2384162"/>
                        <a:ext cx="752812" cy="276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2259"/>
              </p:ext>
            </p:extLst>
          </p:nvPr>
        </p:nvGraphicFramePr>
        <p:xfrm>
          <a:off x="4748447" y="3565695"/>
          <a:ext cx="831666" cy="40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8" imgW="469900" imgH="228600" progId="Equation.DSMT4">
                  <p:embed/>
                </p:oleObj>
              </mc:Choice>
              <mc:Fallback>
                <p:oleObj name="Equation" r:id="rId8" imgW="46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48447" y="3565695"/>
                        <a:ext cx="831666" cy="40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08664"/>
              </p:ext>
            </p:extLst>
          </p:nvPr>
        </p:nvGraphicFramePr>
        <p:xfrm>
          <a:off x="5442372" y="3910283"/>
          <a:ext cx="335481" cy="43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0" imgW="177800" imgH="228600" progId="Equation.DSMT4">
                  <p:embed/>
                </p:oleObj>
              </mc:Choice>
              <mc:Fallback>
                <p:oleObj name="Equation" r:id="rId10" imgW="177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2372" y="3910283"/>
                        <a:ext cx="335481" cy="43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39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Equivalent Equation for</a:t>
            </a:r>
            <a:br>
              <a:rPr lang="en-US" dirty="0" smtClean="0"/>
            </a:br>
            <a:r>
              <a:rPr lang="en-US" i="1" dirty="0" smtClean="0"/>
              <a:t>Ax = b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006" y="2395627"/>
            <a:ext cx="6146800" cy="1371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091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-474304"/>
            <a:ext cx="8042276" cy="1336956"/>
          </a:xfrm>
        </p:spPr>
        <p:txBody>
          <a:bodyPr/>
          <a:lstStyle/>
          <a:p>
            <a:r>
              <a:rPr lang="en-US" dirty="0" smtClean="0"/>
              <a:t>Example of a Linear System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49275" y="690135"/>
            <a:ext cx="8042276" cy="5994852"/>
          </a:xfrm>
        </p:spPr>
        <p:txBody>
          <a:bodyPr/>
          <a:lstStyle/>
          <a:p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Matrix form</a:t>
            </a:r>
          </a:p>
          <a:p>
            <a:endParaRPr lang="en-US" dirty="0"/>
          </a:p>
          <a:p>
            <a:r>
              <a:rPr lang="en-US" dirty="0" smtClean="0"/>
              <a:t>Alternative form</a:t>
            </a:r>
          </a:p>
          <a:p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69" y="613160"/>
            <a:ext cx="2108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52" y="1799071"/>
            <a:ext cx="35052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21" y="2924831"/>
            <a:ext cx="4495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11" y="4146811"/>
            <a:ext cx="11684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69" y="5426522"/>
            <a:ext cx="4648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31718"/>
            <a:ext cx="8763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6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Trace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309030"/>
            <a:ext cx="78232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-212448"/>
            <a:ext cx="8042276" cy="1336956"/>
          </a:xfrm>
        </p:spPr>
        <p:txBody>
          <a:bodyPr/>
          <a:lstStyle/>
          <a:p>
            <a:r>
              <a:rPr lang="en-US" dirty="0" smtClean="0"/>
              <a:t>Properties of the Trace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5" y="1818314"/>
            <a:ext cx="4038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5" y="2977568"/>
            <a:ext cx="47752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155" y="4012102"/>
            <a:ext cx="5537200" cy="584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73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numerous examples throughout the book that involve the use of MATLAB. It is fundamental to </a:t>
            </a:r>
            <a:r>
              <a:rPr lang="en-US" dirty="0" smtClean="0"/>
              <a:t>use </a:t>
            </a:r>
            <a:r>
              <a:rPr lang="en-US" dirty="0"/>
              <a:t>of MATLAB that you are familiar </a:t>
            </a:r>
            <a:r>
              <a:rPr lang="en-US" dirty="0" smtClean="0"/>
              <a:t>with "vectorization</a:t>
            </a:r>
            <a:r>
              <a:rPr lang="en-US" dirty="0"/>
              <a:t>”. When performing vector or matrix operations using the operators '*', '/', and '^', it may be necessary to use the dot operator ('</a:t>
            </a:r>
            <a:r>
              <a:rPr lang="en-US" dirty="0" smtClean="0"/>
              <a:t>.’)</a:t>
            </a:r>
            <a:r>
              <a:rPr lang="en-US" dirty="0"/>
              <a:t> </a:t>
            </a:r>
            <a:r>
              <a:rPr lang="en-US" dirty="0" smtClean="0"/>
              <a:t>to perform element by element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77596"/>
            <a:ext cx="8229600" cy="1143000"/>
          </a:xfrm>
        </p:spPr>
        <p:txBody>
          <a:bodyPr/>
          <a:lstStyle/>
          <a:p>
            <a:r>
              <a:rPr lang="en-US" dirty="0" smtClean="0"/>
              <a:t>MATLAB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721"/>
            <a:ext cx="3509194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A = [1 5 1;2 -1 6;1 0 3]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1     5     1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2    -1     6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1     0     3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B = [2 3 0;3 -1 7;4 8 9]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2     3     0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3    -1     7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4     8     9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5*A -10*B + 3*A*B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48    13   137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55   170   101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7     1 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464" y="1305342"/>
            <a:ext cx="2286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trace(A + B)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13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7*trace(A + B)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91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trace(A*B)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103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trace(B*A)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103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158" y="1292486"/>
            <a:ext cx="24010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A.*B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2    15     0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6     1    42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4     0    27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8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MATLAB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common mistake to forget using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." </a:t>
            </a:r>
            <a:r>
              <a:rPr lang="en-US" dirty="0" smtClean="0"/>
              <a:t>when dividing an expression into a constant.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0225" y="3069382"/>
            <a:ext cx="295510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Courier New"/>
                <a:cs typeface="Courier New"/>
              </a:rPr>
              <a:t>&gt;&gt; v = [1 2 3 4 5]';</a:t>
            </a:r>
          </a:p>
          <a:p>
            <a:r>
              <a:rPr lang="da-DK" dirty="0">
                <a:latin typeface="Courier New"/>
                <a:cs typeface="Courier New"/>
              </a:rPr>
              <a:t>&gt;&gt; 1./v</a:t>
            </a:r>
          </a:p>
          <a:p>
            <a:endParaRPr lang="da-DK" dirty="0">
              <a:latin typeface="Courier New"/>
              <a:cs typeface="Courier New"/>
            </a:endParaRPr>
          </a:p>
          <a:p>
            <a:r>
              <a:rPr lang="da-DK" dirty="0" err="1">
                <a:latin typeface="Courier New"/>
                <a:cs typeface="Courier New"/>
              </a:rPr>
              <a:t>ans</a:t>
            </a:r>
            <a:r>
              <a:rPr lang="da-DK" dirty="0">
                <a:latin typeface="Courier New"/>
                <a:cs typeface="Courier New"/>
              </a:rPr>
              <a:t> =</a:t>
            </a:r>
          </a:p>
          <a:p>
            <a:endParaRPr lang="da-DK" dirty="0">
              <a:latin typeface="Courier New"/>
              <a:cs typeface="Courier New"/>
            </a:endParaRPr>
          </a:p>
          <a:p>
            <a:r>
              <a:rPr lang="da-DK" dirty="0">
                <a:latin typeface="Courier New"/>
                <a:cs typeface="Courier New"/>
              </a:rPr>
              <a:t>    1.0000</a:t>
            </a:r>
          </a:p>
          <a:p>
            <a:r>
              <a:rPr lang="da-DK" dirty="0">
                <a:latin typeface="Courier New"/>
                <a:cs typeface="Courier New"/>
              </a:rPr>
              <a:t>    0.5000</a:t>
            </a:r>
          </a:p>
          <a:p>
            <a:r>
              <a:rPr lang="da-DK" dirty="0">
                <a:latin typeface="Courier New"/>
                <a:cs typeface="Courier New"/>
              </a:rPr>
              <a:t>    0.3333</a:t>
            </a:r>
          </a:p>
          <a:p>
            <a:r>
              <a:rPr lang="da-DK" dirty="0">
                <a:latin typeface="Courier New"/>
                <a:cs typeface="Courier New"/>
              </a:rPr>
              <a:t>    0.2500</a:t>
            </a:r>
          </a:p>
          <a:p>
            <a:r>
              <a:rPr lang="da-DK" dirty="0">
                <a:latin typeface="Courier New"/>
                <a:cs typeface="Courier New"/>
              </a:rPr>
              <a:t>    0.2000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343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Basic property: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228" y="1735138"/>
            <a:ext cx="6959600" cy="584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82" y="3006435"/>
            <a:ext cx="3149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3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-81372"/>
            <a:ext cx="8229600" cy="1143000"/>
          </a:xfrm>
        </p:spPr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237657"/>
            <a:ext cx="8229600" cy="4525963"/>
          </a:xfrm>
        </p:spPr>
        <p:txBody>
          <a:bodyPr/>
          <a:lstStyle/>
          <a:p>
            <a:r>
              <a:rPr lang="en-US" dirty="0" smtClean="0"/>
              <a:t>Rotate the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)-plane counterclockwise through </a:t>
            </a:r>
            <a:r>
              <a:rPr lang="en-US" dirty="0" err="1" smtClean="0"/>
              <a:t>θ</a:t>
            </a:r>
            <a:r>
              <a:rPr lang="en-US" dirty="0" smtClean="0"/>
              <a:t> radians.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751638"/>
            <a:ext cx="8178800" cy="660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f01-0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63" y="3500639"/>
            <a:ext cx="4028768" cy="29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4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formula </a:t>
            </a:r>
            <a:r>
              <a:rPr lang="en-US" dirty="0" smtClean="0"/>
              <a:t>             for                                defines </a:t>
            </a:r>
            <a:r>
              <a:rPr lang="en-US" dirty="0"/>
              <a:t>a </a:t>
            </a:r>
            <a:r>
              <a:rPr lang="en-US" dirty="0" smtClean="0"/>
              <a:t>        matrix             ,namely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79601"/>
              </p:ext>
            </p:extLst>
          </p:nvPr>
        </p:nvGraphicFramePr>
        <p:xfrm>
          <a:off x="3099072" y="1762759"/>
          <a:ext cx="1200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9072" y="1762759"/>
                        <a:ext cx="12001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96815"/>
              </p:ext>
            </p:extLst>
          </p:nvPr>
        </p:nvGraphicFramePr>
        <p:xfrm>
          <a:off x="4926957" y="1802766"/>
          <a:ext cx="1911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1092200" imgH="190500" progId="Equation.DSMT4">
                  <p:embed/>
                </p:oleObj>
              </mc:Choice>
              <mc:Fallback>
                <p:oleObj name="Equation" r:id="rId5" imgW="1092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6957" y="1802766"/>
                        <a:ext cx="19113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71840"/>
              </p:ext>
            </p:extLst>
          </p:nvPr>
        </p:nvGraphicFramePr>
        <p:xfrm>
          <a:off x="2591441" y="2285797"/>
          <a:ext cx="662375" cy="29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342900" imgH="152400" progId="Equation.DSMT4">
                  <p:embed/>
                </p:oleObj>
              </mc:Choice>
              <mc:Fallback>
                <p:oleObj name="Equation" r:id="rId7" imgW="342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1441" y="2285797"/>
                        <a:ext cx="662375" cy="294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56825"/>
              </p:ext>
            </p:extLst>
          </p:nvPr>
        </p:nvGraphicFramePr>
        <p:xfrm>
          <a:off x="4527057" y="2249602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9" imgW="469900" imgH="228600" progId="Equation.DSMT4">
                  <p:embed/>
                </p:oleObj>
              </mc:Choice>
              <mc:Fallback>
                <p:oleObj name="Equation" r:id="rId9" imgW="46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057" y="2249602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02617"/>
              </p:ext>
            </p:extLst>
          </p:nvPr>
        </p:nvGraphicFramePr>
        <p:xfrm>
          <a:off x="3068176" y="2901107"/>
          <a:ext cx="2037572" cy="187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1" imgW="1447800" imgH="1333500" progId="Equation.DSMT4">
                  <p:embed/>
                </p:oleObj>
              </mc:Choice>
              <mc:Fallback>
                <p:oleObj name="Equation" r:id="rId11" imgW="1447800" imgH="1333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8176" y="2901107"/>
                        <a:ext cx="2037572" cy="187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31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– Matrix Form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13" y="1962642"/>
            <a:ext cx="41148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28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the line </a:t>
            </a:r>
            <a:r>
              <a:rPr lang="en-US" i="1" dirty="0" smtClean="0"/>
              <a:t>y = 5x + 1 </a:t>
            </a:r>
            <a:r>
              <a:rPr lang="en-US" dirty="0" smtClean="0"/>
              <a:t>an angle of 30° counterclockwise.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29" y="2799748"/>
            <a:ext cx="65024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f01-03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77" y="3751993"/>
            <a:ext cx="2921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02461"/>
            <a:ext cx="8042276" cy="1336956"/>
          </a:xfrm>
        </p:spPr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90164"/>
            <a:ext cx="8042276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Reposition a point </a:t>
            </a:r>
            <a:r>
              <a:rPr lang="en-US" i="1" dirty="0"/>
              <a:t>( x</a:t>
            </a:r>
            <a:r>
              <a:rPr lang="en-US" i="1" dirty="0" smtClean="0"/>
              <a:t>, y </a:t>
            </a:r>
            <a:r>
              <a:rPr lang="en-US" i="1" dirty="0"/>
              <a:t>) </a:t>
            </a:r>
            <a:r>
              <a:rPr lang="en-US" dirty="0"/>
              <a:t>along a straight line a distance of </a:t>
            </a:r>
            <a:r>
              <a:rPr lang="en-US" i="1" dirty="0"/>
              <a:t>( </a:t>
            </a:r>
            <a:r>
              <a:rPr lang="en-US" i="1" dirty="0" err="1"/>
              <a:t>tx</a:t>
            </a:r>
            <a:r>
              <a:rPr lang="en-US" i="1" dirty="0" smtClean="0"/>
              <a:t>, </a:t>
            </a:r>
            <a:r>
              <a:rPr lang="en-US" i="1" dirty="0" err="1" smtClean="0"/>
              <a:t>ty</a:t>
            </a:r>
            <a:r>
              <a:rPr lang="en-US" i="1" dirty="0" smtClean="0"/>
              <a:t> </a:t>
            </a:r>
            <a:r>
              <a:rPr lang="en-US" i="1" dirty="0"/>
              <a:t>) </a:t>
            </a:r>
            <a:r>
              <a:rPr lang="en-US" dirty="0"/>
              <a:t>, where </a:t>
            </a:r>
            <a:r>
              <a:rPr lang="en-US" i="1" dirty="0"/>
              <a:t>t</a:t>
            </a:r>
            <a:r>
              <a:rPr lang="en-US" dirty="0"/>
              <a:t> is a scalar. The new location of the point is </a:t>
            </a:r>
            <a:r>
              <a:rPr lang="en-US" i="1" dirty="0"/>
              <a:t>( </a:t>
            </a:r>
            <a:r>
              <a:rPr lang="en-US" i="1" dirty="0" err="1"/>
              <a:t>x+tx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dirty="0" err="1"/>
              <a:t>+ty</a:t>
            </a:r>
            <a:r>
              <a:rPr lang="en-US" i="1" dirty="0"/>
              <a:t> ) 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Linear transformation:</a:t>
            </a:r>
            <a:endParaRPr lang="en-US" dirty="0"/>
          </a:p>
        </p:txBody>
      </p:sp>
      <p:pic>
        <p:nvPicPr>
          <p:cNvPr id="9" name="Picture 8" descr="f01-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25" y="2676216"/>
            <a:ext cx="2301945" cy="1774994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25" y="5148054"/>
            <a:ext cx="4826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5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3 × 3 matrix that performs a two-dimensional </a:t>
            </a:r>
            <a:r>
              <a:rPr lang="en-US" dirty="0" smtClean="0"/>
              <a:t>rotation: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dirty="0" smtClean="0"/>
              <a:t> is a translation matrix and </a:t>
            </a:r>
            <a:r>
              <a:rPr lang="en-US" i="1" dirty="0" smtClean="0"/>
              <a:t>R</a:t>
            </a:r>
            <a:r>
              <a:rPr lang="en-US" dirty="0" smtClean="0"/>
              <a:t> is a rotation matrix, the matrix </a:t>
            </a:r>
            <a:r>
              <a:rPr lang="en-US" i="1" dirty="0" smtClean="0"/>
              <a:t>RT</a:t>
            </a:r>
            <a:r>
              <a:rPr lang="en-US" dirty="0" smtClean="0"/>
              <a:t> translates and then rotates.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98" y="3128463"/>
            <a:ext cx="2844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2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Rotations and </a:t>
            </a:r>
            <a:r>
              <a:rPr lang="en-US" dirty="0" smtClean="0"/>
              <a:t>Translations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Take </a:t>
            </a:r>
            <a:r>
              <a:rPr lang="en-US" dirty="0"/>
              <a:t>the line </a:t>
            </a:r>
            <a:r>
              <a:rPr lang="en-US" i="1" dirty="0" smtClean="0"/>
              <a:t>y = 5x + 1 </a:t>
            </a:r>
            <a:r>
              <a:rPr lang="en-US" dirty="0"/>
              <a:t>and rotate it </a:t>
            </a:r>
            <a:r>
              <a:rPr lang="en-US" dirty="0" smtClean="0"/>
              <a:t>30° counterclockwise </a:t>
            </a:r>
            <a:r>
              <a:rPr lang="en-US" dirty="0"/>
              <a:t>about the point </a:t>
            </a:r>
            <a:r>
              <a:rPr lang="en-US" i="1" dirty="0"/>
              <a:t>( 2</a:t>
            </a:r>
            <a:r>
              <a:rPr lang="en-US" i="1" dirty="0" smtClean="0"/>
              <a:t>, 11 </a:t>
            </a:r>
            <a:r>
              <a:rPr lang="en-US" i="1" dirty="0"/>
              <a:t>) 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First translate </a:t>
            </a:r>
            <a:r>
              <a:rPr lang="en-US" dirty="0"/>
              <a:t>the </a:t>
            </a:r>
            <a:r>
              <a:rPr lang="en-US" dirty="0" smtClean="0"/>
              <a:t>point </a:t>
            </a:r>
            <a:r>
              <a:rPr lang="en-US" i="1" dirty="0" smtClean="0"/>
              <a:t>(2, 11) </a:t>
            </a:r>
            <a:r>
              <a:rPr lang="en-US" dirty="0" smtClean="0"/>
              <a:t>to </a:t>
            </a:r>
            <a:r>
              <a:rPr lang="en-US" i="1" dirty="0" smtClean="0"/>
              <a:t>(0, 0)</a:t>
            </a:r>
            <a:r>
              <a:rPr lang="en-US" dirty="0" smtClean="0"/>
              <a:t>, </a:t>
            </a:r>
            <a:r>
              <a:rPr lang="en-US" dirty="0"/>
              <a:t>rotate </a:t>
            </a:r>
            <a:r>
              <a:rPr lang="en-US" dirty="0" smtClean="0"/>
              <a:t>30°  </a:t>
            </a:r>
            <a:r>
              <a:rPr lang="en-US" dirty="0"/>
              <a:t>counterclockwise, and then translate the </a:t>
            </a:r>
            <a:r>
              <a:rPr lang="en-US" dirty="0" smtClean="0"/>
              <a:t>point from </a:t>
            </a:r>
            <a:r>
              <a:rPr lang="en-US" dirty="0"/>
              <a:t>the origin back </a:t>
            </a:r>
            <a:r>
              <a:rPr lang="en-US" dirty="0" smtClean="0"/>
              <a:t>to </a:t>
            </a:r>
            <a:r>
              <a:rPr lang="en-US" i="1" dirty="0" smtClean="0"/>
              <a:t>(2, 11)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required matrices are: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Compute</a:t>
            </a:r>
            <a:br>
              <a:rPr lang="en-US" dirty="0" smtClean="0"/>
            </a:b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Apply the transformation to a pair of points and graph the rotated line.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4" y="3194244"/>
            <a:ext cx="6184627" cy="7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4" y="4252874"/>
            <a:ext cx="49276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Rotations and Translations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4" y="2559426"/>
            <a:ext cx="3792352" cy="3665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381" y="1914755"/>
            <a:ext cx="2558406" cy="44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3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Exponentiation Operator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'^'. When vectorization is used, you must use it in the form '.^'. For instance, if t is the vector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 = 1.0:0.5:3.0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t.^2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the vector whose elements are the squares of those in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3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 Exponentiation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0192" y="1743377"/>
            <a:ext cx="70775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t = 1.0:0.5:3.0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t =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1.0000    1.5000    2.0000    2.5000    3.0000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y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t.^2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1.0000    2.2500    4.0000    6.2500    9.0000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8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Matrices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identity matrix has ones on its diagonal and zeros in all other locations.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/>
              <a:t>n</a:t>
            </a:r>
            <a:r>
              <a:rPr lang="en-US" dirty="0"/>
              <a:t> ×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matrix, </a:t>
            </a:r>
            <a:r>
              <a:rPr lang="en-US" i="1" dirty="0" smtClean="0"/>
              <a:t>A </a:t>
            </a:r>
            <a:r>
              <a:rPr lang="en-US" dirty="0" smtClean="0"/>
              <a:t>* </a:t>
            </a:r>
            <a:r>
              <a:rPr lang="en-US" i="1" dirty="0" smtClean="0"/>
              <a:t>I</a:t>
            </a:r>
            <a:r>
              <a:rPr lang="en-US" dirty="0" smtClean="0"/>
              <a:t> = </a:t>
            </a:r>
            <a:r>
              <a:rPr lang="en-US" i="1" dirty="0" smtClean="0"/>
              <a:t>I</a:t>
            </a:r>
            <a:r>
              <a:rPr lang="en-US" dirty="0" smtClean="0"/>
              <a:t> *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en-US" i="1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0" y="2742015"/>
            <a:ext cx="2819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5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204" y="1619444"/>
            <a:ext cx="5257800" cy="889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960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of Matrices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909" y="1703656"/>
            <a:ext cx="7950816" cy="3450696"/>
          </a:xfrm>
        </p:spPr>
        <p:txBody>
          <a:bodyPr/>
          <a:lstStyle/>
          <a:p>
            <a:r>
              <a:rPr lang="en-US" b="1" dirty="0"/>
              <a:t>Equality of </a:t>
            </a:r>
            <a:r>
              <a:rPr lang="en-US" b="1" dirty="0" smtClean="0"/>
              <a:t>matrices:</a:t>
            </a:r>
            <a:r>
              <a:rPr lang="en-US" dirty="0"/>
              <a:t> Matrices </a:t>
            </a:r>
            <a:r>
              <a:rPr lang="en-US" i="1" dirty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 </a:t>
            </a:r>
            <a:r>
              <a:rPr lang="en-US" dirty="0"/>
              <a:t>are said to be equal if </a:t>
            </a:r>
            <a:r>
              <a:rPr lang="en-US" i="1" dirty="0"/>
              <a:t>A</a:t>
            </a:r>
            <a:r>
              <a:rPr lang="en-US" dirty="0"/>
              <a:t>  and </a:t>
            </a:r>
            <a:r>
              <a:rPr lang="en-US" i="1" dirty="0"/>
              <a:t>B</a:t>
            </a:r>
            <a:r>
              <a:rPr lang="en-US" dirty="0"/>
              <a:t>  have the same size and corresponding elements are equal; i.e., A  and B </a:t>
            </a:r>
            <a:r>
              <a:rPr lang="en-US" dirty="0" smtClean="0"/>
              <a:t>have dimension         , and                       ,with                                  .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79947"/>
              </p:ext>
            </p:extLst>
          </p:nvPr>
        </p:nvGraphicFramePr>
        <p:xfrm>
          <a:off x="5291525" y="3357747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381000" imgH="139700" progId="Equation.DSMT4">
                  <p:embed/>
                </p:oleObj>
              </mc:Choice>
              <mc:Fallback>
                <p:oleObj name="Equation" r:id="rId3" imgW="3810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1525" y="3357747"/>
                        <a:ext cx="762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68077"/>
              </p:ext>
            </p:extLst>
          </p:nvPr>
        </p:nvGraphicFramePr>
        <p:xfrm>
          <a:off x="1875346" y="378458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965200" imgH="228600" progId="Equation.DSMT4">
                  <p:embed/>
                </p:oleObj>
              </mc:Choice>
              <mc:Fallback>
                <p:oleObj name="Equation" r:id="rId5" imgW="96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5346" y="3784580"/>
                        <a:ext cx="1930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84777"/>
              </p:ext>
            </p:extLst>
          </p:nvPr>
        </p:nvGraphicFramePr>
        <p:xfrm>
          <a:off x="4819795" y="378458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7" imgW="1549400" imgH="228600" progId="Equation.DSMT4">
                  <p:embed/>
                </p:oleObj>
              </mc:Choice>
              <mc:Fallback>
                <p:oleObj name="Equation" r:id="rId7" imgW="154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9795" y="3784580"/>
                        <a:ext cx="309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77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Matrix Powers to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undirected graph </a:t>
            </a:r>
            <a:r>
              <a:rPr lang="en-US" dirty="0" smtClean="0"/>
              <a:t>is a set of vertices and edges that connect pairs of vertices.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adjacency matrix </a:t>
            </a:r>
            <a:r>
              <a:rPr lang="en-US" dirty="0" smtClean="0"/>
              <a:t>is an n × n matrix that specifies the location of edges.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73" y="2735630"/>
            <a:ext cx="4236979" cy="22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3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65631"/>
            <a:ext cx="8042276" cy="2100070"/>
          </a:xfrm>
        </p:spPr>
        <p:txBody>
          <a:bodyPr/>
          <a:lstStyle/>
          <a:p>
            <a:r>
              <a:rPr lang="en-US" dirty="0"/>
              <a:t>Application of Matrix Powers to a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5815"/>
            <a:ext cx="8042276" cy="50363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the example graph, the adjacency matrix is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length of a path in a graph is the number of edges traversed from the starting to the ending vertex.</a:t>
            </a:r>
          </a:p>
          <a:p>
            <a:r>
              <a:rPr lang="en-US" dirty="0" smtClean="0"/>
              <a:t>If </a:t>
            </a:r>
            <a:r>
              <a:rPr lang="en-US" i="1" dirty="0" err="1"/>
              <a:t>Adj</a:t>
            </a:r>
            <a:r>
              <a:rPr lang="en-US" dirty="0"/>
              <a:t> is the adjacency matrix for a graph, </a:t>
            </a:r>
            <a:r>
              <a:rPr lang="en-US" dirty="0" smtClean="0"/>
              <a:t>then </a:t>
            </a:r>
            <a:r>
              <a:rPr lang="en-US" i="1" dirty="0" err="1" smtClean="0"/>
              <a:t>Adj</a:t>
            </a:r>
            <a:r>
              <a:rPr lang="en-US" i="1" baseline="30000" dirty="0" err="1" smtClean="0"/>
              <a:t>k</a:t>
            </a:r>
            <a:r>
              <a:rPr lang="en-US" dirty="0" smtClean="0"/>
              <a:t> defines </a:t>
            </a:r>
            <a:r>
              <a:rPr lang="en-US" dirty="0"/>
              <a:t>the number of possible paths of length </a:t>
            </a:r>
            <a:r>
              <a:rPr lang="en-US" i="1" dirty="0"/>
              <a:t>k</a:t>
            </a:r>
            <a:r>
              <a:rPr lang="en-US" dirty="0"/>
              <a:t> between any two vertices.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5" y="2106971"/>
            <a:ext cx="42672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88792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Matrix Powers to a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9274" y="1600201"/>
            <a:ext cx="8273609" cy="4343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There are five (5) paths of length three between B and A (B-A-B-A, B-D-B-A, B-C-B-A, B-E-B-A, B-F-B-</a:t>
            </a:r>
            <a:r>
              <a:rPr lang="en-US" dirty="0" smtClean="0"/>
              <a:t>A). 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0" y="2311888"/>
            <a:ext cx="33528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96" y="2607308"/>
            <a:ext cx="2900056" cy="15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matrix </a:t>
            </a: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i="1" dirty="0" smtClean="0"/>
              <a:t>invertible</a:t>
            </a:r>
            <a:r>
              <a:rPr lang="en-US" dirty="0" smtClean="0"/>
              <a:t>, or </a:t>
            </a:r>
            <a:r>
              <a:rPr lang="en-US" i="1" dirty="0" smtClean="0"/>
              <a:t>nonsingular</a:t>
            </a:r>
            <a:r>
              <a:rPr lang="en-US" dirty="0" smtClean="0"/>
              <a:t>, if there exists 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matrix denoted by </a:t>
            </a:r>
            <a:r>
              <a:rPr lang="en-US" i="1" dirty="0" smtClean="0"/>
              <a:t>A</a:t>
            </a:r>
            <a:r>
              <a:rPr lang="en-US" i="1" baseline="30000" dirty="0" smtClean="0"/>
              <a:t>-1</a:t>
            </a:r>
            <a:r>
              <a:rPr lang="en-US" dirty="0" smtClean="0"/>
              <a:t> such 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A*A</a:t>
            </a:r>
            <a:r>
              <a:rPr lang="en-US" i="1" baseline="30000" dirty="0" smtClean="0"/>
              <a:t>-1</a:t>
            </a:r>
            <a:r>
              <a:rPr lang="en-US" dirty="0" smtClean="0"/>
              <a:t> = A</a:t>
            </a:r>
            <a:r>
              <a:rPr lang="en-US" baseline="30000" dirty="0" smtClean="0"/>
              <a:t>-1</a:t>
            </a:r>
            <a:r>
              <a:rPr lang="en-US" dirty="0" smtClean="0"/>
              <a:t>*A = </a:t>
            </a:r>
            <a:r>
              <a:rPr lang="en-US" i="1" dirty="0" smtClean="0"/>
              <a:t>I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For example if                        , then</a:t>
            </a: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406" y="4522684"/>
            <a:ext cx="1930400" cy="939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09" y="5627629"/>
            <a:ext cx="28702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6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7974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the 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371"/>
            <a:ext cx="8229600" cy="54782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matrix </a:t>
            </a:r>
            <a:r>
              <a:rPr lang="en-US" i="1" dirty="0"/>
              <a:t>A </a:t>
            </a:r>
            <a:r>
              <a:rPr lang="en-US" dirty="0"/>
              <a:t>can have only one inverse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</a:t>
            </a:r>
            <a:r>
              <a:rPr lang="en-US" i="1" dirty="0" smtClean="0"/>
              <a:t> </a:t>
            </a:r>
            <a:r>
              <a:rPr lang="en-US" i="1" dirty="0"/>
              <a:t>B </a:t>
            </a:r>
            <a:r>
              <a:rPr lang="en-US" dirty="0"/>
              <a:t>is a matrix such that </a:t>
            </a:r>
            <a:r>
              <a:rPr lang="en-US" i="1" dirty="0"/>
              <a:t>BA=I 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then</a:t>
            </a:r>
            <a:r>
              <a:rPr lang="en-US" i="1" dirty="0"/>
              <a:t> AB=I . </a:t>
            </a:r>
            <a:r>
              <a:rPr lang="en-US" dirty="0"/>
              <a:t>Similarly,</a:t>
            </a: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AB=I 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then</a:t>
            </a:r>
            <a:r>
              <a:rPr lang="en-US" i="1" dirty="0"/>
              <a:t> BA=I </a:t>
            </a:r>
            <a:r>
              <a:rPr lang="en-US" dirty="0" smtClean="0"/>
              <a:t>; in other words</a:t>
            </a:r>
            <a:br>
              <a:rPr lang="en-US" dirty="0" smtClean="0"/>
            </a:br>
            <a:r>
              <a:rPr lang="en-US" dirty="0" smtClean="0"/>
              <a:t>B = A</a:t>
            </a:r>
            <a:r>
              <a:rPr lang="en-US" baseline="30000" dirty="0" smtClean="0"/>
              <a:t>-1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(AB)</a:t>
            </a:r>
            <a:r>
              <a:rPr lang="en-US" i="1" baseline="30000" dirty="0" smtClean="0"/>
              <a:t>-1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i="1" baseline="30000" dirty="0" smtClean="0"/>
              <a:t>-1</a:t>
            </a:r>
            <a:r>
              <a:rPr lang="en-US" i="1" dirty="0" smtClean="0"/>
              <a:t> A</a:t>
            </a:r>
            <a:r>
              <a:rPr lang="en-US" i="1" baseline="30000" dirty="0" smtClean="0"/>
              <a:t>-1</a:t>
            </a:r>
            <a:endParaRPr lang="en-US" baseline="30000" dirty="0" smtClean="0"/>
          </a:p>
          <a:p>
            <a:pPr lvl="1"/>
            <a:r>
              <a:rPr lang="en-US" dirty="0" smtClean="0"/>
              <a:t>(B</a:t>
            </a:r>
            <a:r>
              <a:rPr lang="en-US" baseline="30000" dirty="0" smtClean="0"/>
              <a:t>-1</a:t>
            </a:r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)(AB) = B</a:t>
            </a:r>
            <a:r>
              <a:rPr lang="en-US" baseline="30000" dirty="0" smtClean="0"/>
              <a:t>-1</a:t>
            </a:r>
            <a:r>
              <a:rPr lang="en-US" dirty="0" smtClean="0"/>
              <a:t>(A</a:t>
            </a:r>
            <a:r>
              <a:rPr lang="en-US" baseline="30000" dirty="0" smtClean="0"/>
              <a:t>-1</a:t>
            </a:r>
            <a:r>
              <a:rPr lang="en-US" dirty="0" smtClean="0"/>
              <a:t>A)B = B</a:t>
            </a:r>
            <a:r>
              <a:rPr lang="en-US" baseline="30000" dirty="0" smtClean="0"/>
              <a:t>-1</a:t>
            </a:r>
            <a:r>
              <a:rPr lang="en-US" dirty="0" smtClean="0"/>
              <a:t>(I)B = B</a:t>
            </a:r>
            <a:r>
              <a:rPr lang="en-US" baseline="30000" dirty="0" smtClean="0"/>
              <a:t>-1</a:t>
            </a:r>
            <a:r>
              <a:rPr lang="en-US" dirty="0" smtClean="0"/>
              <a:t>B = 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coefficient matrix, </a:t>
            </a:r>
            <a:r>
              <a:rPr lang="en-US" i="1" dirty="0" smtClean="0"/>
              <a:t>A</a:t>
            </a:r>
            <a:r>
              <a:rPr lang="en-US" dirty="0" smtClean="0"/>
              <a:t>, of 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linear system</a:t>
            </a:r>
            <a:br>
              <a:rPr lang="en-US" dirty="0" smtClean="0"/>
            </a:br>
            <a:r>
              <a:rPr lang="en-US" i="1" dirty="0" smtClean="0"/>
              <a:t>Ax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has an inverse then the unique solution to the system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i="1" baseline="30000" dirty="0" smtClean="0"/>
              <a:t>-1</a:t>
            </a:r>
            <a:r>
              <a:rPr lang="en-US" i="1" dirty="0" smtClean="0"/>
              <a:t>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6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Inverse using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command </a:t>
            </a:r>
            <a:r>
              <a:rPr lang="en-US" dirty="0" smtClean="0">
                <a:latin typeface="Courier New"/>
                <a:cs typeface="Courier New"/>
              </a:rPr>
              <a:t>inv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5465" y="2222655"/>
            <a:ext cx="6128872" cy="424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>
                <a:latin typeface="Courier New"/>
                <a:cs typeface="Courier New"/>
              </a:rPr>
              <a:t>&gt;&gt; A = [6 15 -1;12 9 -8;-1 2 3]</a:t>
            </a:r>
          </a:p>
          <a:p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A =</a:t>
            </a:r>
          </a:p>
          <a:p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     6    15    -1</a:t>
            </a:r>
          </a:p>
          <a:p>
            <a:r>
              <a:rPr lang="da-DK" sz="1200" b="1" dirty="0">
                <a:latin typeface="Courier New"/>
                <a:cs typeface="Courier New"/>
              </a:rPr>
              <a:t>    12     9    -8</a:t>
            </a:r>
          </a:p>
          <a:p>
            <a:r>
              <a:rPr lang="da-DK" sz="1200" b="1" dirty="0">
                <a:latin typeface="Courier New"/>
                <a:cs typeface="Courier New"/>
              </a:rPr>
              <a:t>    -1     2     3</a:t>
            </a:r>
          </a:p>
          <a:p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&gt;&gt; B = </a:t>
            </a:r>
            <a:r>
              <a:rPr lang="da-DK" sz="1200" b="1" dirty="0" err="1">
                <a:latin typeface="Courier New"/>
                <a:cs typeface="Courier New"/>
              </a:rPr>
              <a:t>inv</a:t>
            </a:r>
            <a:r>
              <a:rPr lang="da-DK" sz="1200" b="1" dirty="0">
                <a:latin typeface="Courier New"/>
                <a:cs typeface="Courier New"/>
              </a:rPr>
              <a:t>(A)</a:t>
            </a:r>
          </a:p>
          <a:p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B </a:t>
            </a:r>
            <a:r>
              <a:rPr lang="da-DK" sz="1200" b="1" dirty="0" smtClean="0">
                <a:latin typeface="Courier New"/>
                <a:cs typeface="Courier New"/>
              </a:rPr>
              <a:t>=</a:t>
            </a:r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  -0.220512820512820   0.241025641025641   0.569230769230769</a:t>
            </a:r>
          </a:p>
          <a:p>
            <a:r>
              <a:rPr lang="da-DK" sz="1200" b="1" dirty="0">
                <a:latin typeface="Courier New"/>
                <a:cs typeface="Courier New"/>
              </a:rPr>
              <a:t>   0.143589743589744  -0.087179487179487  -0.184615384615385</a:t>
            </a:r>
          </a:p>
          <a:p>
            <a:r>
              <a:rPr lang="da-DK" sz="1200" b="1" dirty="0">
                <a:latin typeface="Courier New"/>
                <a:cs typeface="Courier New"/>
              </a:rPr>
              <a:t>  -0.169230769230769   0.138461538461538   0.646153846153846</a:t>
            </a:r>
          </a:p>
          <a:p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&gt;&gt; A*B</a:t>
            </a:r>
          </a:p>
          <a:p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 err="1">
                <a:latin typeface="Courier New"/>
                <a:cs typeface="Courier New"/>
              </a:rPr>
              <a:t>ans</a:t>
            </a:r>
            <a:r>
              <a:rPr lang="da-DK" sz="1200" b="1" dirty="0">
                <a:latin typeface="Courier New"/>
                <a:cs typeface="Courier New"/>
              </a:rPr>
              <a:t> </a:t>
            </a:r>
            <a:r>
              <a:rPr lang="da-DK" sz="1200" b="1" dirty="0" smtClean="0">
                <a:latin typeface="Courier New"/>
                <a:cs typeface="Courier New"/>
              </a:rPr>
              <a:t>=</a:t>
            </a:r>
            <a:endParaRPr lang="da-DK" sz="1200" b="1" dirty="0">
              <a:latin typeface="Courier New"/>
              <a:cs typeface="Courier New"/>
            </a:endParaRPr>
          </a:p>
          <a:p>
            <a:r>
              <a:rPr lang="da-DK" sz="1200" b="1" dirty="0">
                <a:latin typeface="Courier New"/>
                <a:cs typeface="Courier New"/>
              </a:rPr>
              <a:t>   1.000000000000000  -0.000000000000000                   0</a:t>
            </a:r>
          </a:p>
          <a:p>
            <a:r>
              <a:rPr lang="da-DK" sz="1200" b="1" dirty="0">
                <a:latin typeface="Courier New"/>
                <a:cs typeface="Courier New"/>
              </a:rPr>
              <a:t>                   0   1.000000000000000                   0</a:t>
            </a:r>
          </a:p>
          <a:p>
            <a:r>
              <a:rPr lang="da-DK" sz="1200" b="1" dirty="0">
                <a:latin typeface="Courier New"/>
                <a:cs typeface="Courier New"/>
              </a:rPr>
              <a:t>   0.000000000000000  -0.000000000000000   1.000000000000000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49"/>
            <a:ext cx="8042276" cy="1336956"/>
          </a:xfrm>
        </p:spPr>
        <p:txBody>
          <a:bodyPr/>
          <a:lstStyle/>
          <a:p>
            <a:r>
              <a:rPr lang="en-US" dirty="0" smtClean="0"/>
              <a:t>The Matrix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m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matrix, the transpose </a:t>
            </a:r>
            <a:r>
              <a:rPr lang="en-US" i="1" dirty="0" smtClean="0"/>
              <a:t>A</a:t>
            </a:r>
            <a:r>
              <a:rPr lang="en-US" baseline="30000" dirty="0" smtClean="0"/>
              <a:t>T</a:t>
            </a:r>
            <a:r>
              <a:rPr lang="en-US" dirty="0" smtClean="0"/>
              <a:t> is the</a:t>
            </a:r>
            <a:br>
              <a:rPr lang="en-US" dirty="0" smtClean="0"/>
            </a:b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m</a:t>
            </a:r>
            <a:r>
              <a:rPr lang="en-US" dirty="0" smtClean="0"/>
              <a:t> matrix obtained by exchanging rows and columns.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the matrix [</a:t>
            </a:r>
            <a:r>
              <a:rPr lang="en-US" i="1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], then					(</a:t>
            </a:r>
            <a:r>
              <a:rPr lang="en-US" i="1" dirty="0" smtClean="0"/>
              <a:t>A</a:t>
            </a:r>
            <a:r>
              <a:rPr lang="en-US" baseline="30000" dirty="0" smtClean="0"/>
              <a:t>T </a:t>
            </a:r>
            <a:r>
              <a:rPr lang="en-US" dirty="0" smtClean="0"/>
              <a:t>)</a:t>
            </a:r>
            <a:r>
              <a:rPr lang="en-US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err="1" smtClean="0"/>
              <a:t>a</a:t>
            </a:r>
            <a:r>
              <a:rPr lang="en-US" baseline="-25000" dirty="0" err="1" smtClean="0"/>
              <a:t>ji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63" y="4191798"/>
            <a:ext cx="45974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5338"/>
            <a:ext cx="7313613" cy="868362"/>
          </a:xfrm>
        </p:spPr>
        <p:txBody>
          <a:bodyPr/>
          <a:lstStyle/>
          <a:p>
            <a:r>
              <a:rPr lang="en-US" dirty="0" smtClean="0"/>
              <a:t>Properties of the Transpose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6" y="1419710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7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Symmetric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365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matrix </a:t>
            </a:r>
            <a:r>
              <a:rPr lang="en-US" i="1" dirty="0" smtClean="0"/>
              <a:t>A</a:t>
            </a:r>
            <a:r>
              <a:rPr lang="en-US" dirty="0" smtClean="0"/>
              <a:t> is symmetric if</a:t>
            </a:r>
            <a:r>
              <a:rPr lang="en-US" dirty="0"/>
              <a:t> </a:t>
            </a:r>
            <a:r>
              <a:rPr lang="en-US" i="1" dirty="0" smtClean="0"/>
              <a:t>A</a:t>
            </a:r>
            <a:r>
              <a:rPr lang="en-US" baseline="30000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Symmetric matrices appear very frequently in engineering and science problems.</a:t>
            </a:r>
          </a:p>
          <a:p>
            <a:r>
              <a:rPr lang="en-US" dirty="0" smtClean="0"/>
              <a:t>Computations with symmetric matrices can normally be done faster than with nonsymmetric matrices.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1" y="2536900"/>
            <a:ext cx="35814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1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Very Important Symmetric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m × n</a:t>
            </a:r>
            <a:r>
              <a:rPr lang="en-US" dirty="0" smtClean="0"/>
              <a:t> matrix then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n × n</a:t>
            </a:r>
            <a:r>
              <a:rPr lang="en-US" dirty="0" smtClean="0"/>
              <a:t> matrix.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n × m</a:t>
            </a:r>
            <a:r>
              <a:rPr lang="en-US" dirty="0" smtClean="0"/>
              <a:t>, and an (</a:t>
            </a:r>
            <a:r>
              <a:rPr lang="en-US" i="1" dirty="0" smtClean="0"/>
              <a:t>n × m</a:t>
            </a:r>
            <a:r>
              <a:rPr lang="en-US" dirty="0" smtClean="0"/>
              <a:t>) times an (</a:t>
            </a:r>
            <a:r>
              <a:rPr lang="en-US" i="1" dirty="0" smtClean="0"/>
              <a:t>m × n</a:t>
            </a:r>
            <a:r>
              <a:rPr lang="en-US" dirty="0" smtClean="0"/>
              <a:t>) matrix has dimensions </a:t>
            </a:r>
            <a:r>
              <a:rPr lang="en-US" i="1" dirty="0" smtClean="0"/>
              <a:t>n × n.</a:t>
            </a:r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m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matrix, then </a:t>
            </a:r>
            <a:r>
              <a:rPr lang="en-US" i="1" dirty="0" smtClean="0"/>
              <a:t>A</a:t>
            </a:r>
            <a:r>
              <a:rPr lang="en-US" baseline="30000" dirty="0" smtClean="0"/>
              <a:t>T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n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symmetric matrix.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40" y="5639343"/>
            <a:ext cx="4842096" cy="6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25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Addition </a:t>
            </a:r>
            <a:r>
              <a:rPr lang="en-US" b="1" dirty="0"/>
              <a:t>of </a:t>
            </a:r>
            <a:r>
              <a:rPr lang="en-US" b="1" dirty="0" smtClean="0"/>
              <a:t>matrices</a:t>
            </a:r>
            <a:r>
              <a:rPr lang="en-US" dirty="0" smtClean="0"/>
              <a:t>: Let </a:t>
            </a:r>
            <a:r>
              <a:rPr lang="en-US" dirty="0"/>
              <a:t> </a:t>
            </a:r>
            <a:r>
              <a:rPr lang="en-US" dirty="0" smtClean="0"/>
              <a:t>          and            be </a:t>
            </a:r>
            <a:r>
              <a:rPr lang="en-US" dirty="0"/>
              <a:t>of the same size.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 </a:t>
            </a:r>
            <a:r>
              <a:rPr lang="en-US" dirty="0"/>
              <a:t>the matrix obtained by adding corresponding elements of A </a:t>
            </a:r>
            <a:r>
              <a:rPr lang="en-US" dirty="0" smtClean="0"/>
              <a:t>and B.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13611"/>
              </p:ext>
            </p:extLst>
          </p:nvPr>
        </p:nvGraphicFramePr>
        <p:xfrm>
          <a:off x="5197075" y="1744586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469900" imgH="228600" progId="Equation.DSMT4">
                  <p:embed/>
                </p:oleObj>
              </mc:Choice>
              <mc:Fallback>
                <p:oleObj name="Equation" r:id="rId3" imgW="46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075" y="1744586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31044"/>
              </p:ext>
            </p:extLst>
          </p:nvPr>
        </p:nvGraphicFramePr>
        <p:xfrm>
          <a:off x="6957124" y="1744586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469900" imgH="228600" progId="Equation.DSMT4">
                  <p:embed/>
                </p:oleObj>
              </mc:Choice>
              <mc:Fallback>
                <p:oleObj name="Equation" r:id="rId5" imgW="46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7124" y="1744586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40146"/>
              </p:ext>
            </p:extLst>
          </p:nvPr>
        </p:nvGraphicFramePr>
        <p:xfrm>
          <a:off x="2146633" y="2924175"/>
          <a:ext cx="4445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7" imgW="1765300" imgH="228600" progId="Equation.DSMT4">
                  <p:embed/>
                </p:oleObj>
              </mc:Choice>
              <mc:Fallback>
                <p:oleObj name="Equation" r:id="rId7" imgW="1765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6633" y="2924175"/>
                        <a:ext cx="444500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26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86" y="69057"/>
            <a:ext cx="7313613" cy="868362"/>
          </a:xfrm>
        </p:spPr>
        <p:txBody>
          <a:bodyPr/>
          <a:lstStyle/>
          <a:p>
            <a:r>
              <a:rPr lang="en-US" dirty="0" smtClean="0"/>
              <a:t>The Transpose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372" y="1148203"/>
            <a:ext cx="7313613" cy="4056062"/>
          </a:xfrm>
        </p:spPr>
        <p:txBody>
          <a:bodyPr/>
          <a:lstStyle/>
          <a:p>
            <a:r>
              <a:rPr lang="en-US" dirty="0" smtClean="0"/>
              <a:t>Use the operator 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64" y="1770205"/>
            <a:ext cx="38608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8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Multiple of a 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Scalar </a:t>
            </a:r>
            <a:r>
              <a:rPr lang="en-US" b="1" dirty="0"/>
              <a:t>multiple of a </a:t>
            </a:r>
            <a:r>
              <a:rPr lang="en-US" b="1" dirty="0" smtClean="0"/>
              <a:t>matrix</a:t>
            </a:r>
            <a:r>
              <a:rPr lang="en-US" dirty="0" smtClean="0"/>
              <a:t>: Let            and    be </a:t>
            </a:r>
            <a:r>
              <a:rPr lang="en-US" dirty="0"/>
              <a:t>a number (scalar). Then </a:t>
            </a:r>
            <a:r>
              <a:rPr lang="en-US" dirty="0" smtClean="0"/>
              <a:t>     is </a:t>
            </a:r>
            <a:r>
              <a:rPr lang="en-US" dirty="0"/>
              <a:t>the matrix obtained by multiplying all elements of </a:t>
            </a:r>
            <a:r>
              <a:rPr lang="en-US" dirty="0" smtClean="0"/>
              <a:t>   by   ; </a:t>
            </a:r>
            <a:r>
              <a:rPr lang="en-US" dirty="0"/>
              <a:t>that is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32253"/>
              </p:ext>
            </p:extLst>
          </p:nvPr>
        </p:nvGraphicFramePr>
        <p:xfrm>
          <a:off x="6232657" y="1724584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469900" imgH="228600" progId="Equation.DSMT4">
                  <p:embed/>
                </p:oleObj>
              </mc:Choice>
              <mc:Fallback>
                <p:oleObj name="Equation" r:id="rId3" imgW="46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2657" y="1724584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18389"/>
              </p:ext>
            </p:extLst>
          </p:nvPr>
        </p:nvGraphicFramePr>
        <p:xfrm>
          <a:off x="5533130" y="2254622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5" imgW="177800" imgH="152400" progId="Equation.DSMT4">
                  <p:embed/>
                </p:oleObj>
              </mc:Choice>
              <mc:Fallback>
                <p:oleObj name="Equation" r:id="rId5" imgW="1778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3130" y="2254622"/>
                        <a:ext cx="355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46215"/>
              </p:ext>
            </p:extLst>
          </p:nvPr>
        </p:nvGraphicFramePr>
        <p:xfrm>
          <a:off x="7491608" y="2753856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91608" y="2753856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02961"/>
              </p:ext>
            </p:extLst>
          </p:nvPr>
        </p:nvGraphicFramePr>
        <p:xfrm>
          <a:off x="8010979" y="1804592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9" imgW="101600" imgH="139700" progId="Equation.DSMT4">
                  <p:embed/>
                </p:oleObj>
              </mc:Choice>
              <mc:Fallback>
                <p:oleObj name="Equation" r:id="rId9" imgW="1016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10979" y="1804592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793473"/>
              </p:ext>
            </p:extLst>
          </p:nvPr>
        </p:nvGraphicFramePr>
        <p:xfrm>
          <a:off x="2701925" y="3773488"/>
          <a:ext cx="32194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1" imgW="1041400" imgH="228600" progId="Equation.DSMT4">
                  <p:embed/>
                </p:oleObj>
              </mc:Choice>
              <mc:Fallback>
                <p:oleObj name="Equation" r:id="rId11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01925" y="3773488"/>
                        <a:ext cx="321945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78777"/>
              </p:ext>
            </p:extLst>
          </p:nvPr>
        </p:nvGraphicFramePr>
        <p:xfrm>
          <a:off x="8260375" y="278894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3" imgW="101600" imgH="139700" progId="Equation.DSMT4">
                  <p:embed/>
                </p:oleObj>
              </mc:Choice>
              <mc:Fallback>
                <p:oleObj name="Equation" r:id="rId13" imgW="1016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60375" y="2788943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69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of a 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Negative </a:t>
            </a:r>
            <a:r>
              <a:rPr lang="en-US" b="1" dirty="0"/>
              <a:t>of a </a:t>
            </a:r>
            <a:r>
              <a:rPr lang="en-US" b="1" dirty="0" smtClean="0"/>
              <a:t>matrix</a:t>
            </a:r>
            <a:r>
              <a:rPr lang="en-US" dirty="0" smtClean="0"/>
              <a:t>: </a:t>
            </a:r>
            <a:r>
              <a:rPr lang="en-US" dirty="0"/>
              <a:t>Let </a:t>
            </a:r>
            <a:r>
              <a:rPr lang="en-US" dirty="0" smtClean="0"/>
              <a:t>             .Then       is </a:t>
            </a:r>
            <a:r>
              <a:rPr lang="en-US" dirty="0"/>
              <a:t>the matrix obtained by replacing the elements of </a:t>
            </a:r>
            <a:r>
              <a:rPr lang="en-US" dirty="0" smtClean="0"/>
              <a:t>   by </a:t>
            </a:r>
            <a:r>
              <a:rPr lang="en-US" dirty="0"/>
              <a:t>their negatives; that is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64538"/>
              </p:ext>
            </p:extLst>
          </p:nvPr>
        </p:nvGraphicFramePr>
        <p:xfrm>
          <a:off x="5257075" y="1754586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469900" imgH="228600" progId="Equation.DSMT4">
                  <p:embed/>
                </p:oleObj>
              </mc:Choice>
              <mc:Fallback>
                <p:oleObj name="Equation" r:id="rId4" imgW="46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075" y="1754586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629689"/>
              </p:ext>
            </p:extLst>
          </p:nvPr>
        </p:nvGraphicFramePr>
        <p:xfrm>
          <a:off x="7412077" y="1782522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6" imgW="241300" imgH="152400" progId="Equation.DSMT4">
                  <p:embed/>
                </p:oleObj>
              </mc:Choice>
              <mc:Fallback>
                <p:oleObj name="Equation" r:id="rId6" imgW="241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2077" y="1782522"/>
                        <a:ext cx="482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14283"/>
              </p:ext>
            </p:extLst>
          </p:nvPr>
        </p:nvGraphicFramePr>
        <p:xfrm>
          <a:off x="3001393" y="274096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8" imgW="152400" imgH="152400" progId="Equation.DSMT4">
                  <p:embed/>
                </p:oleObj>
              </mc:Choice>
              <mc:Fallback>
                <p:oleObj name="Equation" r:id="rId8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1393" y="274096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928124"/>
              </p:ext>
            </p:extLst>
          </p:nvPr>
        </p:nvGraphicFramePr>
        <p:xfrm>
          <a:off x="2781387" y="3544715"/>
          <a:ext cx="2893360" cy="60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0" imgW="1092200" imgH="228600" progId="Equation.DSMT4">
                  <p:embed/>
                </p:oleObj>
              </mc:Choice>
              <mc:Fallback>
                <p:oleObj name="Equation" r:id="rId10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1387" y="3544715"/>
                        <a:ext cx="2893360" cy="60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1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Subtraction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Subtraction </a:t>
            </a:r>
            <a:r>
              <a:rPr lang="en-US" b="1" dirty="0"/>
              <a:t>of </a:t>
            </a:r>
            <a:r>
              <a:rPr lang="en-US" b="1" dirty="0" smtClean="0"/>
              <a:t>matrices</a:t>
            </a:r>
            <a:r>
              <a:rPr lang="en-US" dirty="0" smtClean="0"/>
              <a:t>: </a:t>
            </a:r>
            <a:r>
              <a:rPr lang="en-US" dirty="0"/>
              <a:t>Matrix subtraction is defined for two matrices </a:t>
            </a:r>
            <a:r>
              <a:rPr lang="en-US" dirty="0" smtClean="0"/>
              <a:t>            and             of </a:t>
            </a:r>
            <a:r>
              <a:rPr lang="en-US" dirty="0"/>
              <a:t>the same size, in the usual way; that is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210434"/>
              </p:ext>
            </p:extLst>
          </p:nvPr>
        </p:nvGraphicFramePr>
        <p:xfrm>
          <a:off x="5092622" y="2244229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558800" imgH="228600" progId="Equation.DSMT4">
                  <p:embed/>
                </p:oleObj>
              </mc:Choice>
              <mc:Fallback>
                <p:oleObj name="Equation" r:id="rId3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2622" y="2244229"/>
                        <a:ext cx="111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22019"/>
              </p:ext>
            </p:extLst>
          </p:nvPr>
        </p:nvGraphicFramePr>
        <p:xfrm>
          <a:off x="6907941" y="2244229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571500" imgH="228600" progId="Equation.DSMT4">
                  <p:embed/>
                </p:oleObj>
              </mc:Choice>
              <mc:Fallback>
                <p:oleObj name="Equation" r:id="rId5" imgW="571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7941" y="2244229"/>
                        <a:ext cx="1143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90484"/>
              </p:ext>
            </p:extLst>
          </p:nvPr>
        </p:nvGraphicFramePr>
        <p:xfrm>
          <a:off x="1946903" y="3390413"/>
          <a:ext cx="4961038" cy="69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1625600" imgH="228600" progId="Equation.DSMT4">
                  <p:embed/>
                </p:oleObj>
              </mc:Choice>
              <mc:Fallback>
                <p:oleObj name="Equation" r:id="rId7" imgW="162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6903" y="3390413"/>
                        <a:ext cx="4961038" cy="697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6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Zero 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675467"/>
            <a:ext cx="8458200" cy="3450696"/>
          </a:xfrm>
        </p:spPr>
        <p:txBody>
          <a:bodyPr/>
          <a:lstStyle/>
          <a:p>
            <a:r>
              <a:rPr lang="en-US" b="1" dirty="0"/>
              <a:t>The zero </a:t>
            </a:r>
            <a:r>
              <a:rPr lang="en-US" b="1" dirty="0" smtClean="0"/>
              <a:t>matri</a:t>
            </a:r>
            <a:r>
              <a:rPr lang="en-US" dirty="0" smtClean="0"/>
              <a:t>x: </a:t>
            </a:r>
            <a:r>
              <a:rPr lang="en-US" dirty="0"/>
              <a:t>Each </a:t>
            </a:r>
            <a:r>
              <a:rPr lang="en-US" dirty="0" smtClean="0"/>
              <a:t>         matrix</a:t>
            </a:r>
            <a:r>
              <a:rPr lang="en-US" dirty="0"/>
              <a:t>, all of whose elements are zero, is called the  zero matrix </a:t>
            </a:r>
            <a:r>
              <a:rPr lang="en-US" dirty="0" smtClean="0"/>
              <a:t>and </a:t>
            </a:r>
            <a:r>
              <a:rPr lang="en-US" dirty="0"/>
              <a:t>is denoted by the symbol </a:t>
            </a:r>
            <a:r>
              <a:rPr lang="en-US" dirty="0" smtClean="0"/>
              <a:t>  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52424"/>
              </p:ext>
            </p:extLst>
          </p:nvPr>
        </p:nvGraphicFramePr>
        <p:xfrm>
          <a:off x="4602497" y="2862764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381000" imgH="139700" progId="Equation.DSMT4">
                  <p:embed/>
                </p:oleObj>
              </mc:Choice>
              <mc:Fallback>
                <p:oleObj name="Equation" r:id="rId3" imgW="3810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2497" y="2862764"/>
                        <a:ext cx="762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08930"/>
              </p:ext>
            </p:extLst>
          </p:nvPr>
        </p:nvGraphicFramePr>
        <p:xfrm>
          <a:off x="5828536" y="383283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127000" imgH="152400" progId="Equation.DSMT4">
                  <p:embed/>
                </p:oleObj>
              </mc:Choice>
              <mc:Fallback>
                <p:oleObj name="Equation" r:id="rId5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8536" y="3832834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68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left[\begin{array}{llll}&#10;a_{{\rm 11}} &amp; a_{{\rm 12}} &amp; \cdots &amp; a_{{\rm 1}n}\\&#10;a_{{\rm 21}} &amp; a_{{\rm 22}} &amp; \cdots &amp; a_{{\rm 2}n}\\&#10;\vdots &amp;  &amp;  &amp; \vdots\\&#10;a_{m{\rm 1}} &amp; a_{m{\rm 2}} &amp; \cdots &amp; a_{mn}&#10;\end{array}\right]\left[\begin{array}{c}&#10;x_{{\rm 1}}\\&#10;x_{{\rm 2}}\\&#10;\vdots\\&#10;x_{n}&#10;\end{array}\right]{\rm =}\left[\begin{array}{c}&#10;b_{{\rm 1}}\\&#10;b_{{\rm 2}}\\&#10;\vdots\\&#10;b_{m}&#10;\end{array}\right]&#10;\]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93"/>
  <p:tag name="PICTUREFILESIZE" val="228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{\rm =}\left[\begin{array}{l}&#10;x_{{\rm 1}}\\&#10;x_{{\rm 2}}\\&#10;\vdots\\&#10;x_{n}&#10;\end{array}\right]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7"/>
  <p:tag name="PICTUREFILESIZE" val="77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b{\rm =}\left[\begin{array}{l}&#10;b_{{\rm 1}}\\&#10;b_{{\rm 2}}\\&#10;\vdots\\&#10;b_{m}&#10;\end{array}\right]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6"/>
  <p:tag name="PICTUREFILESIZE" val="75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x_{{\rm 1}}\left[\begin{array}{l}&#10;a_{{\rm 11}}\\&#10;a_{{\rm 21}}\\&#10;\vdots\\&#10;a_{{\rm m1}}&#10;\end{array}\right]{\rm +}x_{{\rm 2}}\left[\begin{array}{l}&#10;a_{{\rm 12}}\\&#10;a_{{\rm 22}}\\&#10;\vdots\\&#10;a_{m{\rm 2}}&#10;\end{array}\right]{\rm +}\cdots{\rm +}x_{n}\left[\begin{array}{l}&#10;a_{{\rm 1}n}\\&#10;a_{{\rm 2}n}\\&#10;\vdots\\&#10;a_{mn}&#10;\end{array}\right]{\rm =}\left[\begin{array}{l}&#10;b_{{\rm 1}}\\&#10;b_{{\rm 2}}\\&#10;\vdots\\&#10;b_{m}&#10;\end{array}\right]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42"/>
  <p:tag name="PICTUREFILESIZE" val="253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x+y+z &amp; = &amp; 1\\&#10;x-y+z &amp; = &amp; 0\\&#10;3x+5y-z &amp; = &amp; 2&#10;\end{eqnarray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83"/>
  <p:tag name="PICTUREFILESIZE" val="117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left[\begin{array}{ccc}&#10;{\rm 1} &amp; {\rm 1} &amp; {\rm 1}\\&#10;{\rm 1} &amp; {\rm -}{\rm 1} &amp; {\rm 1}\\&#10;{\rm 3} &amp; {\rm 5} &amp; {\rm -}{\rm 1}&#10;\end{array}\right]\left[\begin{array}{l}&#10;x\\&#10;y\\&#10;z&#10;\end{array}\right]{\rm =}\left[\begin{array}{c}&#10;{\rm 1}\\&#10;0\\&#10;{\rm 2}&#10;\end{array}\right]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38"/>
  <p:tag name="PICTUREFILESIZE" val="105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&#10;&#10;\documentclass{article}&#10;&#10;\pagestyle{empty}&#10;&#10;\begin{document}&#10;\[&#10;x\left[\begin{array}{c}&#10;1\\&#10;1\\&#10;3&#10;\end{array}\right]{\rm +}y\left[\begin{array}{c}&#10;{\rm 1}\\&#10;{\rm -}{\rm 1}\\&#10;{\rm 5}&#10;\end{array}\right]{\rm +}z\left[\begin{array}{l}&#10;{\rm 1}\\&#10;{\rm 1}\\&#10;{\rm -}{\rm 1}&#10;\end{array}\right]{\rm =}\left[\begin{array}{l}&#10;{\rm 1}\\&#10;0\\&#10;{\rm 2}&#10;\end{array}\right]&#10;\]&#10;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77"/>
  <p:tag name="PICTUREFILESIZE" val="1200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 $\left[\begin{array}{c}&#10;0.0000\\&#10;0.5000\\&#10;0.5000&#10;\end{array}\right]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6"/>
  <p:tag name="PICTUREFILESIZE" val="69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\left(1\right)0.0000+\left(1\right)0.5000+\left(1\right)0.5000 &amp; = &amp; 1\\&#10;\left(1\right)0.0000-\left(1\right)0.5000+\left(1\right)0.5000 &amp; = &amp; 0\\&#10;3\left(0.0000\right)+5\left(0.5000\right)-\left(1\right)0.5000 &amp; = &amp; 2&#10;\end{eqnarray*}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83"/>
  <p:tag name="PICTUREFILESIZE" val="2576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If $A$ is an $n\times n$ matrix, the trace of $A$, written $\mathsf{\mathsf{trace}}\left(A\right)$,&#10;is the sum of the diagonal elements; that is&#10;&#10;\[&#10;\mathsf{trace}\left(A\right)=a_{11}+a_{22}+\ldots+a_{nn}=\sum_{i=1}^{n}a_{ii}.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456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A{\rm ,\ }B{\rm ,\ }C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6"/>
  <p:tag name="PICTUREFILESIZE" val="26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If $A=\left[\begin{array}{cccc}&#10;5 &amp; 8 &amp; 12 &amp; -1\\&#10;7 &amp; 4 &amp; -8 &amp; 7\\&#10;0 &amp; 3 &amp; -6 &amp; 5\\&#10;-1 &amp; -9 &amp; 4 &amp; 3&#10;\end{array}\right]$, then $\mathsf{trace}\left(A\right)=5+4+\left(-6\right)+3=6$.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08"/>
  <p:tag name="PICTUREFILESIZE" val="297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sf{trace}\left(A+B\right)=\mathsf{trace}\left(A\right)+\mathsf{trace}\left(B\right)$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59"/>
  <p:tag name="PICTUREFILESIZE" val="80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sf{trace}\left(cA\right)=c\,\mathsf{trace}\left(A\right)$,&#10;where $c$ is a scalar.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88"/>
  <p:tag name="PICTUREFILESIZE" val="103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If A is an $n\times n$ matrix and B is an $n\times n$ matrix,\\ then&#10;$\mathsf{trace}\left(AB\right)=\mathsf{trace}\left(BA\right)$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18"/>
  <p:tag name="PICTUREFILESIZE" val="187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If $A$ is an $m\times n$ matrix, the function $T_{A}{\rm :}{R}^{n}\to {R}^{m}$&#10;defined by\\ $T_{A}{\rm (}x{\rm )=}Ax$ for all $x\in{R}^{n}$ is called a \textbf {linear transformation}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74"/>
  <p:tag name="PICTUREFILESIZE" val="280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T_{A}{\rm (}sx{\rm +}ty{\rm )=}sT_{A}{\rm (}x{\rm )+}tT_{A}{\rm (}y{\rm )}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4"/>
  <p:tag name="PICTUREFILESIZE" val="79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\overline{x}=d\cos\left(\theta+\alpha\right)=d\cos\left(\theta\right)\cos\left(\alpha\right)-d\sin\left(\theta\right)\sin\left(\alpha\right)=x\cos\left(\theta\right)-y\sin\left(\theta\right)\\&#10; \overline{y}=d\sin\left(\theta+\alpha\right)=d\sin\left(\theta\right)\cos\left(\alpha\right)+d\cos\left(\theta\right)\sin\left(\alpha\right)=x\sin\left(\theta\right)+y\cos\left(\theta\right)&#10;\end{eqnarray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22"/>
  <p:tag name="PICTUREFILESIZE" val="336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R=\left[\begin{array}{c}&#10;\overline{x}\\&#10;\overline{y}&#10;\end{array}\right]=\left[\begin{array}{cc}&#10;cos\theta &amp; -sin\theta\\&#10;sin\theta &amp; cos\theta&#10;\end{array}\right]\left[\begin{array}{c}&#10;x\\&#10;y&#10;\end{array}\right]$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62"/>
  <p:tag name="PICTUREFILESIZE" val="131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left[\begin{array}{c}&#10;\overline{x}\\&#10;\overline{y}&#10;\end{array}\right]=\left[\begin{array}{cc}&#10;cos\frac{\pi}{6} &amp; -sin\frac{\pi}{6}\\&#10;sin\frac{\pi}{6} &amp; cos\frac{\pi}{6}&#10;\end{array}\right]\left[\begin{array}{c}&#10;x\\&#10;5x+1&#10;\end{array}\right]=\left[\begin{array}{c}&#10;-1.634x-.5\\&#10;4.83x+.866&#10;\end{array}\right]$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56"/>
  <p:tag name="PICTUREFILESIZE" val="217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&#10;\[&#10;T\left(x\right)=\left[\begin{array}{ccc}&#10;1 &amp; 0 &amp; tx\\&#10;0 &amp; 1 &amp; ty\\&#10;0 &amp; 0 &amp; 1&#10;\end{array}\right]\left[\begin{array}{c}&#10;x\\&#10;y\\&#10;1&#10;\end{array}\right]=\left[\begin{array}{c}&#10;x+tx\\&#10;y+ty\\&#10;1&#10;\end{array}\right]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90"/>
  <p:tag name="PICTUREFILESIZE" val="150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s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"/>
  <p:tag name="PICTUREFILESIZE" val="6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R=\left[\begin{array}{ccc}&#10;cos\theta &amp; -sin\theta &amp; 0\\&#10;sin\theta &amp; cos\theta &amp; 0\\&#10;0 &amp; 0 &amp; 1&#10;\end{array}\right]&#10;\]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12"/>
  <p:tag name="PICTUREFILESIZE" val="132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T_{1}=\left[\begin{array}{ccc}&#10;1 &amp; 0 &amp; -2\\&#10;0 &amp; 1 &amp; -11\\&#10;0 &amp; 0 &amp; 1&#10;\end{array}\right],\thinspace\thinspace R=\left[\begin{array}{ccc}&#10;cos\frac{\pi}{6} &amp; -sin\frac{\pi}{6} &amp; 0\\&#10;sin\frac{\pi}{6} &amp; cos\frac{\pi}{6} &amp; 0\\&#10;0 &amp; 0 &amp; 1&#10;\end{array}\right],\thinspace\thinspace T_{2}=\left[\begin{array}{ccc}&#10;1 &amp; 0 &amp; 2\\&#10;0 &amp; 1 &amp; 11\\&#10;0 &amp; 0 &amp; 1&#10;\end{array}\right]$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17"/>
  <p:tag name="PICTUREFILESIZE" val="255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F=T_{2}RT_{1}=\left[\begin{array}{ccc}&#10;0.8660 &amp; -0.5000 &amp; {\rm 5.7679}\\&#10;0.5000 &amp; 0.8660 &amp; {\rm 0.4737}\\&#10;0 &amp; 0 &amp; 1.0000&#10;\end{array}\right]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94"/>
  <p:tag name="PICTUREFILESIZE" val="213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I=\left[\begin{array}{ccccc}&#10;1\\&#10; &amp; 1\\&#10; &amp;  &amp; \ddots\\&#10; &amp;  &amp;  &amp; 1\\&#10; &amp;  &amp;  &amp;  &amp; 1&#10;\end{array}\right]$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11"/>
  <p:tag name="PICTUREFILESIZE" val="99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If $A$ is an $n{\rm \times}n$ matrix, we define $A^{k}$&#10;as follows:\\ $A^{0}{\rm =}I_{n}$ and $A^{k}{\rm =}\underbrace{{\rm A*A*A}\cdots{\rm A*A}}_{{\rm A\ occurs\ k\ times}}$&#10;for $k\ge{\rm 1}$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07"/>
  <p:tag name="PICTUREFILESIZE" val="2720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tabular}{cc|cccccc|}&#10; &amp; \multicolumn{1}{c}{} &amp; A &amp; B &amp; C &amp; D &amp; E &amp; \multicolumn{1}{c}{F}\tabularnewline&#10;\cline{3-3} \cline{8-8} &#10; &amp; A &amp; 0 &amp; 1 &amp; 0 &amp; 0 &amp; 0 &amp; 0\tabularnewline&#10; &amp; B &amp; 1 &amp; 0 &amp; 1 &amp; 1 &amp; 1 &amp; 1\tabularnewline&#10;Adj = &amp; C &amp; 0 &amp; 1 &amp; 0 &amp; 0 &amp; 1 &amp; 0\tabularnewline&#10; &amp; D &amp; 0 &amp; 1 &amp; 0 &amp; 0 &amp; 0 &amp; 1\tabularnewline&#10; &amp; E &amp; 0 &amp; 1 &amp; 1 &amp; 0 &amp; 0 &amp; 0\tabularnewline&#10; &amp; F &amp; 0 &amp; 1 &amp; 0 &amp; 1 &amp; 0 &amp; 0\tabularnewline&#10;\cline{3-3} \cline{8-8} &#10;\end{tabular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68"/>
  <p:tag name="PICTUREFILESIZE" val="280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\mathsf{Adj^{3}}=\left[\begin{array}{cccccc}&#10;0 &amp; 5 &amp; 1 &amp; 1 &amp; 1 &amp; 1\\&#10;5 &amp; 4 &amp; 6 &amp; 6 &amp; 6 &amp; 6\\&#10;1 &amp; 6 &amp; 2 &amp; 2 &amp; 3 &amp; 2\\&#10;1 &amp; 6 &amp; 2 &amp; 2 &amp; 2 &amp; 3\\&#10;1 &amp; 6 &amp; 3 &amp; 2 &amp; 2 &amp; 2\\&#10;1 &amp; 6 &amp; 2 &amp; 3 &amp; 2 &amp; 2&#10;\end{array}\right]&#10;\]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32"/>
  <p:tag name="PICTUREFILESIZE" val="251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A=\left[\begin{array}{ccc}&#10;1 &amp; 0 &amp; 2\\&#10;1 &amp; 3 &amp; 0\\&#10;2 &amp; 1 &amp; 5&#10;\end{array}\right]&#10;\]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76"/>
  <p:tag name="PICTUREFILESIZE" val="76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A^{-1}=\left[\begin{array}{ccc}&#10;3 &amp; \frac{2}{5} &amp; -\frac{6}{5}\\&#10;-1 &amp; \frac{1}{5} &amp; \frac{2}{5}\\&#10;-1 &amp; -\frac{1}{5} &amp; \frac{3}{5}&#10;\end{array}\right]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13"/>
  <p:tag name="PICTUREFILESIZE" val="102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\left[\begin{array}{cccc}&#10;1 &amp; 3 &amp; -1 &amp; 7\\&#10;2 &amp; 5 &amp; 8 &amp; -9\\&#10;4 &amp; 0 &amp; 1 &amp; 12&#10;\end{array}\right]^{T}=\left[\begin{array}{ccc}&#10;1 &amp; 2 &amp; 4\\&#10;3 &amp; 5 &amp; 0\\&#10;-1 &amp; 8 &amp; 1\\&#10;7 &amp; -9 &amp; 12&#10;\end{array}\right]&#10;\]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81"/>
  <p:tag name="PICTUREFILESIZE" val="198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t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"/>
  <p:tag name="PICTUREFILESIZE" val="6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numerate}&#10;\item $\left(A^{T}\right)^{T}{\rm =}A$;&#10;\item ${\rm (}A{\rm \pm}B{\rm )}^{T}{\rm =}A^{T}{\rm \pm}B^{T}$ if $A$&#10;and $B$ are $m{\rm \times}n$;&#10;\item ${\rm (}sA{\rm )}^{T}{\rm =}sA^{T}$ if $s$ is a scalar;&#10;\item ${\rm (}AB{\rm )}^{T}{\rm =}B^{T}A^{T}$ if $A$ is $m{\rm \times}k$&#10;and $B$ is $k{\rm \times}n$;&#10;\item $A$ is nonsingular, then $A^{T}$ is also nonsingular and $\left(A^{T}\right)^{{\rm -}{\rm 1}}{\rm =}\left(A^{{\rm -}{\rm 1}}\right)^{T}$.&#10;\item $x^{T}x{\rm =}x_{{\rm 1}}^{{\rm 2}}{\rm +\dots+}x_{n}^{{\rm 2}}$&#10;if $x{\rm =[}x_{{\rm 1}}{\rm ,\dots,}x_{n}{\rm ]}^{T}$ is a column&#10;vector.&#10;\end{enumerate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14"/>
  <p:tag name="PICTUREFILESIZE" val="8416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A=\left[\begin{array}{cccc}&#10;1 &amp; 8 &amp; 12 &amp; 3\\&#10;8 &amp; 5 &amp; 1 &amp; 10\\&#10;12 &amp; 1 &amp; 6 &amp; 9\\&#10;3 &amp; 10 &amp; 9 &amp; 2&#10;\end{array}\right]=A^{T}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41"/>
  <p:tag name="PICTUREFILESIZE" val="1700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\left(A^{T}A\right)^{T}=A^{T}\left(A^{T}\right)^{T}=A^{T}A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8"/>
  <p:tag name="PICTUREFILESIZE" val="70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listings}&#10;\providecommand{\problemname}{}&#10;\usepackage{algorithm}&#10;\usepackage{algpseudocode}&#10;\providecommand{\problemname}{}&#10;\usepackage{colortbl}&#10;\definecolor{lightgray}{gray}{0.8}&#10;\usepackage{tocbibind}&#10;\usepackage{hyperref}&#10;\pagestyle{empty}&#10;&#10;\begin{document}&#10;&#10;\lstset{&#10;basicstyle=\footnotesize,&#10;language=Matlab&#10;}&#10;\begin{lstlisting}&#10;&gt;&gt; A = [1 8 -1;3 -9 15;-1 5 3]&#10;&#10;A =&#10;     1     8    -1&#10;     3    -9    15&#10;    -1     5     3&#10;&#10;&gt;&gt; A_TA = A'*A&#10;&#10;A_TA =&#10;    11   -24    41&#10;   -24   170  -128&#10;    41  -128   235&#10;&#10;&gt;&gt; A_TA - A_TA'&#10;&#10;ans =&#10;     0     0     0&#10;     0     0     0&#10;     0     0     0&#10;\end{lstlisting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52"/>
  <p:tag name="PICTUREFILESIZE" val="534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enumerate}&#10;\item ${\rm (}A{\rm +}B{\rm )+}C{\rm =}A{\rm +(}B{\rm +}C{\rm )}$;&#10;\item $A{\rm +}B{\rm =}B{\rm +}A$;&#10;\item ${\rm 0+}A{\rm =}A$;&#10;\item $A{\rm +(-}A{\rm )=0}$;&#10;\item ${\rm (}s{\rm +}t{\rm )}A{\rm =}sA{\rm +}tA$,${\rm (}s{\rm -}t{\rm )}A{\rm =}sA{\rm -}tA$;&#10;\item $t{\rm (}A{\rm +}B{\rm )=}tA{\rm +}tB$,$t{\rm (}A{\rm -}B{\rm )=}tA{\rm -}tB$;&#10;\item $s{\rm (}tA{\rm )=(}st{\rm )}A$;&#10;\item ${\rm 1A=}A$,$0A{\rm =0}$,${\rm (-1)}A{\rm =-}A$;&#10;\item $tA{\rm =0}\Rightarrow t{\rm =0}$ or $A{\rm =0}$. &#10;\end{enumerate}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69"/>
  <p:tag name="PICTUREFILESIZE" val="692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(\textbf{Matrix product})\textbf{ } Let $A{\rm =[}a_{ij}{\rm ]}$&#10;be a matrix of size $m{\rm \times}p$ and $B{\rm =[}b_{jk}{\rm ]}$&#10;be a matrix of size $p{\rm \times}n$; (that is the number of columns&#10;of $A$ equals the number of rows of $B$). Then $AB$ is the $m{\rm \times}n$&#10;matrix $C{\rm =[}c_{ik}{\rm ]}$ whose ${\rm (}i{\rm ,\ }j{\rm )}$-th&#10;element is defined by the formula&#10;\[&#10;c_{ij}{\rm =}\sum_{k{\rm =1}}^{p}a_{ik}b_{kj}{\rm =}a_{i{\rm 1}}b_{{\rm 1j}}{\rm +}\cdots{\rm +}a_{in}b_{nj}&#10;\]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814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eqnarray*}&#10;\left[\begin{array}{cc}&#10;{\rm 1} &amp; {\rm 2}\\&#10;{\rm 3} &amp; {\rm 4}&#10;\end{array}\right]\left[\begin{array}{cc}&#10;{\rm 5} &amp; {\rm 6}\\&#10;{\rm 7} &amp; {\rm 8}&#10;\end{array}\right]{\rm =}\left[\begin{array}{ll}&#10;{\rm 1\times5+2\times7} &amp; {\rm 1\times6+2\times8}\\&#10;{\rm 3\times5+4\times7} &amp; {\rm 3\times6+4\times8}&#10;\end{array}\right]{\rm =}\left[\begin{array}{cc}&#10;{\rm 19} &amp; {\rm 22}\\&#10;{\rm 43} &amp; {\rm 50}&#10;\end{array}\right]\\&#10;\left[\begin{array}{cc}&#10;{\rm 5} &amp; {\rm 6}\\&#10;{\rm 7} &amp; {\rm 8}&#10;\end{array}\right]\left[\begin{array}{cc}&#10;{\rm 1} &amp; {\rm 2}\\&#10;{\rm 3} &amp; {\rm 4}&#10;\end{array}\right]{\rm =}\left[\begin{array}{cc}&#10;{\rm 23} &amp; {\rm 34}\\&#10;{\rm 31} &amp; {\rm 46}&#10;\end{array}\right]\ne\left[\begin{array}{cc}&#10;{\rm 1} &amp; {\rm 2}\\&#10;{\rm 3} &amp; {\rm 4}&#10;\end{array}\right]\left[\begin{array}{cc}&#10;{\rm 5} &amp; {\rm 6}\\&#10;{\rm 7} &amp; {\rm 8}&#10;\end{array}\right]\\&#10;\left[\begin{array}{c}&#10;{\rm 1}\\&#10;{\rm 2}&#10;\end{array}\right]\left[\begin{array}{cc}&#10;{\rm 3} &amp; {\rm 4}\end{array}\right]{\rm =}\left[\begin{array}{cc}&#10;{\rm 3} &amp; {\rm 4}\\&#10;{\rm 6} &amp; {\rm 8}&#10;\end{array}\right]\\&#10;\left[\begin{array}{cc}&#10;{\rm 3} &amp; {\rm 4}\end{array}\right]\left[\begin{array}{c}&#10;{\rm 1}\\&#10;{\rm 2}&#10;\end{array}\right]{\rm =}\left[\begin{array}{c}&#10;{\rm 11}\end{array}\right]\\&#10;\left[\begin{array}{cc}&#10;{\rm 1} &amp; {\rm -}{\rm 1}\\&#10;{\rm 1} &amp; {\rm -}{\rm 1}&#10;\end{array}\right]\left[\begin{array}{cc}&#10;{\rm 1} &amp; {\rm -}{\rm 1}\\&#10;{\rm 1} &amp; {\rm -}{\rm 1}&#10;\end{array}\right]{\rm =}\left[\begin{array}{cc}&#10;0 &amp; 0\\&#10;0 &amp; 0&#10;\end{array}\right]&#10;\end{eqnarray*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96"/>
  <p:tag name="PICTUREFILESIZE" val="713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Matrix multiplication obeys many of the familiar laws of&#10;arithmetic apart from the commutative law.&#10;&#10;\index{matrix!laws of arithmetic}\emph{1. }$\left(AB\right)C=A\left(BC\right)$&#10;if $A{\rm ,\ }B{\rm ,\ }C$ are $m{\rm \times}n{\rm ,\ }n{\rm \times}p{\rm ,\ }p{\rm \times}q$,&#10;respectively;&#10;&#10;\emph{2. }$t{\rm (}AB{\rm )=(}tA{\rm )}B{\rm =}A{\rm (}tB{\rm )}$,$A{\rm (-}B{\rm )=(-}A{\rm )}B{\rm =-(}AB{\rm )}$;&#10;&#10;\emph{3. }${\rm (}A{\rm +}B{\rm )}C{\rm =}AC{\rm +}BC$ if $A$ and&#10;$B$ are $m{\rm \times}n$ and $C$ is $n{\rm \times}p$; &#10;&#10;\emph{4. }$D{\rm (}A{\rm +}B{\rm )=}DA{\rm +}DB$ if $A$ and $B$&#10;are $m{\rm \times}n$ and $D$ is $p{\rm \times}m$. 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856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a_{{\rm 11}}x_{{\rm 1}}{\rm +}a_{{\rm 12}}x_{{\rm 2}}{\rm +}\cdots{\rm +}a_{{\rm 1}n}x_{n} &amp; = &amp; b_{1}\\&#10;a_{{\rm 21}}x_{{\rm 1}}{\rm +}a_{{\rm 22}}x_{{\rm 2}}{\rm +}\cdots{\rm +}a_{{\rm 2}n}x_{n} &amp; = &amp; b_{2}\\&#10;\vdots &amp; \vdots &amp; \vdots\\&#10;a_{m{\rm 1}}x_{{\rm 1}}{\rm +}a_{m{\rm 2}}x_{{\rm 2}}{\rm +}\cdots{\rm +}a_{mn}x_{n} &amp; = &amp; b_{m}&#10;\end{eqnarray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61"/>
  <p:tag name="PICTUREFILESIZE" val="245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1702</Words>
  <Application>Microsoft Macintosh PowerPoint</Application>
  <PresentationFormat>On-screen Show (4:3)</PresentationFormat>
  <Paragraphs>280</Paragraphs>
  <Slides>50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Equation</vt:lpstr>
      <vt:lpstr>Why Study Numerical Linear Algebra?</vt:lpstr>
      <vt:lpstr>Matrix</vt:lpstr>
      <vt:lpstr>Example 1</vt:lpstr>
      <vt:lpstr>Equality of Matrices</vt:lpstr>
      <vt:lpstr>Matrix Addition</vt:lpstr>
      <vt:lpstr>Scalar Multiple of a Matrix</vt:lpstr>
      <vt:lpstr>Negative of a Matrix</vt:lpstr>
      <vt:lpstr>Matrix Subtraction</vt:lpstr>
      <vt:lpstr>The Zero Matrix</vt:lpstr>
      <vt:lpstr>Matrix Operations</vt:lpstr>
      <vt:lpstr>Matrix Operations</vt:lpstr>
      <vt:lpstr>Matrix Multiplication</vt:lpstr>
      <vt:lpstr>Matrix Multiplication</vt:lpstr>
      <vt:lpstr>Matrix Multiplication</vt:lpstr>
      <vt:lpstr>Examples of Matrix Multiplication</vt:lpstr>
      <vt:lpstr>Cost of Matrix Multiplication</vt:lpstr>
      <vt:lpstr>Laws of Matrix Multiplication</vt:lpstr>
      <vt:lpstr>System of Linear Equations</vt:lpstr>
      <vt:lpstr>System of Linear Equations</vt:lpstr>
      <vt:lpstr>Equivalent Equation for Ax = b</vt:lpstr>
      <vt:lpstr>Example of a Linear System</vt:lpstr>
      <vt:lpstr>The Trace</vt:lpstr>
      <vt:lpstr>Example of the Trace</vt:lpstr>
      <vt:lpstr>Properties of the Trace</vt:lpstr>
      <vt:lpstr>MATLAB</vt:lpstr>
      <vt:lpstr>MATLAB Examples</vt:lpstr>
      <vt:lpstr>Another MATLAB Example</vt:lpstr>
      <vt:lpstr>Linear Transformations</vt:lpstr>
      <vt:lpstr>Rotations</vt:lpstr>
      <vt:lpstr>Rotations – Matrix Form</vt:lpstr>
      <vt:lpstr>Rotation Example</vt:lpstr>
      <vt:lpstr>Translation</vt:lpstr>
      <vt:lpstr>Rotations and Translations</vt:lpstr>
      <vt:lpstr>Rotations and Translations Example</vt:lpstr>
      <vt:lpstr>Rotations and Translations Example</vt:lpstr>
      <vt:lpstr>MATLAB Exponentiation Operator</vt:lpstr>
      <vt:lpstr>MATLAB Exponentiation Operator</vt:lpstr>
      <vt:lpstr>Powers of Matrices</vt:lpstr>
      <vt:lpstr>Powers of Matrices</vt:lpstr>
      <vt:lpstr>Application of Matrix Powers to a Graph</vt:lpstr>
      <vt:lpstr>Application of Matrix Powers to a Graph</vt:lpstr>
      <vt:lpstr>Application of Matrix Powers to a Graph</vt:lpstr>
      <vt:lpstr>The Matrix Inverse</vt:lpstr>
      <vt:lpstr>Properties of the Matrix Inverse</vt:lpstr>
      <vt:lpstr>Computing the Inverse using MATLAB</vt:lpstr>
      <vt:lpstr>The Matrix Transpose</vt:lpstr>
      <vt:lpstr>Properties of the Transpose</vt:lpstr>
      <vt:lpstr>A Symmetric Matrix</vt:lpstr>
      <vt:lpstr>A Very Important Symmetric Matrix</vt:lpstr>
      <vt:lpstr>The Transpose in MATLAB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Ford</dc:creator>
  <cp:lastModifiedBy>William Ford</cp:lastModifiedBy>
  <cp:revision>145</cp:revision>
  <cp:lastPrinted>2013-09-16T01:28:20Z</cp:lastPrinted>
  <dcterms:created xsi:type="dcterms:W3CDTF">2013-09-16T00:10:52Z</dcterms:created>
  <dcterms:modified xsi:type="dcterms:W3CDTF">2014-10-15T20:37:11Z</dcterms:modified>
</cp:coreProperties>
</file>