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embeddings/oleObject1.bin" ContentType="application/vnd.openxmlformats-officedocument.oleObject"/>
  <Override PartName="/ppt/embeddings/oleObject2.bin" ContentType="application/vnd.openxmlformats-officedocument.oleObject"/>
  <Override PartName="/ppt/tags/tag16.xml" ContentType="application/vnd.openxmlformats-officedocument.presentationml.tags+xml"/>
  <Override PartName="/ppt/tags/tag17.xml" ContentType="application/vnd.openxmlformats-officedocument.presentationml.tags+xml"/>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18" r:id="rId1"/>
  </p:sldMasterIdLst>
  <p:notesMasterIdLst>
    <p:notesMasterId r:id="rId39"/>
  </p:notesMasterIdLst>
  <p:sldIdLst>
    <p:sldId id="257" r:id="rId2"/>
    <p:sldId id="259" r:id="rId3"/>
    <p:sldId id="313" r:id="rId4"/>
    <p:sldId id="314" r:id="rId5"/>
    <p:sldId id="258" r:id="rId6"/>
    <p:sldId id="310" r:id="rId7"/>
    <p:sldId id="315" r:id="rId8"/>
    <p:sldId id="312" r:id="rId9"/>
    <p:sldId id="264" r:id="rId10"/>
    <p:sldId id="316" r:id="rId11"/>
    <p:sldId id="309" r:id="rId12"/>
    <p:sldId id="329" r:id="rId13"/>
    <p:sldId id="317" r:id="rId14"/>
    <p:sldId id="318" r:id="rId15"/>
    <p:sldId id="319" r:id="rId16"/>
    <p:sldId id="320" r:id="rId17"/>
    <p:sldId id="321" r:id="rId18"/>
    <p:sldId id="277" r:id="rId19"/>
    <p:sldId id="322" r:id="rId20"/>
    <p:sldId id="323" r:id="rId21"/>
    <p:sldId id="279" r:id="rId22"/>
    <p:sldId id="324" r:id="rId23"/>
    <p:sldId id="297" r:id="rId24"/>
    <p:sldId id="326" r:id="rId25"/>
    <p:sldId id="281" r:id="rId26"/>
    <p:sldId id="325" r:id="rId27"/>
    <p:sldId id="282" r:id="rId28"/>
    <p:sldId id="327" r:id="rId29"/>
    <p:sldId id="294" r:id="rId30"/>
    <p:sldId id="295" r:id="rId31"/>
    <p:sldId id="306" r:id="rId32"/>
    <p:sldId id="296" r:id="rId33"/>
    <p:sldId id="286" r:id="rId34"/>
    <p:sldId id="287" r:id="rId35"/>
    <p:sldId id="328" r:id="rId36"/>
    <p:sldId id="300" r:id="rId37"/>
    <p:sldId id="301" r:id="rId38"/>
  </p:sldIdLst>
  <p:sldSz cx="9144000" cy="6858000" type="screen4x3"/>
  <p:notesSz cx="7102475" cy="102330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3" d="100"/>
          <a:sy n="123" d="100"/>
        </p:scale>
        <p:origin x="-21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emf"/><Relationship Id="rId2" Type="http://schemas.openxmlformats.org/officeDocument/2006/relationships/image" Target="../media/image2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6.emf"/><Relationship Id="rId4" Type="http://schemas.openxmlformats.org/officeDocument/2006/relationships/image" Target="../media/image47.emf"/><Relationship Id="rId1" Type="http://schemas.openxmlformats.org/officeDocument/2006/relationships/image" Target="../media/image44.emf"/><Relationship Id="rId2" Type="http://schemas.openxmlformats.org/officeDocument/2006/relationships/image" Target="../media/image4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511651"/>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023092" y="0"/>
            <a:ext cx="3077739" cy="511651"/>
          </a:xfrm>
          <a:prstGeom prst="rect">
            <a:avLst/>
          </a:prstGeom>
        </p:spPr>
        <p:txBody>
          <a:bodyPr vert="horz" lIns="96661" tIns="48331" rIns="96661" bIns="48331" rtlCol="0"/>
          <a:lstStyle>
            <a:lvl1pPr algn="r">
              <a:defRPr sz="1300"/>
            </a:lvl1pPr>
          </a:lstStyle>
          <a:p>
            <a:fld id="{CD1563CE-D899-47E5-B9B0-47FCF2AF418F}" type="datetimeFigureOut">
              <a:rPr lang="en-US" smtClean="0"/>
              <a:t>10/15/14</a:t>
            </a:fld>
            <a:endParaRPr lang="en-US"/>
          </a:p>
        </p:txBody>
      </p:sp>
      <p:sp>
        <p:nvSpPr>
          <p:cNvPr id="4" name="Slide Image Placeholder 3"/>
          <p:cNvSpPr>
            <a:spLocks noGrp="1" noRot="1" noChangeAspect="1"/>
          </p:cNvSpPr>
          <p:nvPr>
            <p:ph type="sldImg" idx="2"/>
          </p:nvPr>
        </p:nvSpPr>
        <p:spPr>
          <a:xfrm>
            <a:off x="993775" y="768350"/>
            <a:ext cx="5114925" cy="38369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10248" y="4860687"/>
            <a:ext cx="5681980" cy="4604861"/>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19598"/>
            <a:ext cx="3077739" cy="511651"/>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023092" y="9719598"/>
            <a:ext cx="3077739" cy="511651"/>
          </a:xfrm>
          <a:prstGeom prst="rect">
            <a:avLst/>
          </a:prstGeom>
        </p:spPr>
        <p:txBody>
          <a:bodyPr vert="horz" lIns="96661" tIns="48331" rIns="96661" bIns="48331" rtlCol="0" anchor="b"/>
          <a:lstStyle>
            <a:lvl1pPr algn="r">
              <a:defRPr sz="1300"/>
            </a:lvl1pPr>
          </a:lstStyle>
          <a:p>
            <a:fld id="{FD00F23D-71BB-47C0-8820-0FA83875FFAA}" type="slidenum">
              <a:rPr lang="en-US" smtClean="0"/>
              <a:t>‹#›</a:t>
            </a:fld>
            <a:endParaRPr lang="en-US"/>
          </a:p>
        </p:txBody>
      </p:sp>
    </p:spTree>
    <p:extLst>
      <p:ext uri="{BB962C8B-B14F-4D97-AF65-F5344CB8AC3E}">
        <p14:creationId xmlns:p14="http://schemas.microsoft.com/office/powerpoint/2010/main" val="729103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446772-B18A-4B27-9857-B2E3FE7BDF2F}" type="slidenum">
              <a:rPr lang="en-US" smtClean="0"/>
              <a:pPr/>
              <a:t>9</a:t>
            </a:fld>
            <a:endParaRPr lang="en-US"/>
          </a:p>
        </p:txBody>
      </p:sp>
    </p:spTree>
    <p:extLst>
      <p:ext uri="{BB962C8B-B14F-4D97-AF65-F5344CB8AC3E}">
        <p14:creationId xmlns:p14="http://schemas.microsoft.com/office/powerpoint/2010/main" val="2307512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049A96-AD1B-40D0-8E1A-DF6E80053A4A}" type="datetimeFigureOut">
              <a:rPr lang="en-US" smtClean="0"/>
              <a:t>10/15/14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3BBFCD-CC39-44D2-99D2-E01B97AA391E}" type="slidenum">
              <a:rPr lang="en-US" smtClean="0"/>
              <a:t>‹#›</a:t>
            </a:fld>
            <a:endParaRPr lang="en-US"/>
          </a:p>
        </p:txBody>
      </p:sp>
    </p:spTree>
    <p:extLst>
      <p:ext uri="{BB962C8B-B14F-4D97-AF65-F5344CB8AC3E}">
        <p14:creationId xmlns:p14="http://schemas.microsoft.com/office/powerpoint/2010/main" val="392763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049A96-AD1B-40D0-8E1A-DF6E80053A4A}" type="datetimeFigureOut">
              <a:rPr lang="en-US" smtClean="0"/>
              <a:t>10/15/14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3BBFCD-CC39-44D2-99D2-E01B97AA391E}" type="slidenum">
              <a:rPr lang="en-US" smtClean="0"/>
              <a:t>‹#›</a:t>
            </a:fld>
            <a:endParaRPr lang="en-US"/>
          </a:p>
        </p:txBody>
      </p:sp>
    </p:spTree>
    <p:extLst>
      <p:ext uri="{BB962C8B-B14F-4D97-AF65-F5344CB8AC3E}">
        <p14:creationId xmlns:p14="http://schemas.microsoft.com/office/powerpoint/2010/main" val="3636592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049A96-AD1B-40D0-8E1A-DF6E80053A4A}" type="datetimeFigureOut">
              <a:rPr lang="en-US" smtClean="0"/>
              <a:t>10/15/14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3BBFCD-CC39-44D2-99D2-E01B97AA391E}" type="slidenum">
              <a:rPr lang="en-US" smtClean="0"/>
              <a:t>‹#›</a:t>
            </a:fld>
            <a:endParaRPr lang="en-US"/>
          </a:p>
        </p:txBody>
      </p:sp>
    </p:spTree>
    <p:extLst>
      <p:ext uri="{BB962C8B-B14F-4D97-AF65-F5344CB8AC3E}">
        <p14:creationId xmlns:p14="http://schemas.microsoft.com/office/powerpoint/2010/main" val="1627649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049A96-AD1B-40D0-8E1A-DF6E80053A4A}" type="datetimeFigureOut">
              <a:rPr lang="en-US" smtClean="0"/>
              <a:t>10/15/14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3BBFCD-CC39-44D2-99D2-E01B97AA391E}" type="slidenum">
              <a:rPr lang="en-US" smtClean="0"/>
              <a:t>‹#›</a:t>
            </a:fld>
            <a:endParaRPr lang="en-US"/>
          </a:p>
        </p:txBody>
      </p:sp>
    </p:spTree>
    <p:extLst>
      <p:ext uri="{BB962C8B-B14F-4D97-AF65-F5344CB8AC3E}">
        <p14:creationId xmlns:p14="http://schemas.microsoft.com/office/powerpoint/2010/main" val="793500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049A96-AD1B-40D0-8E1A-DF6E80053A4A}" type="datetimeFigureOut">
              <a:rPr lang="en-US" smtClean="0"/>
              <a:t>10/15/14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3BBFCD-CC39-44D2-99D2-E01B97AA391E}" type="slidenum">
              <a:rPr lang="en-US" smtClean="0"/>
              <a:t>‹#›</a:t>
            </a:fld>
            <a:endParaRPr lang="en-US"/>
          </a:p>
        </p:txBody>
      </p:sp>
    </p:spTree>
    <p:extLst>
      <p:ext uri="{BB962C8B-B14F-4D97-AF65-F5344CB8AC3E}">
        <p14:creationId xmlns:p14="http://schemas.microsoft.com/office/powerpoint/2010/main" val="2486571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049A96-AD1B-40D0-8E1A-DF6E80053A4A}" type="datetimeFigureOut">
              <a:rPr lang="en-US" smtClean="0"/>
              <a:t>10/15/14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3BBFCD-CC39-44D2-99D2-E01B97AA391E}" type="slidenum">
              <a:rPr lang="en-US" smtClean="0"/>
              <a:t>‹#›</a:t>
            </a:fld>
            <a:endParaRPr lang="en-US"/>
          </a:p>
        </p:txBody>
      </p:sp>
    </p:spTree>
    <p:extLst>
      <p:ext uri="{BB962C8B-B14F-4D97-AF65-F5344CB8AC3E}">
        <p14:creationId xmlns:p14="http://schemas.microsoft.com/office/powerpoint/2010/main" val="4029983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049A96-AD1B-40D0-8E1A-DF6E80053A4A}" type="datetimeFigureOut">
              <a:rPr lang="en-US" smtClean="0"/>
              <a:t>10/15/14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3BBFCD-CC39-44D2-99D2-E01B97AA391E}" type="slidenum">
              <a:rPr lang="en-US" smtClean="0"/>
              <a:t>‹#›</a:t>
            </a:fld>
            <a:endParaRPr lang="en-US"/>
          </a:p>
        </p:txBody>
      </p:sp>
    </p:spTree>
    <p:extLst>
      <p:ext uri="{BB962C8B-B14F-4D97-AF65-F5344CB8AC3E}">
        <p14:creationId xmlns:p14="http://schemas.microsoft.com/office/powerpoint/2010/main" val="2873402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049A96-AD1B-40D0-8E1A-DF6E80053A4A}" type="datetimeFigureOut">
              <a:rPr lang="en-US" smtClean="0"/>
              <a:t>10/15/14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3BBFCD-CC39-44D2-99D2-E01B97AA391E}" type="slidenum">
              <a:rPr lang="en-US" smtClean="0"/>
              <a:t>‹#›</a:t>
            </a:fld>
            <a:endParaRPr lang="en-US"/>
          </a:p>
        </p:txBody>
      </p:sp>
    </p:spTree>
    <p:extLst>
      <p:ext uri="{BB962C8B-B14F-4D97-AF65-F5344CB8AC3E}">
        <p14:creationId xmlns:p14="http://schemas.microsoft.com/office/powerpoint/2010/main" val="2641866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049A96-AD1B-40D0-8E1A-DF6E80053A4A}" type="datetimeFigureOut">
              <a:rPr lang="en-US" smtClean="0"/>
              <a:t>10/15/14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3BBFCD-CC39-44D2-99D2-E01B97AA391E}" type="slidenum">
              <a:rPr lang="en-US" smtClean="0"/>
              <a:t>‹#›</a:t>
            </a:fld>
            <a:endParaRPr lang="en-US"/>
          </a:p>
        </p:txBody>
      </p:sp>
    </p:spTree>
    <p:extLst>
      <p:ext uri="{BB962C8B-B14F-4D97-AF65-F5344CB8AC3E}">
        <p14:creationId xmlns:p14="http://schemas.microsoft.com/office/powerpoint/2010/main" val="2305500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049A96-AD1B-40D0-8E1A-DF6E80053A4A}" type="datetimeFigureOut">
              <a:rPr lang="en-US" smtClean="0"/>
              <a:t>10/15/14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3BBFCD-CC39-44D2-99D2-E01B97AA391E}" type="slidenum">
              <a:rPr lang="en-US" smtClean="0"/>
              <a:t>‹#›</a:t>
            </a:fld>
            <a:endParaRPr lang="en-US"/>
          </a:p>
        </p:txBody>
      </p:sp>
    </p:spTree>
    <p:extLst>
      <p:ext uri="{BB962C8B-B14F-4D97-AF65-F5344CB8AC3E}">
        <p14:creationId xmlns:p14="http://schemas.microsoft.com/office/powerpoint/2010/main" val="1123449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049A96-AD1B-40D0-8E1A-DF6E80053A4A}" type="datetimeFigureOut">
              <a:rPr lang="en-US" smtClean="0"/>
              <a:t>10/15/14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3BBFCD-CC39-44D2-99D2-E01B97AA391E}" type="slidenum">
              <a:rPr lang="en-US" smtClean="0"/>
              <a:t>‹#›</a:t>
            </a:fld>
            <a:endParaRPr lang="en-US"/>
          </a:p>
        </p:txBody>
      </p:sp>
    </p:spTree>
    <p:extLst>
      <p:ext uri="{BB962C8B-B14F-4D97-AF65-F5344CB8AC3E}">
        <p14:creationId xmlns:p14="http://schemas.microsoft.com/office/powerpoint/2010/main" val="191480142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1F9CA3-105E-4857-9057-6DB6197DA786}" type="datetimeFigureOut">
              <a:rPr lang="en-US" smtClean="0"/>
              <a:t>10/15/14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3BBFCD-CC39-44D2-99D2-E01B97AA391E}" type="slidenum">
              <a:rPr lang="en-US" smtClean="0"/>
              <a:t>‹#›</a:t>
            </a:fld>
            <a:endParaRPr lang="en-US"/>
          </a:p>
        </p:txBody>
      </p:sp>
    </p:spTree>
    <p:extLst>
      <p:ext uri="{BB962C8B-B14F-4D97-AF65-F5344CB8AC3E}">
        <p14:creationId xmlns:p14="http://schemas.microsoft.com/office/powerpoint/2010/main" val="985195450"/>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7.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18.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tags" Target="../tags/tag17.xml"/><Relationship Id="rId4" Type="http://schemas.openxmlformats.org/officeDocument/2006/relationships/slideLayout" Target="../slideLayouts/slideLayout2.xml"/><Relationship Id="rId5" Type="http://schemas.openxmlformats.org/officeDocument/2006/relationships/image" Target="../media/image21.png"/><Relationship Id="rId6" Type="http://schemas.openxmlformats.org/officeDocument/2006/relationships/oleObject" Target="../embeddings/oleObject3.bin"/><Relationship Id="rId7" Type="http://schemas.openxmlformats.org/officeDocument/2006/relationships/image" Target="../media/image19.emf"/><Relationship Id="rId8" Type="http://schemas.openxmlformats.org/officeDocument/2006/relationships/oleObject" Target="../embeddings/oleObject4.bin"/><Relationship Id="rId9" Type="http://schemas.openxmlformats.org/officeDocument/2006/relationships/image" Target="../media/image20.emf"/><Relationship Id="rId10" Type="http://schemas.openxmlformats.org/officeDocument/2006/relationships/oleObject" Target="../embeddings/oleObject5.bin"/><Relationship Id="rId11" Type="http://schemas.openxmlformats.org/officeDocument/2006/relationships/image" Target="../media/image22.png"/><Relationship Id="rId1" Type="http://schemas.openxmlformats.org/officeDocument/2006/relationships/vmlDrawing" Target="../drawings/vmlDrawing3.vml"/><Relationship Id="rId2"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23.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24.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25.png"/><Relationship Id="rId5" Type="http://schemas.openxmlformats.org/officeDocument/2006/relationships/image" Target="../media/image26.png"/><Relationship Id="rId1" Type="http://schemas.openxmlformats.org/officeDocument/2006/relationships/tags" Target="../tags/tag18.xml"/><Relationship Id="rId2" Type="http://schemas.openxmlformats.org/officeDocument/2006/relationships/tags" Target="../tags/tag19.xml"/></Relationships>
</file>

<file path=ppt/slides/_rels/slide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2.xml"/><Relationship Id="rId2" Type="http://schemas.openxmlformats.org/officeDocument/2006/relationships/tags" Target="../tags/tag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29.png"/><Relationship Id="rId5" Type="http://schemas.openxmlformats.org/officeDocument/2006/relationships/image" Target="../media/image30.png"/><Relationship Id="rId1" Type="http://schemas.openxmlformats.org/officeDocument/2006/relationships/tags" Target="../tags/tag21.xml"/><Relationship Id="rId2"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tags" Target="../tags/tag25.xml"/><Relationship Id="rId4" Type="http://schemas.openxmlformats.org/officeDocument/2006/relationships/tags" Target="../tags/tag26.xml"/><Relationship Id="rId5" Type="http://schemas.openxmlformats.org/officeDocument/2006/relationships/tags" Target="../tags/tag27.xml"/><Relationship Id="rId6" Type="http://schemas.openxmlformats.org/officeDocument/2006/relationships/slideLayout" Target="../slideLayouts/slideLayout2.xml"/><Relationship Id="rId7" Type="http://schemas.openxmlformats.org/officeDocument/2006/relationships/image" Target="../media/image31.png"/><Relationship Id="rId8" Type="http://schemas.openxmlformats.org/officeDocument/2006/relationships/image" Target="../media/image32.png"/><Relationship Id="rId9" Type="http://schemas.openxmlformats.org/officeDocument/2006/relationships/image" Target="../media/image33.png"/><Relationship Id="rId10" Type="http://schemas.openxmlformats.org/officeDocument/2006/relationships/image" Target="../media/image34.png"/><Relationship Id="rId11" Type="http://schemas.openxmlformats.org/officeDocument/2006/relationships/image" Target="../media/image35.png"/><Relationship Id="rId1" Type="http://schemas.openxmlformats.org/officeDocument/2006/relationships/tags" Target="../tags/tag23.xml"/><Relationship Id="rId2" Type="http://schemas.openxmlformats.org/officeDocument/2006/relationships/tags" Target="../tags/tag24.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36.png"/><Relationship Id="rId5" Type="http://schemas.openxmlformats.org/officeDocument/2006/relationships/image" Target="../media/image37.png"/><Relationship Id="rId1" Type="http://schemas.openxmlformats.org/officeDocument/2006/relationships/tags" Target="../tags/tag28.xml"/><Relationship Id="rId2" Type="http://schemas.openxmlformats.org/officeDocument/2006/relationships/tags" Target="../tags/tag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2.xml"/><Relationship Id="rId3" Type="http://schemas.openxmlformats.org/officeDocument/2006/relationships/image" Target="../media/image38.png"/></Relationships>
</file>

<file path=ppt/slides/_rels/slide27.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2.xml"/><Relationship Id="rId3"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40.png"/><Relationship Id="rId5" Type="http://schemas.openxmlformats.org/officeDocument/2006/relationships/image" Target="../media/image41.png"/><Relationship Id="rId1" Type="http://schemas.openxmlformats.org/officeDocument/2006/relationships/tags" Target="../tags/tag32.xml"/><Relationship Id="rId2" Type="http://schemas.openxmlformats.org/officeDocument/2006/relationships/tags" Target="../tags/tag33.xml"/></Relationships>
</file>

<file path=ppt/slides/_rels/slide29.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2.xml"/><Relationship Id="rId3" Type="http://schemas.openxmlformats.org/officeDocument/2006/relationships/image" Target="../media/image42.png"/></Relationships>
</file>

<file path=ppt/slides/_rels/slide3.xml.rels><?xml version="1.0" encoding="UTF-8" standalone="yes"?>
<Relationships xmlns="http://schemas.openxmlformats.org/package/2006/relationships"><Relationship Id="rId3" Type="http://schemas.openxmlformats.org/officeDocument/2006/relationships/tags" Target="../tags/tag6.xml"/><Relationship Id="rId4" Type="http://schemas.openxmlformats.org/officeDocument/2006/relationships/slideLayout" Target="../slideLayouts/slideLayout2.xml"/><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tags" Target="../tags/tag4.xml"/><Relationship Id="rId2" Type="http://schemas.openxmlformats.org/officeDocument/2006/relationships/tags" Target="../tags/tag5.xml"/></Relationships>
</file>

<file path=ppt/slides/_rels/slide30.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2.xml"/><Relationship Id="rId3" Type="http://schemas.openxmlformats.org/officeDocument/2006/relationships/image" Target="../media/image43.png"/></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8.bin"/><Relationship Id="rId4" Type="http://schemas.openxmlformats.org/officeDocument/2006/relationships/image" Target="../media/image44.emf"/><Relationship Id="rId5" Type="http://schemas.openxmlformats.org/officeDocument/2006/relationships/oleObject" Target="../embeddings/oleObject9.bin"/><Relationship Id="rId6" Type="http://schemas.openxmlformats.org/officeDocument/2006/relationships/image" Target="../media/image45.emf"/><Relationship Id="rId7" Type="http://schemas.openxmlformats.org/officeDocument/2006/relationships/oleObject" Target="../embeddings/oleObject10.bin"/><Relationship Id="rId8" Type="http://schemas.openxmlformats.org/officeDocument/2006/relationships/image" Target="../media/image46.emf"/><Relationship Id="rId9" Type="http://schemas.openxmlformats.org/officeDocument/2006/relationships/oleObject" Target="../embeddings/oleObject11.bin"/><Relationship Id="rId10" Type="http://schemas.openxmlformats.org/officeDocument/2006/relationships/image" Target="../media/image47.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8.png"/></Relationships>
</file>

<file path=ppt/slides/_rels/slide34.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2.xml"/><Relationship Id="rId3" Type="http://schemas.openxmlformats.org/officeDocument/2006/relationships/image" Target="../media/image49.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50.png"/><Relationship Id="rId5" Type="http://schemas.openxmlformats.org/officeDocument/2006/relationships/image" Target="../media/image51.png"/><Relationship Id="rId1" Type="http://schemas.openxmlformats.org/officeDocument/2006/relationships/tags" Target="../tags/tag37.xml"/><Relationship Id="rId2" Type="http://schemas.openxmlformats.org/officeDocument/2006/relationships/tags" Target="../tags/tag3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2.png"/></Relationships>
</file>

<file path=ppt/slides/_rels/slide37.xml.rels><?xml version="1.0" encoding="UTF-8" standalone="yes"?>
<Relationships xmlns="http://schemas.openxmlformats.org/package/2006/relationships"><Relationship Id="rId3" Type="http://schemas.openxmlformats.org/officeDocument/2006/relationships/tags" Target="../tags/tag41.xml"/><Relationship Id="rId4" Type="http://schemas.openxmlformats.org/officeDocument/2006/relationships/tags" Target="../tags/tag42.xml"/><Relationship Id="rId5" Type="http://schemas.openxmlformats.org/officeDocument/2006/relationships/slideLayout" Target="../slideLayouts/slideLayout2.xml"/><Relationship Id="rId6" Type="http://schemas.openxmlformats.org/officeDocument/2006/relationships/image" Target="../media/image53.png"/><Relationship Id="rId7" Type="http://schemas.openxmlformats.org/officeDocument/2006/relationships/image" Target="../media/image54.png"/><Relationship Id="rId8" Type="http://schemas.openxmlformats.org/officeDocument/2006/relationships/image" Target="../media/image55.png"/><Relationship Id="rId9" Type="http://schemas.openxmlformats.org/officeDocument/2006/relationships/image" Target="../media/image56.png"/><Relationship Id="rId1" Type="http://schemas.openxmlformats.org/officeDocument/2006/relationships/tags" Target="../tags/tag39.xml"/><Relationship Id="rId2" Type="http://schemas.openxmlformats.org/officeDocument/2006/relationships/tags" Target="../tags/tag40.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emf"/><Relationship Id="rId1" Type="http://schemas.openxmlformats.org/officeDocument/2006/relationships/tags" Target="../tags/tag7.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9.png"/><Relationship Id="rId5" Type="http://schemas.openxmlformats.org/officeDocument/2006/relationships/image" Target="../media/image1.png"/><Relationship Id="rId1" Type="http://schemas.openxmlformats.org/officeDocument/2006/relationships/tags" Target="../tags/tag8.xml"/><Relationship Id="rId2" Type="http://schemas.openxmlformats.org/officeDocument/2006/relationships/tags" Target="../tags/tag9.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tags" Target="../tags/tag10.xml"/><Relationship Id="rId2" Type="http://schemas.openxmlformats.org/officeDocument/2006/relationships/tags" Target="../tags/tag11.xml"/></Relationships>
</file>

<file path=ppt/slides/_rels/slide7.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image" Target="../media/image14.png"/><Relationship Id="rId1" Type="http://schemas.openxmlformats.org/officeDocument/2006/relationships/tags" Target="../tags/tag13.x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Square System of Linear Equations</a:t>
            </a:r>
            <a:endParaRPr lang="en-US" dirty="0"/>
          </a:p>
        </p:txBody>
      </p:sp>
      <p:sp>
        <p:nvSpPr>
          <p:cNvPr id="7" name="Content Placeholder 6"/>
          <p:cNvSpPr>
            <a:spLocks noGrp="1"/>
          </p:cNvSpPr>
          <p:nvPr>
            <p:ph idx="1"/>
          </p:nvPr>
        </p:nvSpPr>
        <p:spPr>
          <a:xfrm>
            <a:off x="457200" y="1600200"/>
            <a:ext cx="8229600" cy="4953000"/>
          </a:xfrm>
        </p:spPr>
        <p:txBody>
          <a:bodyPr>
            <a:normAutofit fontScale="92500" lnSpcReduction="10000"/>
          </a:bodyPr>
          <a:lstStyle/>
          <a:p>
            <a:r>
              <a:rPr lang="en-US" dirty="0" smtClean="0"/>
              <a:t>A square system </a:t>
            </a:r>
            <a:r>
              <a:rPr lang="en-US" dirty="0"/>
              <a:t>of </a:t>
            </a:r>
            <a:r>
              <a:rPr lang="en-US" i="1" dirty="0"/>
              <a:t>n</a:t>
            </a:r>
            <a:r>
              <a:rPr lang="en-US" dirty="0"/>
              <a:t> linear equations in </a:t>
            </a:r>
            <a:r>
              <a:rPr lang="en-US" i="1" dirty="0"/>
              <a:t>n</a:t>
            </a:r>
            <a:r>
              <a:rPr lang="en-US" dirty="0"/>
              <a:t> </a:t>
            </a:r>
            <a:r>
              <a:rPr lang="en-US" dirty="0" smtClean="0"/>
              <a:t>unknowns x</a:t>
            </a:r>
            <a:r>
              <a:rPr lang="en-US" baseline="-25000" dirty="0" smtClean="0"/>
              <a:t>1</a:t>
            </a:r>
            <a:r>
              <a:rPr lang="en-US" dirty="0" smtClean="0"/>
              <a:t>, x</a:t>
            </a:r>
            <a:r>
              <a:rPr lang="en-US" baseline="-25000" dirty="0" smtClean="0"/>
              <a:t>2</a:t>
            </a:r>
            <a:r>
              <a:rPr lang="en-US" dirty="0" smtClean="0"/>
              <a:t>, …, </a:t>
            </a:r>
            <a:r>
              <a:rPr lang="en-US" dirty="0" err="1" smtClean="0"/>
              <a:t>x</a:t>
            </a:r>
            <a:r>
              <a:rPr lang="en-US" baseline="-25000" dirty="0" err="1" smtClean="0"/>
              <a:t>n</a:t>
            </a:r>
            <a:r>
              <a:rPr lang="en-US" dirty="0" smtClean="0"/>
              <a:t> is </a:t>
            </a:r>
            <a:r>
              <a:rPr lang="en-US" dirty="0"/>
              <a:t>a family of </a:t>
            </a:r>
            <a:r>
              <a:rPr lang="en-US" dirty="0" smtClean="0"/>
              <a:t>equations</a:t>
            </a:r>
          </a:p>
          <a:p>
            <a:endParaRPr lang="en-US" dirty="0"/>
          </a:p>
          <a:p>
            <a:endParaRPr lang="en-US" dirty="0" smtClean="0"/>
          </a:p>
          <a:p>
            <a:pPr marL="0" indent="0">
              <a:buNone/>
            </a:pPr>
            <a:endParaRPr lang="en-US" dirty="0" smtClean="0"/>
          </a:p>
          <a:p>
            <a:endParaRPr lang="en-US" dirty="0" smtClean="0"/>
          </a:p>
          <a:p>
            <a:r>
              <a:rPr lang="en-US" dirty="0" smtClean="0"/>
              <a:t>Determine if there are real numbers</a:t>
            </a:r>
            <a:br>
              <a:rPr lang="en-US" dirty="0" smtClean="0"/>
            </a:br>
            <a:r>
              <a:rPr lang="en-US" dirty="0" smtClean="0"/>
              <a:t>				x</a:t>
            </a:r>
            <a:r>
              <a:rPr lang="en-US" baseline="-25000" dirty="0" smtClean="0"/>
              <a:t>1</a:t>
            </a:r>
            <a:r>
              <a:rPr lang="en-US" dirty="0"/>
              <a:t>, x</a:t>
            </a:r>
            <a:r>
              <a:rPr lang="en-US" baseline="-25000" dirty="0"/>
              <a:t>2</a:t>
            </a:r>
            <a:r>
              <a:rPr lang="en-US" dirty="0"/>
              <a:t>, …, </a:t>
            </a:r>
            <a:r>
              <a:rPr lang="en-US" dirty="0" err="1"/>
              <a:t>x</a:t>
            </a:r>
            <a:r>
              <a:rPr lang="en-US" baseline="-25000" dirty="0" err="1"/>
              <a:t>n</a:t>
            </a:r>
            <a:r>
              <a:rPr lang="en-US" dirty="0"/>
              <a:t> </a:t>
            </a:r>
            <a:br>
              <a:rPr lang="en-US" dirty="0"/>
            </a:br>
            <a:r>
              <a:rPr lang="en-US" dirty="0" smtClean="0"/>
              <a:t>that satisfy all the equations simultaneously. If so, the system is consistent.</a:t>
            </a:r>
            <a:endParaRPr lang="en-US" dirty="0"/>
          </a:p>
          <a:p>
            <a:pPr lvl="1"/>
            <a:endParaRPr lang="en-US" dirty="0"/>
          </a:p>
        </p:txBody>
      </p:sp>
      <p:pic>
        <p:nvPicPr>
          <p:cNvPr id="4" name="Picture 3" descr="TP_tmp.png"/>
          <p:cNvPicPr>
            <a:picLocks noChangeAspect="1"/>
          </p:cNvPicPr>
          <p:nvPr>
            <p:custDataLst>
              <p:tags r:id="rId1"/>
            </p:custDataLst>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2514600" y="2819400"/>
            <a:ext cx="3835400" cy="1524000"/>
          </a:xfrm>
          <a:prstGeom prst="rect">
            <a:avLst/>
          </a:prstGeom>
          <a:noFill/>
          <a:extLst>
            <a:ext uri="{909E8E84-426E-40dd-AFC4-6F175D3DCCD1}">
              <a14:hiddenFill xmlns:a14="http://schemas.microsoft.com/office/drawing/2010/main">
                <a:solidFill>
                  <a:scrgbClr r="0" g="0" b="0">
                    <a:alpha val="0"/>
                  </a:scrgbClr>
                </a:solidFill>
              </a14:hiddenFill>
            </a:ext>
          </a:extLst>
        </p:spPr>
      </p:pic>
    </p:spTree>
    <p:extLst>
      <p:ext uri="{BB962C8B-B14F-4D97-AF65-F5344CB8AC3E}">
        <p14:creationId xmlns:p14="http://schemas.microsoft.com/office/powerpoint/2010/main" val="388417503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Transformation to an Upper Triangular Matrix</a:t>
            </a:r>
            <a:endParaRPr lang="en-US" dirty="0"/>
          </a:p>
        </p:txBody>
      </p:sp>
      <p:pic>
        <p:nvPicPr>
          <p:cNvPr id="4" name="Picture 3" descr="TP_tmp.png"/>
          <p:cNvPicPr>
            <a:picLocks noChangeAspect="1"/>
          </p:cNvPicPr>
          <p:nvPr>
            <p:custDataLst>
              <p:tags r:id="rId1"/>
            </p:custDataLst>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bwMode="auto">
          <a:xfrm>
            <a:off x="215900" y="2133600"/>
            <a:ext cx="8763000" cy="4216400"/>
          </a:xfrm>
          <a:prstGeom prst="rect">
            <a:avLst/>
          </a:prstGeom>
          <a:noFill/>
          <a:ln/>
          <a:effectLst/>
          <a:extLst>
            <a:ext uri="{909E8E84-426E-40dd-AFC4-6F175D3DCCD1}">
              <a14:hiddenFill xmlns:a14="http://schemas.microsoft.com/office/drawing/2010/main">
                <a:solidFill>
                  <a:srgbClr val="000000">
                    <a:alpha val="0"/>
                  </a:srgbClr>
                </a:solid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Tree>
    <p:extLst>
      <p:ext uri="{BB962C8B-B14F-4D97-AF65-F5344CB8AC3E}">
        <p14:creationId xmlns:p14="http://schemas.microsoft.com/office/powerpoint/2010/main" val="388557387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4400" y="152400"/>
            <a:ext cx="7313613" cy="868362"/>
          </a:xfrm>
        </p:spPr>
        <p:txBody>
          <a:bodyPr/>
          <a:lstStyle/>
          <a:p>
            <a:r>
              <a:rPr lang="en-US" dirty="0" smtClean="0"/>
              <a:t>Back Substitution</a:t>
            </a:r>
            <a:endParaRPr lang="en-US" dirty="0"/>
          </a:p>
        </p:txBody>
      </p:sp>
      <p:pic>
        <p:nvPicPr>
          <p:cNvPr id="2" name="Picture 1" descr="TP_tmp.png"/>
          <p:cNvPicPr>
            <a:picLocks noChangeAspect="1"/>
          </p:cNvPicPr>
          <p:nvPr>
            <p:custDataLst>
              <p:tags r:id="rId1"/>
            </p:custDataLst>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bwMode="auto">
          <a:xfrm>
            <a:off x="228600" y="990600"/>
            <a:ext cx="8763000" cy="5765800"/>
          </a:xfrm>
          <a:prstGeom prst="rect">
            <a:avLst/>
          </a:prstGeom>
          <a:noFill/>
          <a:ln/>
          <a:effectLst/>
          <a:extLst>
            <a:ext uri="{909E8E84-426E-40dd-AFC4-6F175D3DCCD1}">
              <a14:hiddenFill xmlns:a14="http://schemas.microsoft.com/office/drawing/2010/main">
                <a:solidFill>
                  <a:srgbClr val="000000">
                    <a:alpha val="0"/>
                  </a:srgbClr>
                </a:solid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Tree>
    <p:extLst>
      <p:ext uri="{BB962C8B-B14F-4D97-AF65-F5344CB8AC3E}">
        <p14:creationId xmlns:p14="http://schemas.microsoft.com/office/powerpoint/2010/main" val="28831996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11176101"/>
              </p:ext>
            </p:extLst>
          </p:nvPr>
        </p:nvGraphicFramePr>
        <p:xfrm>
          <a:off x="2209800" y="1371600"/>
          <a:ext cx="4648200" cy="5135773"/>
        </p:xfrm>
        <a:graphic>
          <a:graphicData uri="http://schemas.openxmlformats.org/presentationml/2006/ole">
            <mc:AlternateContent xmlns:mc="http://schemas.openxmlformats.org/markup-compatibility/2006">
              <mc:Choice xmlns:v="urn:schemas-microsoft-com:vml" Requires="v">
                <p:oleObj spid="_x0000_s6168" name="Equation" r:id="rId3" imgW="1816100" imgH="2006600" progId="Equation.DSMT4">
                  <p:embed/>
                </p:oleObj>
              </mc:Choice>
              <mc:Fallback>
                <p:oleObj name="Equation" r:id="rId3" imgW="1816100" imgH="2006600" progId="Equation.DSMT4">
                  <p:embed/>
                  <p:pic>
                    <p:nvPicPr>
                      <p:cNvPr id="0" name=""/>
                      <p:cNvPicPr/>
                      <p:nvPr/>
                    </p:nvPicPr>
                    <p:blipFill>
                      <a:blip r:embed="rId4"/>
                      <a:stretch>
                        <a:fillRect/>
                      </a:stretch>
                    </p:blipFill>
                    <p:spPr>
                      <a:xfrm>
                        <a:off x="2209800" y="1371600"/>
                        <a:ext cx="4648200" cy="5135773"/>
                      </a:xfrm>
                      <a:prstGeom prst="rect">
                        <a:avLst/>
                      </a:prstGeom>
                    </p:spPr>
                  </p:pic>
                </p:oleObj>
              </mc:Fallback>
            </mc:AlternateContent>
          </a:graphicData>
        </a:graphic>
      </p:graphicFrame>
    </p:spTree>
    <p:extLst>
      <p:ext uri="{BB962C8B-B14F-4D97-AF65-F5344CB8AC3E}">
        <p14:creationId xmlns:p14="http://schemas.microsoft.com/office/powerpoint/2010/main" val="223449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Gaussian Elimination to Solve</a:t>
            </a:r>
            <a:br>
              <a:rPr lang="en-US" dirty="0" smtClean="0"/>
            </a:br>
            <a:r>
              <a:rPr lang="en-US" i="1" dirty="0" smtClean="0"/>
              <a:t>Ax = b</a:t>
            </a:r>
            <a:endParaRPr lang="en-US" i="1" dirty="0"/>
          </a:p>
        </p:txBody>
      </p:sp>
      <p:sp>
        <p:nvSpPr>
          <p:cNvPr id="3" name="Content Placeholder 2"/>
          <p:cNvSpPr>
            <a:spLocks noGrp="1"/>
          </p:cNvSpPr>
          <p:nvPr>
            <p:ph idx="1"/>
          </p:nvPr>
        </p:nvSpPr>
        <p:spPr/>
        <p:txBody>
          <a:bodyPr/>
          <a:lstStyle/>
          <a:p>
            <a:r>
              <a:rPr lang="en-US" dirty="0" smtClean="0"/>
              <a:t>Begin with </a:t>
            </a:r>
            <a:r>
              <a:rPr lang="en-US" i="1" dirty="0" smtClean="0"/>
              <a:t>n × n </a:t>
            </a:r>
            <a:r>
              <a:rPr lang="en-US" dirty="0" smtClean="0"/>
              <a:t>matrix </a:t>
            </a:r>
            <a:r>
              <a:rPr lang="en-US" i="1" dirty="0" smtClean="0"/>
              <a:t>A, </a:t>
            </a:r>
            <a:r>
              <a:rPr lang="en-US" dirty="0" smtClean="0"/>
              <a:t>form the augmented matrix </a:t>
            </a:r>
            <a:r>
              <a:rPr lang="en-US" i="1" dirty="0" smtClean="0"/>
              <a:t>B</a:t>
            </a:r>
            <a:r>
              <a:rPr lang="en-US" dirty="0" smtClean="0"/>
              <a:t> and apply elementary row operations to </a:t>
            </a:r>
            <a:r>
              <a:rPr lang="en-US" i="1" dirty="0" smtClean="0"/>
              <a:t>B</a:t>
            </a:r>
            <a:r>
              <a:rPr lang="en-US" dirty="0" smtClean="0"/>
              <a:t> until the portion of </a:t>
            </a:r>
            <a:r>
              <a:rPr lang="en-US" i="1" dirty="0" smtClean="0"/>
              <a:t>B</a:t>
            </a:r>
            <a:r>
              <a:rPr lang="en-US" dirty="0" smtClean="0"/>
              <a:t> corresponding to </a:t>
            </a:r>
            <a:r>
              <a:rPr lang="en-US" i="1" dirty="0" smtClean="0"/>
              <a:t>A</a:t>
            </a:r>
            <a:r>
              <a:rPr lang="en-US" dirty="0" smtClean="0"/>
              <a:t> is in upper triangular form. If there is a unique solution, apply back substitution to determine it.</a:t>
            </a:r>
            <a:endParaRPr lang="en-US" dirty="0"/>
          </a:p>
        </p:txBody>
      </p:sp>
    </p:spTree>
    <p:extLst>
      <p:ext uri="{BB962C8B-B14F-4D97-AF65-F5344CB8AC3E}">
        <p14:creationId xmlns:p14="http://schemas.microsoft.com/office/powerpoint/2010/main" val="123348300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Reduction to Upper Triangular Form</a:t>
            </a:r>
            <a:endParaRPr lang="en-US" dirty="0"/>
          </a:p>
        </p:txBody>
      </p:sp>
      <p:sp>
        <p:nvSpPr>
          <p:cNvPr id="3" name="Content Placeholder 2"/>
          <p:cNvSpPr>
            <a:spLocks noGrp="1"/>
          </p:cNvSpPr>
          <p:nvPr>
            <p:ph idx="1"/>
          </p:nvPr>
        </p:nvSpPr>
        <p:spPr/>
        <p:txBody>
          <a:bodyPr/>
          <a:lstStyle/>
          <a:p>
            <a:r>
              <a:rPr lang="en-US" dirty="0" smtClean="0"/>
              <a:t>Begin with element a</a:t>
            </a:r>
            <a:r>
              <a:rPr lang="en-US" baseline="-25000" dirty="0" smtClean="0"/>
              <a:t>11</a:t>
            </a:r>
            <a:r>
              <a:rPr lang="en-US" dirty="0" smtClean="0"/>
              <a:t>. If a</a:t>
            </a:r>
            <a:r>
              <a:rPr lang="en-US" baseline="-25000" dirty="0" smtClean="0"/>
              <a:t>11</a:t>
            </a:r>
            <a:r>
              <a:rPr lang="en-US" dirty="0" smtClean="0"/>
              <a:t> = 0, swap the first row with a row having a nonzero element in the first column. If this is not possible, there is no unique solution.</a:t>
            </a:r>
          </a:p>
          <a:p>
            <a:r>
              <a:rPr lang="en-US" dirty="0"/>
              <a:t>a</a:t>
            </a:r>
            <a:r>
              <a:rPr lang="en-US" baseline="-25000" dirty="0" smtClean="0"/>
              <a:t>11</a:t>
            </a:r>
            <a:r>
              <a:rPr lang="en-US" dirty="0" smtClean="0"/>
              <a:t> ≠ 0. Make </a:t>
            </a:r>
            <a:r>
              <a:rPr lang="en-US" dirty="0"/>
              <a:t>all the elements </a:t>
            </a:r>
            <a:r>
              <a:rPr lang="en-US" dirty="0" smtClean="0"/>
              <a:t>in column 1 below a</a:t>
            </a:r>
            <a:r>
              <a:rPr lang="en-US" baseline="-25000" dirty="0" smtClean="0"/>
              <a:t>11</a:t>
            </a:r>
            <a:r>
              <a:rPr lang="en-US" dirty="0" smtClean="0"/>
              <a:t> </a:t>
            </a:r>
            <a:r>
              <a:rPr lang="en-US" dirty="0"/>
              <a:t>zero by subtracting a multiple of row 1 from row </a:t>
            </a:r>
            <a:r>
              <a:rPr lang="en-US" i="1" dirty="0"/>
              <a:t>i</a:t>
            </a:r>
            <a:r>
              <a:rPr lang="en-US" dirty="0" smtClean="0"/>
              <a:t>, 2 </a:t>
            </a:r>
            <a:r>
              <a:rPr lang="en-US" dirty="0"/>
              <a:t>≤ </a:t>
            </a:r>
            <a:r>
              <a:rPr lang="en-US" dirty="0" err="1"/>
              <a:t>i</a:t>
            </a:r>
            <a:r>
              <a:rPr lang="en-US" dirty="0"/>
              <a:t> ≤ n . The multiplier used for row </a:t>
            </a:r>
            <a:r>
              <a:rPr lang="en-US" i="1" dirty="0" err="1"/>
              <a:t>i</a:t>
            </a:r>
            <a:r>
              <a:rPr lang="en-US" dirty="0"/>
              <a:t> </a:t>
            </a:r>
            <a:r>
              <a:rPr lang="en-US" dirty="0" smtClean="0"/>
              <a:t>is      .</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548966547"/>
              </p:ext>
            </p:extLst>
          </p:nvPr>
        </p:nvGraphicFramePr>
        <p:xfrm>
          <a:off x="3657600" y="5105400"/>
          <a:ext cx="457200" cy="818147"/>
        </p:xfrm>
        <a:graphic>
          <a:graphicData uri="http://schemas.openxmlformats.org/presentationml/2006/ole">
            <mc:AlternateContent xmlns:mc="http://schemas.openxmlformats.org/markup-compatibility/2006">
              <mc:Choice xmlns:v="urn:schemas-microsoft-com:vml" Requires="v">
                <p:oleObj spid="_x0000_s1073" name="Equation" r:id="rId3" imgW="241300" imgH="431800" progId="Equation.DSMT4">
                  <p:embed/>
                </p:oleObj>
              </mc:Choice>
              <mc:Fallback>
                <p:oleObj name="Equation" r:id="rId3" imgW="241300" imgH="431800" progId="Equation.DSMT4">
                  <p:embed/>
                  <p:pic>
                    <p:nvPicPr>
                      <p:cNvPr id="0" name=""/>
                      <p:cNvPicPr/>
                      <p:nvPr/>
                    </p:nvPicPr>
                    <p:blipFill>
                      <a:blip r:embed="rId4"/>
                      <a:stretch>
                        <a:fillRect/>
                      </a:stretch>
                    </p:blipFill>
                    <p:spPr>
                      <a:xfrm>
                        <a:off x="3657600" y="5105400"/>
                        <a:ext cx="457200" cy="818147"/>
                      </a:xfrm>
                      <a:prstGeom prst="rect">
                        <a:avLst/>
                      </a:prstGeom>
                    </p:spPr>
                  </p:pic>
                </p:oleObj>
              </mc:Fallback>
            </mc:AlternateContent>
          </a:graphicData>
        </a:graphic>
      </p:graphicFrame>
    </p:spTree>
    <p:extLst>
      <p:ext uri="{BB962C8B-B14F-4D97-AF65-F5344CB8AC3E}">
        <p14:creationId xmlns:p14="http://schemas.microsoft.com/office/powerpoint/2010/main" val="312192070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313613" cy="868362"/>
          </a:xfrm>
        </p:spPr>
        <p:txBody>
          <a:bodyPr>
            <a:normAutofit fontScale="90000"/>
          </a:bodyPr>
          <a:lstStyle/>
          <a:p>
            <a:r>
              <a:rPr lang="en-US" dirty="0"/>
              <a:t>Reduction to Upper Triangular </a:t>
            </a:r>
            <a:r>
              <a:rPr lang="en-US" dirty="0" smtClean="0"/>
              <a:t>Form</a:t>
            </a:r>
            <a:endParaRPr lang="en-US" dirty="0"/>
          </a:p>
        </p:txBody>
      </p:sp>
      <p:sp>
        <p:nvSpPr>
          <p:cNvPr id="3" name="Content Placeholder 2"/>
          <p:cNvSpPr>
            <a:spLocks noGrp="1"/>
          </p:cNvSpPr>
          <p:nvPr>
            <p:ph idx="1"/>
          </p:nvPr>
        </p:nvSpPr>
        <p:spPr>
          <a:xfrm>
            <a:off x="914400" y="1371600"/>
            <a:ext cx="7313613" cy="5410200"/>
          </a:xfrm>
        </p:spPr>
        <p:txBody>
          <a:bodyPr>
            <a:normAutofit fontScale="70000" lnSpcReduction="20000"/>
          </a:bodyPr>
          <a:lstStyle/>
          <a:p>
            <a:r>
              <a:rPr lang="en-US" dirty="0" smtClean="0"/>
              <a:t>The matrix is now in the form</a:t>
            </a:r>
          </a:p>
          <a:p>
            <a:endParaRPr lang="en-US" dirty="0"/>
          </a:p>
          <a:p>
            <a:pPr marL="0" indent="0">
              <a:buNone/>
            </a:pPr>
            <a:endParaRPr lang="en-US" dirty="0"/>
          </a:p>
          <a:p>
            <a:endParaRPr lang="en-US" dirty="0" smtClean="0"/>
          </a:p>
          <a:p>
            <a:r>
              <a:rPr lang="en-US" dirty="0" smtClean="0"/>
              <a:t>Perform </a:t>
            </a:r>
            <a:r>
              <a:rPr lang="en-US" dirty="0"/>
              <a:t>the same process of elimination by using </a:t>
            </a:r>
            <a:r>
              <a:rPr lang="en-US" dirty="0" smtClean="0"/>
              <a:t>     and multipliers                 ,making </a:t>
            </a:r>
            <a:r>
              <a:rPr lang="en-US" dirty="0"/>
              <a:t>a row exchange if </a:t>
            </a:r>
            <a:r>
              <a:rPr lang="en-US" dirty="0" smtClean="0"/>
              <a:t/>
            </a:r>
            <a:br>
              <a:rPr lang="en-US" dirty="0" smtClean="0"/>
            </a:br>
            <a:r>
              <a:rPr lang="en-US" dirty="0" smtClean="0"/>
              <a:t/>
            </a:r>
            <a:br>
              <a:rPr lang="en-US" dirty="0" smtClean="0"/>
            </a:br>
            <a:r>
              <a:rPr lang="en-US" dirty="0" smtClean="0"/>
              <a:t>necessary</a:t>
            </a:r>
            <a:r>
              <a:rPr lang="en-US" dirty="0"/>
              <a:t>, so </a:t>
            </a:r>
            <a:r>
              <a:rPr lang="en-US" dirty="0" smtClean="0"/>
              <a:t>that</a:t>
            </a:r>
            <a:br>
              <a:rPr lang="en-US" dirty="0" smtClean="0"/>
            </a:br>
            <a:r>
              <a:rPr lang="en-US" dirty="0" smtClean="0"/>
              <a:t> </a:t>
            </a:r>
            <a:br>
              <a:rPr lang="en-US" dirty="0" smtClean="0"/>
            </a:br>
            <a:r>
              <a:rPr lang="en-US" dirty="0" smtClean="0"/>
              <a:t>all </a:t>
            </a:r>
            <a:r>
              <a:rPr lang="en-US" dirty="0"/>
              <a:t>the elements below  </a:t>
            </a:r>
            <a:r>
              <a:rPr lang="en-US" dirty="0" smtClean="0"/>
              <a:t>    are </a:t>
            </a:r>
            <a:r>
              <a:rPr lang="en-US" dirty="0"/>
              <a:t>0</a:t>
            </a:r>
            <a:r>
              <a:rPr lang="en-US" dirty="0" smtClean="0"/>
              <a:t>.</a:t>
            </a:r>
          </a:p>
          <a:p>
            <a:pPr marL="0" indent="0">
              <a:buNone/>
            </a:pPr>
            <a:endParaRPr lang="en-US" dirty="0"/>
          </a:p>
          <a:p>
            <a:endParaRPr lang="en-US" dirty="0" smtClean="0"/>
          </a:p>
          <a:p>
            <a:endParaRPr lang="en-US" dirty="0" smtClean="0"/>
          </a:p>
          <a:p>
            <a:endParaRPr lang="en-US" dirty="0" smtClean="0"/>
          </a:p>
          <a:p>
            <a:r>
              <a:rPr lang="en-US" dirty="0" smtClean="0"/>
              <a:t>Repeat </a:t>
            </a:r>
            <a:r>
              <a:rPr lang="en-US" dirty="0"/>
              <a:t>this process until the matrix is in upper triangular form, and then execute back substitution to compute the solution. </a:t>
            </a:r>
          </a:p>
        </p:txBody>
      </p:sp>
      <p:pic>
        <p:nvPicPr>
          <p:cNvPr id="5" name="Picture 4" descr="TP_tmp.png"/>
          <p:cNvPicPr>
            <a:picLocks noChangeAspect="1"/>
          </p:cNvPicPr>
          <p:nvPr>
            <p:custDataLst>
              <p:tags r:id="rId2"/>
            </p:custDataLst>
          </p:nvPr>
        </p:nvPicPr>
        <p:blipFill>
          <a:blip r:embed="rId5"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3200400" y="1676400"/>
            <a:ext cx="2209800" cy="959294"/>
          </a:xfrm>
          <a:prstGeom prst="rect">
            <a:avLst/>
          </a:prstGeom>
          <a:noFill/>
          <a:extLst>
            <a:ext uri="{909E8E84-426E-40dd-AFC4-6F175D3DCCD1}">
              <a14:hiddenFill xmlns:a14="http://schemas.microsoft.com/office/drawing/2010/main">
                <a:solidFill>
                  <a:scrgbClr r="0" g="0" b="0">
                    <a:alpha val="0"/>
                  </a:scrgbClr>
                </a:solidFill>
              </a14:hiddenFill>
            </a:ext>
          </a:extLst>
        </p:spPr>
      </p:pic>
      <p:graphicFrame>
        <p:nvGraphicFramePr>
          <p:cNvPr id="6" name="Object 5"/>
          <p:cNvGraphicFramePr>
            <a:graphicFrameLocks noChangeAspect="1"/>
          </p:cNvGraphicFramePr>
          <p:nvPr>
            <p:extLst>
              <p:ext uri="{D42A27DB-BD31-4B8C-83A1-F6EECF244321}">
                <p14:modId xmlns:p14="http://schemas.microsoft.com/office/powerpoint/2010/main" val="3198211442"/>
              </p:ext>
            </p:extLst>
          </p:nvPr>
        </p:nvGraphicFramePr>
        <p:xfrm>
          <a:off x="7010400" y="2743200"/>
          <a:ext cx="323850" cy="304800"/>
        </p:xfrm>
        <a:graphic>
          <a:graphicData uri="http://schemas.openxmlformats.org/presentationml/2006/ole">
            <mc:AlternateContent xmlns:mc="http://schemas.openxmlformats.org/markup-compatibility/2006">
              <mc:Choice xmlns:v="urn:schemas-microsoft-com:vml" Requires="v">
                <p:oleObj spid="_x0000_s2185" name="Equation" r:id="rId6" imgW="215900" imgH="203200" progId="Equation.DSMT4">
                  <p:embed/>
                </p:oleObj>
              </mc:Choice>
              <mc:Fallback>
                <p:oleObj name="Equation" r:id="rId6" imgW="215900" imgH="203200" progId="Equation.DSMT4">
                  <p:embed/>
                  <p:pic>
                    <p:nvPicPr>
                      <p:cNvPr id="0" name=""/>
                      <p:cNvPicPr/>
                      <p:nvPr/>
                    </p:nvPicPr>
                    <p:blipFill>
                      <a:blip r:embed="rId7"/>
                      <a:stretch>
                        <a:fillRect/>
                      </a:stretch>
                    </p:blipFill>
                    <p:spPr>
                      <a:xfrm>
                        <a:off x="7010400" y="2743200"/>
                        <a:ext cx="323850" cy="3048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496346488"/>
              </p:ext>
            </p:extLst>
          </p:nvPr>
        </p:nvGraphicFramePr>
        <p:xfrm>
          <a:off x="2590800" y="2954736"/>
          <a:ext cx="990600" cy="534610"/>
        </p:xfrm>
        <a:graphic>
          <a:graphicData uri="http://schemas.openxmlformats.org/presentationml/2006/ole">
            <mc:AlternateContent xmlns:mc="http://schemas.openxmlformats.org/markup-compatibility/2006">
              <mc:Choice xmlns:v="urn:schemas-microsoft-com:vml" Requires="v">
                <p:oleObj spid="_x0000_s2186" name="Equation" r:id="rId8" imgW="800100" imgH="431800" progId="Equation.DSMT4">
                  <p:embed/>
                </p:oleObj>
              </mc:Choice>
              <mc:Fallback>
                <p:oleObj name="Equation" r:id="rId8" imgW="800100" imgH="431800" progId="Equation.DSMT4">
                  <p:embed/>
                  <p:pic>
                    <p:nvPicPr>
                      <p:cNvPr id="0" name=""/>
                      <p:cNvPicPr/>
                      <p:nvPr/>
                    </p:nvPicPr>
                    <p:blipFill>
                      <a:blip r:embed="rId9"/>
                      <a:stretch>
                        <a:fillRect/>
                      </a:stretch>
                    </p:blipFill>
                    <p:spPr>
                      <a:xfrm>
                        <a:off x="2590800" y="2954736"/>
                        <a:ext cx="990600" cy="53461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88866193"/>
              </p:ext>
            </p:extLst>
          </p:nvPr>
        </p:nvGraphicFramePr>
        <p:xfrm>
          <a:off x="3915063" y="4038600"/>
          <a:ext cx="381000" cy="358588"/>
        </p:xfrm>
        <a:graphic>
          <a:graphicData uri="http://schemas.openxmlformats.org/presentationml/2006/ole">
            <mc:AlternateContent xmlns:mc="http://schemas.openxmlformats.org/markup-compatibility/2006">
              <mc:Choice xmlns:v="urn:schemas-microsoft-com:vml" Requires="v">
                <p:oleObj spid="_x0000_s2187" name="Equation" r:id="rId10" imgW="215900" imgH="203200" progId="Equation.DSMT4">
                  <p:embed/>
                </p:oleObj>
              </mc:Choice>
              <mc:Fallback>
                <p:oleObj name="Equation" r:id="rId10" imgW="215900" imgH="203200" progId="Equation.DSMT4">
                  <p:embed/>
                  <p:pic>
                    <p:nvPicPr>
                      <p:cNvPr id="0" name=""/>
                      <p:cNvPicPr/>
                      <p:nvPr/>
                    </p:nvPicPr>
                    <p:blipFill>
                      <a:blip r:embed="rId7"/>
                      <a:stretch>
                        <a:fillRect/>
                      </a:stretch>
                    </p:blipFill>
                    <p:spPr>
                      <a:xfrm>
                        <a:off x="3915063" y="4038600"/>
                        <a:ext cx="381000" cy="358588"/>
                      </a:xfrm>
                      <a:prstGeom prst="rect">
                        <a:avLst/>
                      </a:prstGeom>
                    </p:spPr>
                  </p:pic>
                </p:oleObj>
              </mc:Fallback>
            </mc:AlternateContent>
          </a:graphicData>
        </a:graphic>
      </p:graphicFrame>
      <p:pic>
        <p:nvPicPr>
          <p:cNvPr id="10" name="Picture 9" descr="TP_tmp.png"/>
          <p:cNvPicPr>
            <a:picLocks noChangeAspect="1"/>
          </p:cNvPicPr>
          <p:nvPr>
            <p:custDataLst>
              <p:tags r:id="rId3"/>
            </p:custDataLst>
          </p:nvPr>
        </p:nvPicPr>
        <p:blipFill>
          <a:blip r:embed="rId11"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2895600" y="4495800"/>
            <a:ext cx="2057400" cy="1237130"/>
          </a:xfrm>
          <a:prstGeom prst="rect">
            <a:avLst/>
          </a:prstGeom>
          <a:noFill/>
          <a:extLst>
            <a:ext uri="{909E8E84-426E-40dd-AFC4-6F175D3DCCD1}">
              <a14:hiddenFill xmlns:a14="http://schemas.microsoft.com/office/drawing/2010/main">
                <a:solidFill>
                  <a:scrgbClr r="0" g="0" b="0">
                    <a:alpha val="0"/>
                  </a:scrgbClr>
                </a:solidFill>
              </a14:hiddenFill>
            </a:ext>
          </a:extLst>
        </p:spPr>
      </p:pic>
    </p:spTree>
    <p:extLst>
      <p:ext uri="{BB962C8B-B14F-4D97-AF65-F5344CB8AC3E}">
        <p14:creationId xmlns:p14="http://schemas.microsoft.com/office/powerpoint/2010/main" val="345545944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Pivot</a:t>
            </a:r>
            <a:endParaRPr lang="en-US" dirty="0"/>
          </a:p>
        </p:txBody>
      </p:sp>
      <p:sp>
        <p:nvSpPr>
          <p:cNvPr id="3" name="Content Placeholder 2"/>
          <p:cNvSpPr>
            <a:spLocks noGrp="1"/>
          </p:cNvSpPr>
          <p:nvPr>
            <p:ph idx="1"/>
          </p:nvPr>
        </p:nvSpPr>
        <p:spPr/>
        <p:txBody>
          <a:bodyPr/>
          <a:lstStyle/>
          <a:p>
            <a:r>
              <a:rPr lang="en-US" dirty="0" smtClean="0"/>
              <a:t>During the process of reduction to upper triangular form, when dealing with column </a:t>
            </a:r>
            <a:r>
              <a:rPr lang="en-US" i="1" dirty="0" err="1" smtClean="0"/>
              <a:t>i</a:t>
            </a:r>
            <a:r>
              <a:rPr lang="en-US" dirty="0" smtClean="0"/>
              <a:t> and needing to zero-out elements </a:t>
            </a:r>
            <a:r>
              <a:rPr lang="en-US" i="1" dirty="0" err="1" smtClean="0"/>
              <a:t>a</a:t>
            </a:r>
            <a:r>
              <a:rPr lang="en-US" i="1" baseline="-25000" dirty="0" err="1" smtClean="0"/>
              <a:t>k</a:t>
            </a:r>
            <a:r>
              <a:rPr lang="en-US" baseline="-25000" dirty="0" err="1" smtClean="0"/>
              <a:t>i</a:t>
            </a:r>
            <a:r>
              <a:rPr lang="en-US" dirty="0" smtClean="0"/>
              <a:t>,</a:t>
            </a:r>
            <a:br>
              <a:rPr lang="en-US" dirty="0" smtClean="0"/>
            </a:br>
            <a:r>
              <a:rPr lang="en-US" i="1" dirty="0" smtClean="0"/>
              <a:t>k ≤ i+1 ≤ n</a:t>
            </a:r>
            <a:r>
              <a:rPr lang="en-US" dirty="0" smtClean="0"/>
              <a:t>, the multipliers are       .</a:t>
            </a:r>
          </a:p>
          <a:p>
            <a:pPr marL="0" indent="0">
              <a:buNone/>
            </a:pPr>
            <a:endParaRPr lang="en-US" dirty="0" smtClean="0"/>
          </a:p>
          <a:p>
            <a:r>
              <a:rPr lang="en-US" dirty="0" smtClean="0"/>
              <a:t>The nonzero element </a:t>
            </a:r>
            <a:r>
              <a:rPr lang="en-US" i="1" dirty="0" err="1" smtClean="0"/>
              <a:t>a</a:t>
            </a:r>
            <a:r>
              <a:rPr lang="en-US" i="1" baseline="-25000" dirty="0" err="1" smtClean="0"/>
              <a:t>ii</a:t>
            </a:r>
            <a:r>
              <a:rPr lang="en-US" dirty="0" smtClean="0"/>
              <a:t> is called the pivot.</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575092100"/>
              </p:ext>
            </p:extLst>
          </p:nvPr>
        </p:nvGraphicFramePr>
        <p:xfrm>
          <a:off x="5943600" y="3048000"/>
          <a:ext cx="457200" cy="863600"/>
        </p:xfrm>
        <a:graphic>
          <a:graphicData uri="http://schemas.openxmlformats.org/presentationml/2006/ole">
            <mc:AlternateContent xmlns:mc="http://schemas.openxmlformats.org/markup-compatibility/2006">
              <mc:Choice xmlns:v="urn:schemas-microsoft-com:vml" Requires="v">
                <p:oleObj spid="_x0000_s3119" name="Equation" r:id="rId3" imgW="228600" imgH="431800" progId="Equation.DSMT4">
                  <p:embed/>
                </p:oleObj>
              </mc:Choice>
              <mc:Fallback>
                <p:oleObj name="Equation" r:id="rId3" imgW="228600" imgH="431800" progId="Equation.DSMT4">
                  <p:embed/>
                  <p:pic>
                    <p:nvPicPr>
                      <p:cNvPr id="0" name=""/>
                      <p:cNvPicPr/>
                      <p:nvPr/>
                    </p:nvPicPr>
                    <p:blipFill>
                      <a:blip r:embed="rId4"/>
                      <a:stretch>
                        <a:fillRect/>
                      </a:stretch>
                    </p:blipFill>
                    <p:spPr>
                      <a:xfrm>
                        <a:off x="5943600" y="3048000"/>
                        <a:ext cx="457200" cy="863600"/>
                      </a:xfrm>
                      <a:prstGeom prst="rect">
                        <a:avLst/>
                      </a:prstGeom>
                    </p:spPr>
                  </p:pic>
                </p:oleObj>
              </mc:Fallback>
            </mc:AlternateContent>
          </a:graphicData>
        </a:graphic>
      </p:graphicFrame>
    </p:spTree>
    <p:extLst>
      <p:ext uri="{BB962C8B-B14F-4D97-AF65-F5344CB8AC3E}">
        <p14:creationId xmlns:p14="http://schemas.microsoft.com/office/powerpoint/2010/main" val="87577472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General Equation for Row Elimination</a:t>
            </a:r>
          </a:p>
        </p:txBody>
      </p:sp>
      <p:sp>
        <p:nvSpPr>
          <p:cNvPr id="3" name="Content Placeholder 2"/>
          <p:cNvSpPr>
            <a:spLocks noGrp="1"/>
          </p:cNvSpPr>
          <p:nvPr>
            <p:ph idx="1"/>
          </p:nvPr>
        </p:nvSpPr>
        <p:spPr/>
        <p:txBody>
          <a:bodyPr/>
          <a:lstStyle/>
          <a:p>
            <a:r>
              <a:rPr lang="en-US" dirty="0" smtClean="0"/>
              <a:t>Assume the position during row elimination is column </a:t>
            </a:r>
            <a:r>
              <a:rPr lang="en-US" i="1" dirty="0" err="1"/>
              <a:t>i</a:t>
            </a:r>
            <a:r>
              <a:rPr lang="en-US" dirty="0" smtClean="0"/>
              <a:t>, with pivot </a:t>
            </a:r>
            <a:r>
              <a:rPr lang="en-US" dirty="0" err="1" smtClean="0"/>
              <a:t>a</a:t>
            </a:r>
            <a:r>
              <a:rPr lang="en-US" baseline="-25000" dirty="0" err="1" smtClean="0"/>
              <a:t>ii</a:t>
            </a:r>
            <a:r>
              <a:rPr lang="en-US" dirty="0" smtClean="0"/>
              <a:t>. Rows i+1 to n are modified as follows: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4165214585"/>
              </p:ext>
            </p:extLst>
          </p:nvPr>
        </p:nvGraphicFramePr>
        <p:xfrm>
          <a:off x="2743200" y="3276600"/>
          <a:ext cx="3581400" cy="3282950"/>
        </p:xfrm>
        <a:graphic>
          <a:graphicData uri="http://schemas.openxmlformats.org/presentationml/2006/ole">
            <mc:AlternateContent xmlns:mc="http://schemas.openxmlformats.org/markup-compatibility/2006">
              <mc:Choice xmlns:v="urn:schemas-microsoft-com:vml" Requires="v">
                <p:oleObj spid="_x0000_s4142" name="Equation" r:id="rId3" imgW="1828800" imgH="1676400" progId="Equation.DSMT4">
                  <p:embed/>
                </p:oleObj>
              </mc:Choice>
              <mc:Fallback>
                <p:oleObj name="Equation" r:id="rId3" imgW="1828800" imgH="1676400" progId="Equation.DSMT4">
                  <p:embed/>
                  <p:pic>
                    <p:nvPicPr>
                      <p:cNvPr id="0" name=""/>
                      <p:cNvPicPr/>
                      <p:nvPr/>
                    </p:nvPicPr>
                    <p:blipFill>
                      <a:blip r:embed="rId4"/>
                      <a:stretch>
                        <a:fillRect/>
                      </a:stretch>
                    </p:blipFill>
                    <p:spPr>
                      <a:xfrm>
                        <a:off x="2743200" y="3276600"/>
                        <a:ext cx="3581400" cy="3282950"/>
                      </a:xfrm>
                      <a:prstGeom prst="rect">
                        <a:avLst/>
                      </a:prstGeom>
                    </p:spPr>
                  </p:pic>
                </p:oleObj>
              </mc:Fallback>
            </mc:AlternateContent>
          </a:graphicData>
        </a:graphic>
      </p:graphicFrame>
    </p:spTree>
    <p:extLst>
      <p:ext uri="{BB962C8B-B14F-4D97-AF65-F5344CB8AC3E}">
        <p14:creationId xmlns:p14="http://schemas.microsoft.com/office/powerpoint/2010/main" val="359829428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313613" cy="868362"/>
          </a:xfrm>
        </p:spPr>
        <p:txBody>
          <a:bodyPr/>
          <a:lstStyle/>
          <a:p>
            <a:r>
              <a:rPr lang="en-US" dirty="0" smtClean="0"/>
              <a:t>Gaussian Elimination Example</a:t>
            </a:r>
            <a:endParaRPr lang="en-US" dirty="0"/>
          </a:p>
        </p:txBody>
      </p:sp>
      <p:sp>
        <p:nvSpPr>
          <p:cNvPr id="3" name="Content Placeholder 2"/>
          <p:cNvSpPr>
            <a:spLocks noGrp="1"/>
          </p:cNvSpPr>
          <p:nvPr>
            <p:ph idx="1"/>
          </p:nvPr>
        </p:nvSpPr>
        <p:spPr>
          <a:xfrm>
            <a:off x="381000" y="1697881"/>
            <a:ext cx="8229600" cy="4525963"/>
          </a:xfrm>
        </p:spPr>
        <p:txBody>
          <a:bodyPr/>
          <a:lstStyle/>
          <a:p>
            <a:r>
              <a:rPr lang="en-US" dirty="0" smtClean="0"/>
              <a:t>Solve the system                            .</a:t>
            </a:r>
          </a:p>
          <a:p>
            <a:endParaRPr lang="en-US" dirty="0"/>
          </a:p>
          <a:p>
            <a:r>
              <a:rPr lang="en-US" dirty="0" smtClean="0"/>
              <a:t>Row </a:t>
            </a:r>
            <a:r>
              <a:rPr lang="en-US" dirty="0"/>
              <a:t>reduce the augmented matrix to upper triangular form.</a:t>
            </a:r>
          </a:p>
          <a:p>
            <a:pPr marL="0" indent="0">
              <a:buNone/>
            </a:pPr>
            <a:endParaRPr lang="en-US" dirty="0"/>
          </a:p>
        </p:txBody>
      </p:sp>
      <p:pic>
        <p:nvPicPr>
          <p:cNvPr id="6" name="Picture 5" descr="TP_tmp.png"/>
          <p:cNvPicPr>
            <a:picLocks noChangeAspect="1"/>
          </p:cNvPicPr>
          <p:nvPr>
            <p:custDataLst>
              <p:tags r:id="rId1"/>
            </p:custDataLst>
          </p:nvPr>
        </p:nvPicPr>
        <p:blipFill>
          <a:blip r:embed="rId4"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3657600" y="1600200"/>
            <a:ext cx="2286000" cy="990600"/>
          </a:xfrm>
          <a:prstGeom prst="rect">
            <a:avLst/>
          </a:prstGeom>
          <a:noFill/>
          <a:extLst>
            <a:ext uri="{909E8E84-426E-40dd-AFC4-6F175D3DCCD1}">
              <a14:hiddenFill xmlns:a14="http://schemas.microsoft.com/office/drawing/2010/main">
                <a:solidFill>
                  <a:scrgbClr r="0" g="0" b="0">
                    <a:alpha val="0"/>
                  </a:scrgbClr>
                </a:solidFill>
              </a14:hiddenFill>
            </a:ext>
          </a:extLst>
        </p:spPr>
      </p:pic>
      <p:pic>
        <p:nvPicPr>
          <p:cNvPr id="8" name="Picture 7" descr="TP_tmp.png"/>
          <p:cNvPicPr>
            <a:picLocks noChangeAspect="1"/>
          </p:cNvPicPr>
          <p:nvPr>
            <p:custDataLst>
              <p:tags r:id="rId2"/>
            </p:custDataLst>
          </p:nvPr>
        </p:nvPicPr>
        <p:blipFill>
          <a:blip r:embed="rId5"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990600" y="3962400"/>
            <a:ext cx="7086600" cy="2666483"/>
          </a:xfrm>
          <a:prstGeom prst="rect">
            <a:avLst/>
          </a:prstGeom>
          <a:noFill/>
          <a:extLst>
            <a:ext uri="{909E8E84-426E-40dd-AFC4-6F175D3DCCD1}">
              <a14:hiddenFill xmlns:a14="http://schemas.microsoft.com/office/drawing/2010/main">
                <a:solidFill>
                  <a:scrgbClr r="0" g="0" b="0">
                    <a:alpha val="0"/>
                  </a:scrgbClr>
                </a:solidFill>
              </a14:hiddenFill>
            </a:ext>
          </a:extLst>
        </p:spPr>
      </p:pic>
    </p:spTree>
    <p:extLst>
      <p:ext uri="{BB962C8B-B14F-4D97-AF65-F5344CB8AC3E}">
        <p14:creationId xmlns:p14="http://schemas.microsoft.com/office/powerpoint/2010/main" val="13289158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Gaussian Elimination </a:t>
            </a:r>
            <a:r>
              <a:rPr lang="en-US" dirty="0" smtClean="0"/>
              <a:t>Example</a:t>
            </a:r>
            <a:endParaRPr lang="en-US" dirty="0"/>
          </a:p>
        </p:txBody>
      </p:sp>
      <p:sp>
        <p:nvSpPr>
          <p:cNvPr id="3" name="Content Placeholder 2"/>
          <p:cNvSpPr>
            <a:spLocks noGrp="1"/>
          </p:cNvSpPr>
          <p:nvPr>
            <p:ph idx="1"/>
          </p:nvPr>
        </p:nvSpPr>
        <p:spPr/>
        <p:txBody>
          <a:bodyPr/>
          <a:lstStyle/>
          <a:p>
            <a:r>
              <a:rPr lang="en-US" dirty="0" smtClean="0"/>
              <a:t>Execute back substitution.</a:t>
            </a:r>
            <a:endParaRPr lang="en-US" dirty="0"/>
          </a:p>
        </p:txBody>
      </p:sp>
      <p:pic>
        <p:nvPicPr>
          <p:cNvPr id="7" name="Picture 6" descr="TP_tmp.png"/>
          <p:cNvPicPr>
            <a:picLocks noChangeAspect="1"/>
          </p:cNvPicPr>
          <p:nvPr>
            <p:custDataLst>
              <p:tags r:id="rId1"/>
            </p:custDataLst>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bwMode="auto">
          <a:xfrm>
            <a:off x="1295400" y="2590800"/>
            <a:ext cx="6223000" cy="1574800"/>
          </a:xfrm>
          <a:prstGeom prst="rect">
            <a:avLst/>
          </a:prstGeom>
          <a:noFill/>
          <a:ln/>
          <a:effectLst/>
          <a:extLst>
            <a:ext uri="{909E8E84-426E-40dd-AFC4-6F175D3DCCD1}">
              <a14:hiddenFill xmlns:a14="http://schemas.microsoft.com/office/drawing/2010/main">
                <a:solidFill>
                  <a:srgbClr val="000000">
                    <a:alpha val="0"/>
                  </a:srgbClr>
                </a:solid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Tree>
    <p:extLst>
      <p:ext uri="{BB962C8B-B14F-4D97-AF65-F5344CB8AC3E}">
        <p14:creationId xmlns:p14="http://schemas.microsoft.com/office/powerpoint/2010/main" val="208891129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336956"/>
          </a:xfrm>
        </p:spPr>
        <p:txBody>
          <a:bodyPr/>
          <a:lstStyle/>
          <a:p>
            <a:r>
              <a:rPr lang="en-US" sz="4400" dirty="0" smtClean="0"/>
              <a:t>Matrix Form of a Square Linear System</a:t>
            </a:r>
            <a:endParaRPr lang="en-US" sz="4400" dirty="0"/>
          </a:p>
        </p:txBody>
      </p:sp>
      <p:sp>
        <p:nvSpPr>
          <p:cNvPr id="3" name="Content Placeholder 2"/>
          <p:cNvSpPr>
            <a:spLocks noGrp="1"/>
          </p:cNvSpPr>
          <p:nvPr>
            <p:ph idx="1"/>
          </p:nvPr>
        </p:nvSpPr>
        <p:spPr>
          <a:xfrm>
            <a:off x="914400" y="1752600"/>
            <a:ext cx="7313613" cy="4056062"/>
          </a:xfrm>
        </p:spPr>
        <p:txBody>
          <a:bodyPr>
            <a:normAutofit fontScale="92500" lnSpcReduction="20000"/>
          </a:bodyPr>
          <a:lstStyle/>
          <a:p>
            <a:r>
              <a:rPr lang="en-US" dirty="0" smtClean="0"/>
              <a:t>Coefficient matrix</a:t>
            </a:r>
          </a:p>
          <a:p>
            <a:endParaRPr lang="en-US" dirty="0"/>
          </a:p>
          <a:p>
            <a:endParaRPr lang="en-US" dirty="0" smtClean="0"/>
          </a:p>
          <a:p>
            <a:endParaRPr lang="en-US" dirty="0"/>
          </a:p>
          <a:p>
            <a:r>
              <a:rPr lang="en-US" dirty="0" smtClean="0"/>
              <a:t>Right-hand side</a:t>
            </a:r>
          </a:p>
          <a:p>
            <a:endParaRPr lang="en-US" dirty="0"/>
          </a:p>
          <a:p>
            <a:r>
              <a:rPr lang="en-US" dirty="0" smtClean="0"/>
              <a:t>Matrix equation</a:t>
            </a:r>
            <a:br>
              <a:rPr lang="en-US" dirty="0" smtClean="0"/>
            </a:br>
            <a:r>
              <a:rPr lang="en-US" dirty="0" smtClean="0"/>
              <a:t/>
            </a:r>
            <a:br>
              <a:rPr lang="en-US" dirty="0" smtClean="0"/>
            </a:br>
            <a:r>
              <a:rPr lang="en-US" dirty="0" smtClean="0"/>
              <a:t>			</a:t>
            </a:r>
            <a:r>
              <a:rPr lang="en-US" sz="3900" dirty="0" smtClean="0"/>
              <a:t>Ax = b</a:t>
            </a:r>
            <a:endParaRPr lang="en-US" dirty="0" smtClean="0"/>
          </a:p>
          <a:p>
            <a:pPr marL="0" indent="0">
              <a:buNone/>
            </a:pPr>
            <a:endParaRPr lang="en-US" dirty="0"/>
          </a:p>
        </p:txBody>
      </p:sp>
      <p:pic>
        <p:nvPicPr>
          <p:cNvPr id="5" name="Picture 4" descr="TP_tmp.png"/>
          <p:cNvPicPr>
            <a:picLocks noChangeAspect="1"/>
          </p:cNvPicPr>
          <p:nvPr>
            <p:custDataLst>
              <p:tags r:id="rId1"/>
            </p:custDataLst>
          </p:nvPr>
        </p:nvPicPr>
        <p:blipFill>
          <a:blip r:embed="rId4"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4239105" y="1333112"/>
            <a:ext cx="3251200" cy="1371600"/>
          </a:xfrm>
          <a:prstGeom prst="rect">
            <a:avLst/>
          </a:prstGeom>
          <a:noFill/>
          <a:extLst>
            <a:ext uri="{909E8E84-426E-40dd-AFC4-6F175D3DCCD1}">
              <a14:hiddenFill xmlns:a14="http://schemas.microsoft.com/office/drawing/2010/main">
                <a:solidFill>
                  <a:scrgbClr r="0" g="0" b="0">
                    <a:alpha val="0"/>
                  </a:scrgbClr>
                </a:solidFill>
              </a14:hiddenFill>
            </a:ext>
          </a:extLst>
        </p:spPr>
      </p:pic>
      <p:pic>
        <p:nvPicPr>
          <p:cNvPr id="8" name="Picture 7" descr="TP_tmp.png"/>
          <p:cNvPicPr>
            <a:picLocks noChangeAspect="1"/>
          </p:cNvPicPr>
          <p:nvPr>
            <p:custDataLst>
              <p:tags r:id="rId2"/>
            </p:custDataLst>
          </p:nvPr>
        </p:nvPicPr>
        <p:blipFill>
          <a:blip r:embed="rId5"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3980874" y="3143444"/>
            <a:ext cx="1193800" cy="1371600"/>
          </a:xfrm>
          <a:prstGeom prst="rect">
            <a:avLst/>
          </a:prstGeom>
          <a:noFill/>
          <a:extLst>
            <a:ext uri="{909E8E84-426E-40dd-AFC4-6F175D3DCCD1}">
              <a14:hiddenFill xmlns:a14="http://schemas.microsoft.com/office/drawing/2010/main">
                <a:solidFill>
                  <a:scrgbClr r="0" g="0" b="0">
                    <a:alpha val="0"/>
                  </a:scrgbClr>
                </a:solidFill>
              </a14:hiddenFill>
            </a:ext>
          </a:extLst>
        </p:spPr>
      </p:pic>
    </p:spTree>
    <p:extLst>
      <p:ext uri="{BB962C8B-B14F-4D97-AF65-F5344CB8AC3E}">
        <p14:creationId xmlns:p14="http://schemas.microsoft.com/office/powerpoint/2010/main" val="43374233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A System May </a:t>
            </a:r>
            <a:r>
              <a:rPr lang="en-US" sz="4800" dirty="0"/>
              <a:t>Have </a:t>
            </a:r>
            <a:r>
              <a:rPr lang="en-US" sz="4800" dirty="0" smtClean="0"/>
              <a:t>a Unique Solution, Infinitely Many Solutions, or None</a:t>
            </a:r>
            <a:endParaRPr lang="en-US" dirty="0"/>
          </a:p>
        </p:txBody>
      </p:sp>
      <p:sp>
        <p:nvSpPr>
          <p:cNvPr id="3" name="Content Placeholder 2"/>
          <p:cNvSpPr>
            <a:spLocks noGrp="1"/>
          </p:cNvSpPr>
          <p:nvPr>
            <p:ph idx="1"/>
          </p:nvPr>
        </p:nvSpPr>
        <p:spPr>
          <a:xfrm>
            <a:off x="762000" y="2133600"/>
            <a:ext cx="7313613" cy="4056062"/>
          </a:xfrm>
        </p:spPr>
        <p:txBody>
          <a:bodyPr/>
          <a:lstStyle/>
          <a:p>
            <a:r>
              <a:rPr lang="en-US" dirty="0" smtClean="0"/>
              <a:t>In </a:t>
            </a:r>
            <a:r>
              <a:rPr lang="en-US" i="1" dirty="0" smtClean="0"/>
              <a:t>R</a:t>
            </a:r>
            <a:r>
              <a:rPr lang="en-US" i="1" baseline="30000" dirty="0" smtClean="0"/>
              <a:t>2</a:t>
            </a:r>
            <a:r>
              <a:rPr lang="en-US" i="1" dirty="0" smtClean="0"/>
              <a:t>, </a:t>
            </a:r>
            <a:r>
              <a:rPr lang="en-US" dirty="0" smtClean="0"/>
              <a:t>there can be no solution or infinitely many solutions.</a:t>
            </a:r>
            <a:endParaRPr lang="en-US" dirty="0"/>
          </a:p>
        </p:txBody>
      </p:sp>
      <p:pic>
        <p:nvPicPr>
          <p:cNvPr id="6" name="Picture 5" descr="f02-02.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3352800"/>
            <a:ext cx="4909930" cy="3200400"/>
          </a:xfrm>
          <a:prstGeom prst="rect">
            <a:avLst/>
          </a:prstGeom>
        </p:spPr>
      </p:pic>
      <p:cxnSp>
        <p:nvCxnSpPr>
          <p:cNvPr id="8" name="Straight Arrow Connector 7"/>
          <p:cNvCxnSpPr/>
          <p:nvPr/>
        </p:nvCxnSpPr>
        <p:spPr>
          <a:xfrm flipH="1">
            <a:off x="5812130" y="3429000"/>
            <a:ext cx="914400" cy="3810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5791200" y="5715000"/>
            <a:ext cx="914400" cy="3810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6116930" y="3048000"/>
            <a:ext cx="1274470" cy="369332"/>
          </a:xfrm>
          <a:prstGeom prst="rect">
            <a:avLst/>
          </a:prstGeom>
          <a:noFill/>
        </p:spPr>
        <p:txBody>
          <a:bodyPr wrap="none" rtlCol="0">
            <a:spAutoFit/>
          </a:bodyPr>
          <a:lstStyle/>
          <a:p>
            <a:r>
              <a:rPr lang="en-US" dirty="0" smtClean="0"/>
              <a:t>No solution</a:t>
            </a:r>
            <a:endParaRPr lang="en-US" dirty="0"/>
          </a:p>
        </p:txBody>
      </p:sp>
      <p:sp>
        <p:nvSpPr>
          <p:cNvPr id="11" name="TextBox 10"/>
          <p:cNvSpPr txBox="1"/>
          <p:nvPr/>
        </p:nvSpPr>
        <p:spPr>
          <a:xfrm>
            <a:off x="6019800" y="5257800"/>
            <a:ext cx="2452301" cy="369332"/>
          </a:xfrm>
          <a:prstGeom prst="rect">
            <a:avLst/>
          </a:prstGeom>
          <a:noFill/>
        </p:spPr>
        <p:txBody>
          <a:bodyPr wrap="none" rtlCol="0">
            <a:spAutoFit/>
          </a:bodyPr>
          <a:lstStyle/>
          <a:p>
            <a:r>
              <a:rPr lang="en-US" dirty="0" smtClean="0"/>
              <a:t>Infinitely many solutions</a:t>
            </a:r>
            <a:endParaRPr lang="en-US" dirty="0"/>
          </a:p>
        </p:txBody>
      </p:sp>
    </p:spTree>
    <p:extLst>
      <p:ext uri="{BB962C8B-B14F-4D97-AF65-F5344CB8AC3E}">
        <p14:creationId xmlns:p14="http://schemas.microsoft.com/office/powerpoint/2010/main" val="280786622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Example of Infinitely Many Solutions</a:t>
            </a:r>
            <a:endParaRPr lang="en-US" sz="4000" dirty="0"/>
          </a:p>
        </p:txBody>
      </p:sp>
      <p:sp>
        <p:nvSpPr>
          <p:cNvPr id="3" name="Content Placeholder 2"/>
          <p:cNvSpPr>
            <a:spLocks noGrp="1"/>
          </p:cNvSpPr>
          <p:nvPr>
            <p:ph idx="1"/>
          </p:nvPr>
        </p:nvSpPr>
        <p:spPr/>
        <p:txBody>
          <a:bodyPr/>
          <a:lstStyle/>
          <a:p>
            <a:r>
              <a:rPr lang="en-US" dirty="0" smtClean="0"/>
              <a:t>Consider the system</a:t>
            </a:r>
            <a:endParaRPr lang="en-US" dirty="0"/>
          </a:p>
        </p:txBody>
      </p:sp>
      <p:pic>
        <p:nvPicPr>
          <p:cNvPr id="7" name="Picture 6" descr="TP_tmp.png"/>
          <p:cNvPicPr>
            <a:picLocks noChangeAspect="1"/>
          </p:cNvPicPr>
          <p:nvPr>
            <p:custDataLst>
              <p:tags r:id="rId1"/>
            </p:custDataLst>
          </p:nvPr>
        </p:nvPicPr>
        <p:blipFill>
          <a:blip r:embed="rId4"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bwMode="auto">
          <a:xfrm>
            <a:off x="3124200" y="2438400"/>
            <a:ext cx="2260600" cy="990600"/>
          </a:xfrm>
          <a:prstGeom prst="rect">
            <a:avLst/>
          </a:prstGeom>
          <a:noFill/>
          <a:ln/>
          <a:effectLst/>
          <a:extLst>
            <a:ext uri="{909E8E84-426E-40dd-AFC4-6F175D3DCCD1}">
              <a14:hiddenFill xmlns:a14="http://schemas.microsoft.com/office/drawing/2010/main">
                <a:solidFill>
                  <a:srgbClr val="000000">
                    <a:alpha val="0"/>
                  </a:srgbClr>
                </a:solid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9" name="Picture 8" descr="TP_tmp.png"/>
          <p:cNvPicPr>
            <a:picLocks noChangeAspect="1"/>
          </p:cNvPicPr>
          <p:nvPr>
            <p:custDataLst>
              <p:tags r:id="rId2"/>
            </p:custDataLst>
          </p:nvPr>
        </p:nvPicPr>
        <p:blipFill>
          <a:blip r:embed="rId5"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914400" y="3733800"/>
            <a:ext cx="7340600" cy="2819400"/>
          </a:xfrm>
          <a:prstGeom prst="rect">
            <a:avLst/>
          </a:prstGeom>
          <a:noFill/>
          <a:extLst>
            <a:ext uri="{909E8E84-426E-40dd-AFC4-6F175D3DCCD1}">
              <a14:hiddenFill xmlns:a14="http://schemas.microsoft.com/office/drawing/2010/main">
                <a:solidFill>
                  <a:scrgbClr r="0" g="0" b="0">
                    <a:alpha val="0"/>
                  </a:scrgbClr>
                </a:solidFill>
              </a14:hiddenFill>
            </a:ext>
          </a:extLst>
        </p:spPr>
      </p:pic>
    </p:spTree>
    <p:extLst>
      <p:ext uri="{BB962C8B-B14F-4D97-AF65-F5344CB8AC3E}">
        <p14:creationId xmlns:p14="http://schemas.microsoft.com/office/powerpoint/2010/main" val="397085961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t>Example of Infinitely Many </a:t>
            </a:r>
            <a:r>
              <a:rPr lang="en-US" sz="4800" dirty="0" smtClean="0"/>
              <a:t>Solutions</a:t>
            </a:r>
            <a:endParaRPr lang="en-US" dirty="0"/>
          </a:p>
        </p:txBody>
      </p:sp>
      <p:pic>
        <p:nvPicPr>
          <p:cNvPr id="8" name="Picture 7" descr="TP_tmp.png"/>
          <p:cNvPicPr>
            <a:picLocks noChangeAspect="1"/>
          </p:cNvPicPr>
          <p:nvPr>
            <p:custDataLst>
              <p:tags r:id="rId1"/>
            </p:custDataLst>
          </p:nvPr>
        </p:nvPicPr>
        <p:blipFill>
          <a:blip r:embed="rId7"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bwMode="auto">
          <a:xfrm>
            <a:off x="1295400" y="3048000"/>
            <a:ext cx="4419600" cy="584200"/>
          </a:xfrm>
          <a:prstGeom prst="rect">
            <a:avLst/>
          </a:prstGeom>
          <a:noFill/>
          <a:ln/>
          <a:effectLst/>
          <a:extLst>
            <a:ext uri="{909E8E84-426E-40dd-AFC4-6F175D3DCCD1}">
              <a14:hiddenFill xmlns:a14="http://schemas.microsoft.com/office/drawing/2010/main">
                <a:solidFill>
                  <a:srgbClr val="000000">
                    <a:alpha val="0"/>
                  </a:srgbClr>
                </a:solid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11" name="Picture 10" descr="TP_tmp.png"/>
          <p:cNvPicPr>
            <a:picLocks noChangeAspect="1"/>
          </p:cNvPicPr>
          <p:nvPr>
            <p:custDataLst>
              <p:tags r:id="rId2"/>
            </p:custDataLst>
          </p:nvPr>
        </p:nvPicPr>
        <p:blipFill>
          <a:blip r:embed="rId8"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2743200" y="1905000"/>
            <a:ext cx="2590800" cy="939800"/>
          </a:xfrm>
          <a:prstGeom prst="rect">
            <a:avLst/>
          </a:prstGeom>
          <a:noFill/>
          <a:extLst>
            <a:ext uri="{909E8E84-426E-40dd-AFC4-6F175D3DCCD1}">
              <a14:hiddenFill xmlns:a14="http://schemas.microsoft.com/office/drawing/2010/main">
                <a:solidFill>
                  <a:scrgbClr r="0" g="0" b="0">
                    <a:alpha val="0"/>
                  </a:scrgbClr>
                </a:solidFill>
              </a14:hiddenFill>
            </a:ext>
          </a:extLst>
        </p:spPr>
      </p:pic>
      <p:pic>
        <p:nvPicPr>
          <p:cNvPr id="14" name="Picture 13" descr="TP_tmp.png"/>
          <p:cNvPicPr>
            <a:picLocks noChangeAspect="1"/>
          </p:cNvPicPr>
          <p:nvPr>
            <p:custDataLst>
              <p:tags r:id="rId3"/>
            </p:custDataLst>
          </p:nvPr>
        </p:nvPicPr>
        <p:blipFill>
          <a:blip r:embed="rId9"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bwMode="auto">
          <a:xfrm>
            <a:off x="1295400" y="3810000"/>
            <a:ext cx="3860800" cy="330200"/>
          </a:xfrm>
          <a:prstGeom prst="rect">
            <a:avLst/>
          </a:prstGeom>
          <a:noFill/>
          <a:ln/>
          <a:effectLst/>
          <a:extLst>
            <a:ext uri="{909E8E84-426E-40dd-AFC4-6F175D3DCCD1}">
              <a14:hiddenFill xmlns:a14="http://schemas.microsoft.com/office/drawing/2010/main">
                <a:solidFill>
                  <a:srgbClr val="000000">
                    <a:alpha val="0"/>
                  </a:srgbClr>
                </a:solid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16" name="Picture 15" descr="TP_tmp.png"/>
          <p:cNvPicPr>
            <a:picLocks noChangeAspect="1"/>
          </p:cNvPicPr>
          <p:nvPr>
            <p:custDataLst>
              <p:tags r:id="rId4"/>
            </p:custDataLst>
          </p:nvPr>
        </p:nvPicPr>
        <p:blipFill>
          <a:blip r:embed="rId10"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1295400" y="4343400"/>
            <a:ext cx="7442200" cy="355600"/>
          </a:xfrm>
          <a:prstGeom prst="rect">
            <a:avLst/>
          </a:prstGeom>
          <a:noFill/>
          <a:extLst>
            <a:ext uri="{909E8E84-426E-40dd-AFC4-6F175D3DCCD1}">
              <a14:hiddenFill xmlns:a14="http://schemas.microsoft.com/office/drawing/2010/main">
                <a:solidFill>
                  <a:scrgbClr r="0" g="0" b="0">
                    <a:alpha val="0"/>
                  </a:scrgbClr>
                </a:solidFill>
              </a14:hiddenFill>
            </a:ext>
          </a:extLst>
        </p:spPr>
      </p:pic>
      <p:pic>
        <p:nvPicPr>
          <p:cNvPr id="18" name="Picture 17" descr="TP_tmp.png"/>
          <p:cNvPicPr>
            <a:picLocks noChangeAspect="1"/>
          </p:cNvPicPr>
          <p:nvPr>
            <p:custDataLst>
              <p:tags r:id="rId5"/>
            </p:custDataLst>
          </p:nvPr>
        </p:nvPicPr>
        <p:blipFill>
          <a:blip r:embed="rId11"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1981200" y="5562600"/>
            <a:ext cx="5054600" cy="533400"/>
          </a:xfrm>
          <a:prstGeom prst="rect">
            <a:avLst/>
          </a:prstGeom>
          <a:noFill/>
          <a:extLst>
            <a:ext uri="{909E8E84-426E-40dd-AFC4-6F175D3DCCD1}">
              <a14:hiddenFill xmlns:a14="http://schemas.microsoft.com/office/drawing/2010/main">
                <a:solidFill>
                  <a:scrgbClr r="0" g="0" b="0">
                    <a:alpha val="0"/>
                  </a:scrgbClr>
                </a:solidFill>
              </a14:hiddenFill>
            </a:ext>
          </a:extLst>
        </p:spPr>
      </p:pic>
      <p:sp>
        <p:nvSpPr>
          <p:cNvPr id="19" name="TextBox 18"/>
          <p:cNvSpPr txBox="1"/>
          <p:nvPr/>
        </p:nvSpPr>
        <p:spPr>
          <a:xfrm>
            <a:off x="3505200" y="4876800"/>
            <a:ext cx="1407582" cy="523220"/>
          </a:xfrm>
          <a:prstGeom prst="rect">
            <a:avLst/>
          </a:prstGeom>
          <a:noFill/>
        </p:spPr>
        <p:txBody>
          <a:bodyPr wrap="none" rtlCol="0">
            <a:spAutoFit/>
          </a:bodyPr>
          <a:lstStyle/>
          <a:p>
            <a:r>
              <a:rPr lang="en-US" sz="2800" dirty="0" smtClean="0"/>
              <a:t>Solution</a:t>
            </a:r>
            <a:endParaRPr lang="en-US" dirty="0"/>
          </a:p>
        </p:txBody>
      </p:sp>
    </p:spTree>
    <p:extLst>
      <p:ext uri="{BB962C8B-B14F-4D97-AF65-F5344CB8AC3E}">
        <p14:creationId xmlns:p14="http://schemas.microsoft.com/office/powerpoint/2010/main" val="50405837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of No Solution</a:t>
            </a:r>
            <a:endParaRPr lang="en-US" dirty="0"/>
          </a:p>
        </p:txBody>
      </p:sp>
      <p:sp>
        <p:nvSpPr>
          <p:cNvPr id="5" name="Content Placeholder 4"/>
          <p:cNvSpPr>
            <a:spLocks noGrp="1"/>
          </p:cNvSpPr>
          <p:nvPr>
            <p:ph idx="1"/>
          </p:nvPr>
        </p:nvSpPr>
        <p:spPr/>
        <p:txBody>
          <a:bodyPr/>
          <a:lstStyle/>
          <a:p>
            <a:r>
              <a:rPr lang="en-US" dirty="0" smtClean="0"/>
              <a:t>Consider the system</a:t>
            </a:r>
            <a:endParaRPr lang="en-US" dirty="0"/>
          </a:p>
        </p:txBody>
      </p:sp>
      <p:pic>
        <p:nvPicPr>
          <p:cNvPr id="4" name="Picture 3" descr="TP_tmp.png"/>
          <p:cNvPicPr>
            <a:picLocks noChangeAspect="1"/>
          </p:cNvPicPr>
          <p:nvPr>
            <p:custDataLst>
              <p:tags r:id="rId1"/>
            </p:custDataLst>
          </p:nvPr>
        </p:nvPicPr>
        <p:blipFill>
          <a:blip r:embed="rId4"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2667000" y="2362200"/>
            <a:ext cx="2514600" cy="838200"/>
          </a:xfrm>
          <a:prstGeom prst="rect">
            <a:avLst/>
          </a:prstGeom>
          <a:noFill/>
          <a:extLst>
            <a:ext uri="{909E8E84-426E-40dd-AFC4-6F175D3DCCD1}">
              <a14:hiddenFill xmlns:a14="http://schemas.microsoft.com/office/drawing/2010/main">
                <a:solidFill>
                  <a:scrgbClr r="0" g="0" b="0">
                    <a:alpha val="0"/>
                  </a:scrgbClr>
                </a:solidFill>
              </a14:hiddenFill>
            </a:ext>
          </a:extLst>
        </p:spPr>
      </p:pic>
      <p:pic>
        <p:nvPicPr>
          <p:cNvPr id="9" name="Picture 8" descr="TP_tmp.png"/>
          <p:cNvPicPr>
            <a:picLocks noChangeAspect="1"/>
          </p:cNvPicPr>
          <p:nvPr>
            <p:custDataLst>
              <p:tags r:id="rId2"/>
            </p:custDataLst>
          </p:nvPr>
        </p:nvPicPr>
        <p:blipFill>
          <a:blip r:embed="rId5"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bwMode="auto">
          <a:xfrm>
            <a:off x="304800" y="3657600"/>
            <a:ext cx="8573477" cy="1015042"/>
          </a:xfrm>
          <a:prstGeom prst="rect">
            <a:avLst/>
          </a:prstGeom>
          <a:noFill/>
          <a:ln/>
          <a:effectLst/>
          <a:extLst>
            <a:ext uri="{909E8E84-426E-40dd-AFC4-6F175D3DCCD1}">
              <a14:hiddenFill xmlns:a14="http://schemas.microsoft.com/office/drawing/2010/main">
                <a:solidFill>
                  <a:srgbClr val="000000">
                    <a:alpha val="0"/>
                  </a:srgbClr>
                </a:solid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Tree>
    <p:extLst>
      <p:ext uri="{BB962C8B-B14F-4D97-AF65-F5344CB8AC3E}">
        <p14:creationId xmlns:p14="http://schemas.microsoft.com/office/powerpoint/2010/main" val="106206711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313613" cy="868362"/>
          </a:xfrm>
        </p:spPr>
        <p:txBody>
          <a:bodyPr>
            <a:normAutofit fontScale="90000"/>
          </a:bodyPr>
          <a:lstStyle/>
          <a:p>
            <a:r>
              <a:rPr lang="en-US" dirty="0" smtClean="0"/>
              <a:t>Using MATLAB to Solve a Linear System</a:t>
            </a:r>
            <a:endParaRPr lang="en-US" dirty="0"/>
          </a:p>
        </p:txBody>
      </p:sp>
      <p:sp>
        <p:nvSpPr>
          <p:cNvPr id="3" name="Content Placeholder 2"/>
          <p:cNvSpPr>
            <a:spLocks noGrp="1"/>
          </p:cNvSpPr>
          <p:nvPr>
            <p:ph idx="1"/>
          </p:nvPr>
        </p:nvSpPr>
        <p:spPr>
          <a:xfrm>
            <a:off x="914400" y="1524000"/>
            <a:ext cx="7313613" cy="4056062"/>
          </a:xfrm>
        </p:spPr>
        <p:txBody>
          <a:bodyPr/>
          <a:lstStyle/>
          <a:p>
            <a:r>
              <a:rPr lang="en-US" dirty="0" smtClean="0"/>
              <a:t>Let </a:t>
            </a:r>
            <a:r>
              <a:rPr lang="en-US" i="1" dirty="0" smtClean="0"/>
              <a:t>A</a:t>
            </a:r>
            <a:r>
              <a:rPr lang="en-US" dirty="0" smtClean="0"/>
              <a:t> be an </a:t>
            </a:r>
            <a:r>
              <a:rPr lang="en-US" i="1" dirty="0" smtClean="0"/>
              <a:t>n × n </a:t>
            </a:r>
            <a:r>
              <a:rPr lang="en-US" dirty="0" smtClean="0"/>
              <a:t>system and </a:t>
            </a:r>
            <a:r>
              <a:rPr lang="en-US" i="1" dirty="0" smtClean="0"/>
              <a:t>b</a:t>
            </a:r>
            <a:r>
              <a:rPr lang="en-US" dirty="0" smtClean="0"/>
              <a:t> an </a:t>
            </a:r>
            <a:r>
              <a:rPr lang="en-US" i="1" dirty="0" smtClean="0"/>
              <a:t>n × 1 </a:t>
            </a:r>
            <a:r>
              <a:rPr lang="en-US" dirty="0" smtClean="0"/>
              <a:t>vector. The unique solution, if any, to</a:t>
            </a:r>
            <a:br>
              <a:rPr lang="en-US" dirty="0" smtClean="0"/>
            </a:br>
            <a:r>
              <a:rPr lang="en-US" i="1" dirty="0" smtClean="0"/>
              <a:t>Ax = b </a:t>
            </a:r>
            <a:r>
              <a:rPr lang="en-US" dirty="0" smtClean="0"/>
              <a:t>is found using the MATLAB operator </a:t>
            </a:r>
            <a:r>
              <a:rPr lang="en-US" dirty="0">
                <a:latin typeface="Courier New"/>
                <a:cs typeface="Courier New"/>
              </a:rPr>
              <a:t>'</a:t>
            </a:r>
            <a:r>
              <a:rPr lang="en-US" dirty="0" smtClean="0">
                <a:latin typeface="Courier New"/>
                <a:cs typeface="Courier New"/>
              </a:rPr>
              <a:t>\</a:t>
            </a:r>
            <a:r>
              <a:rPr lang="en-US" dirty="0">
                <a:latin typeface="Courier New"/>
                <a:cs typeface="Courier New"/>
              </a:rPr>
              <a:t>'</a:t>
            </a:r>
            <a:r>
              <a:rPr lang="en-US" dirty="0" smtClean="0"/>
              <a:t>.</a:t>
            </a:r>
            <a:endParaRPr lang="en-US" dirty="0"/>
          </a:p>
        </p:txBody>
      </p:sp>
      <p:sp>
        <p:nvSpPr>
          <p:cNvPr id="4" name="TextBox 3"/>
          <p:cNvSpPr txBox="1"/>
          <p:nvPr/>
        </p:nvSpPr>
        <p:spPr>
          <a:xfrm>
            <a:off x="4267200" y="3116282"/>
            <a:ext cx="3647716" cy="3970318"/>
          </a:xfrm>
          <a:prstGeom prst="rect">
            <a:avLst/>
          </a:prstGeom>
          <a:noFill/>
        </p:spPr>
        <p:txBody>
          <a:bodyPr wrap="none" rtlCol="0">
            <a:spAutoFit/>
          </a:bodyPr>
          <a:lstStyle/>
          <a:p>
            <a:r>
              <a:rPr lang="en-US" dirty="0">
                <a:latin typeface="Courier New"/>
                <a:cs typeface="Courier New"/>
              </a:rPr>
              <a:t>&gt;&gt; A = [7 -8 -7 -8 3</a:t>
            </a:r>
            <a:r>
              <a:rPr lang="en-US" dirty="0" smtClean="0">
                <a:latin typeface="Courier New"/>
                <a:cs typeface="Courier New"/>
              </a:rPr>
              <a:t>;</a:t>
            </a:r>
          </a:p>
          <a:p>
            <a:r>
              <a:rPr lang="en-US" dirty="0">
                <a:latin typeface="Courier New"/>
                <a:cs typeface="Courier New"/>
              </a:rPr>
              <a:t> </a:t>
            </a:r>
            <a:r>
              <a:rPr lang="en-US" dirty="0" smtClean="0">
                <a:latin typeface="Courier New"/>
                <a:cs typeface="Courier New"/>
              </a:rPr>
              <a:t>       9 </a:t>
            </a:r>
            <a:r>
              <a:rPr lang="en-US" dirty="0">
                <a:latin typeface="Courier New"/>
                <a:cs typeface="Courier New"/>
              </a:rPr>
              <a:t>-5 10 -2 -10</a:t>
            </a:r>
            <a:r>
              <a:rPr lang="en-US" dirty="0" smtClean="0">
                <a:latin typeface="Courier New"/>
                <a:cs typeface="Courier New"/>
              </a:rPr>
              <a:t>;</a:t>
            </a:r>
          </a:p>
          <a:p>
            <a:r>
              <a:rPr lang="en-US" dirty="0">
                <a:latin typeface="Courier New"/>
                <a:cs typeface="Courier New"/>
              </a:rPr>
              <a:t> </a:t>
            </a:r>
            <a:r>
              <a:rPr lang="en-US" dirty="0" smtClean="0">
                <a:latin typeface="Courier New"/>
                <a:cs typeface="Courier New"/>
              </a:rPr>
              <a:t>      -</a:t>
            </a:r>
            <a:r>
              <a:rPr lang="en-US" dirty="0">
                <a:latin typeface="Courier New"/>
                <a:cs typeface="Courier New"/>
              </a:rPr>
              <a:t>8 1 10 9 7</a:t>
            </a:r>
            <a:r>
              <a:rPr lang="en-US" dirty="0" smtClean="0">
                <a:latin typeface="Courier New"/>
                <a:cs typeface="Courier New"/>
              </a:rPr>
              <a:t>;</a:t>
            </a:r>
          </a:p>
          <a:p>
            <a:r>
              <a:rPr lang="en-US" dirty="0">
                <a:latin typeface="Courier New"/>
                <a:cs typeface="Courier New"/>
              </a:rPr>
              <a:t> </a:t>
            </a:r>
            <a:r>
              <a:rPr lang="en-US" dirty="0" smtClean="0">
                <a:latin typeface="Courier New"/>
                <a:cs typeface="Courier New"/>
              </a:rPr>
              <a:t>       9 </a:t>
            </a:r>
            <a:r>
              <a:rPr lang="en-US" dirty="0">
                <a:latin typeface="Courier New"/>
                <a:cs typeface="Courier New"/>
              </a:rPr>
              <a:t>10 0 </a:t>
            </a:r>
            <a:r>
              <a:rPr lang="en-US" dirty="0" smtClean="0">
                <a:latin typeface="Courier New"/>
                <a:cs typeface="Courier New"/>
              </a:rPr>
              <a:t>6 9;</a:t>
            </a:r>
          </a:p>
          <a:p>
            <a:r>
              <a:rPr lang="en-US" dirty="0">
                <a:latin typeface="Courier New"/>
                <a:cs typeface="Courier New"/>
              </a:rPr>
              <a:t> </a:t>
            </a:r>
            <a:r>
              <a:rPr lang="en-US" dirty="0" smtClean="0">
                <a:latin typeface="Courier New"/>
                <a:cs typeface="Courier New"/>
              </a:rPr>
              <a:t>       3 </a:t>
            </a:r>
            <a:r>
              <a:rPr lang="en-US" dirty="0">
                <a:latin typeface="Courier New"/>
                <a:cs typeface="Courier New"/>
              </a:rPr>
              <a:t>10 6 10 4]</a:t>
            </a:r>
            <a:r>
              <a:rPr lang="en-US" dirty="0" smtClean="0">
                <a:latin typeface="Courier New"/>
                <a:cs typeface="Courier New"/>
              </a:rPr>
              <a:t>;</a:t>
            </a:r>
            <a:endParaRPr lang="en-US" dirty="0">
              <a:latin typeface="Courier New"/>
              <a:cs typeface="Courier New"/>
            </a:endParaRPr>
          </a:p>
          <a:p>
            <a:r>
              <a:rPr lang="en-US" dirty="0">
                <a:latin typeface="Courier New"/>
                <a:cs typeface="Courier New"/>
              </a:rPr>
              <a:t>&gt;&gt; b = [11 10 -4 6 -13]';</a:t>
            </a:r>
          </a:p>
          <a:p>
            <a:r>
              <a:rPr lang="en-US" dirty="0" smtClean="0">
                <a:latin typeface="Courier New"/>
                <a:cs typeface="Courier New"/>
              </a:rPr>
              <a:t>&gt;</a:t>
            </a:r>
            <a:r>
              <a:rPr lang="en-US" dirty="0">
                <a:latin typeface="Courier New"/>
                <a:cs typeface="Courier New"/>
              </a:rPr>
              <a:t>&gt; x = A\</a:t>
            </a:r>
            <a:r>
              <a:rPr lang="en-US" dirty="0" smtClean="0">
                <a:latin typeface="Courier New"/>
                <a:cs typeface="Courier New"/>
              </a:rPr>
              <a:t>b</a:t>
            </a:r>
            <a:endParaRPr lang="en-US" dirty="0">
              <a:latin typeface="Courier New"/>
              <a:cs typeface="Courier New"/>
            </a:endParaRPr>
          </a:p>
          <a:p>
            <a:r>
              <a:rPr lang="en-US" dirty="0">
                <a:latin typeface="Courier New"/>
                <a:cs typeface="Courier New"/>
              </a:rPr>
              <a:t>x </a:t>
            </a:r>
            <a:r>
              <a:rPr lang="en-US" dirty="0" smtClean="0">
                <a:latin typeface="Courier New"/>
                <a:cs typeface="Courier New"/>
              </a:rPr>
              <a:t>=</a:t>
            </a:r>
            <a:endParaRPr lang="en-US" dirty="0">
              <a:latin typeface="Courier New"/>
              <a:cs typeface="Courier New"/>
            </a:endParaRPr>
          </a:p>
          <a:p>
            <a:r>
              <a:rPr lang="en-US" dirty="0">
                <a:latin typeface="Courier New"/>
                <a:cs typeface="Courier New"/>
              </a:rPr>
              <a:t>   -0.7968</a:t>
            </a:r>
          </a:p>
          <a:p>
            <a:r>
              <a:rPr lang="en-US" dirty="0">
                <a:latin typeface="Courier New"/>
                <a:cs typeface="Courier New"/>
              </a:rPr>
              <a:t>    4.3168</a:t>
            </a:r>
          </a:p>
          <a:p>
            <a:r>
              <a:rPr lang="en-US" dirty="0">
                <a:latin typeface="Courier New"/>
                <a:cs typeface="Courier New"/>
              </a:rPr>
              <a:t>    5.0413</a:t>
            </a:r>
          </a:p>
          <a:p>
            <a:r>
              <a:rPr lang="en-US" dirty="0">
                <a:latin typeface="Courier New"/>
                <a:cs typeface="Courier New"/>
              </a:rPr>
              <a:t>   -9.6400</a:t>
            </a:r>
          </a:p>
          <a:p>
            <a:r>
              <a:rPr lang="en-US" dirty="0">
                <a:latin typeface="Courier New"/>
                <a:cs typeface="Courier New"/>
              </a:rPr>
              <a:t>    3.0937</a:t>
            </a:r>
          </a:p>
          <a:p>
            <a:endParaRPr lang="en-US" dirty="0">
              <a:latin typeface="Courier New"/>
              <a:cs typeface="Courier New"/>
            </a:endParaRPr>
          </a:p>
        </p:txBody>
      </p:sp>
    </p:spTree>
    <p:extLst>
      <p:ext uri="{BB962C8B-B14F-4D97-AF65-F5344CB8AC3E}">
        <p14:creationId xmlns:p14="http://schemas.microsoft.com/office/powerpoint/2010/main" val="146666997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Computing the Inverse using Gaussian Elimination</a:t>
            </a:r>
            <a:endParaRPr lang="en-US" dirty="0"/>
          </a:p>
        </p:txBody>
      </p:sp>
      <p:sp>
        <p:nvSpPr>
          <p:cNvPr id="3" name="Content Placeholder 2"/>
          <p:cNvSpPr>
            <a:spLocks noGrp="1"/>
          </p:cNvSpPr>
          <p:nvPr>
            <p:ph idx="1"/>
          </p:nvPr>
        </p:nvSpPr>
        <p:spPr/>
        <p:txBody>
          <a:bodyPr>
            <a:normAutofit fontScale="92500"/>
          </a:bodyPr>
          <a:lstStyle/>
          <a:p>
            <a:r>
              <a:rPr lang="en-US" dirty="0" smtClean="0"/>
              <a:t>NOTE: Computation of the inverse is discouraged in practice due to what is called roundoff error</a:t>
            </a:r>
            <a:br>
              <a:rPr lang="en-US" dirty="0" smtClean="0"/>
            </a:br>
            <a:r>
              <a:rPr lang="en-US" dirty="0" smtClean="0"/>
              <a:t>(Chapter 8). We will find ways around computing the inverse in the processes we develop.</a:t>
            </a:r>
          </a:p>
          <a:p>
            <a:r>
              <a:rPr lang="en-US" dirty="0" smtClean="0"/>
              <a:t>To compute the inverse when it exists:</a:t>
            </a:r>
          </a:p>
          <a:p>
            <a:pPr lvl="1"/>
            <a:r>
              <a:rPr lang="en-US" dirty="0" smtClean="0"/>
              <a:t>Attach the columns of </a:t>
            </a:r>
            <a:r>
              <a:rPr lang="en-US" i="1" dirty="0" smtClean="0"/>
              <a:t>I</a:t>
            </a:r>
            <a:r>
              <a:rPr lang="en-US" dirty="0" smtClean="0"/>
              <a:t> to the coefficient matrix and row reduce </a:t>
            </a:r>
            <a:r>
              <a:rPr lang="en-US" i="1" dirty="0" smtClean="0"/>
              <a:t>A</a:t>
            </a:r>
            <a:r>
              <a:rPr lang="en-US" dirty="0" smtClean="0"/>
              <a:t> to an upper triangular matrix. Then perform back substitution </a:t>
            </a:r>
            <a:r>
              <a:rPr lang="en-US" i="1" dirty="0" smtClean="0"/>
              <a:t>n</a:t>
            </a:r>
            <a:r>
              <a:rPr lang="en-US" dirty="0" smtClean="0"/>
              <a:t> times, once per column of the augmented data.</a:t>
            </a:r>
            <a:endParaRPr lang="en-US" dirty="0"/>
          </a:p>
        </p:txBody>
      </p:sp>
    </p:spTree>
    <p:extLst>
      <p:ext uri="{BB962C8B-B14F-4D97-AF65-F5344CB8AC3E}">
        <p14:creationId xmlns:p14="http://schemas.microsoft.com/office/powerpoint/2010/main" val="178473250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7313613" cy="868362"/>
          </a:xfrm>
        </p:spPr>
        <p:txBody>
          <a:bodyPr>
            <a:normAutofit fontScale="90000"/>
          </a:bodyPr>
          <a:lstStyle/>
          <a:p>
            <a:r>
              <a:rPr lang="en-US" sz="4000" dirty="0"/>
              <a:t>Computing the Inverse using Gaussian </a:t>
            </a:r>
            <a:r>
              <a:rPr lang="en-US" sz="4000" dirty="0" smtClean="0"/>
              <a:t>Elimination</a:t>
            </a:r>
            <a:endParaRPr lang="en-US" sz="4000" dirty="0"/>
          </a:p>
        </p:txBody>
      </p:sp>
      <p:pic>
        <p:nvPicPr>
          <p:cNvPr id="3" name="Picture 2" descr="TP_tmp.png"/>
          <p:cNvPicPr>
            <a:picLocks noChangeAspect="1"/>
          </p:cNvPicPr>
          <p:nvPr>
            <p:custDataLst>
              <p:tags r:id="rId1"/>
            </p:custDataLst>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bwMode="auto">
          <a:xfrm>
            <a:off x="990599" y="1143000"/>
            <a:ext cx="7319211" cy="5562600"/>
          </a:xfrm>
          <a:prstGeom prst="rect">
            <a:avLst/>
          </a:prstGeom>
          <a:noFill/>
          <a:ln/>
          <a:effectLst/>
          <a:extLst>
            <a:ext uri="{909E8E84-426E-40dd-AFC4-6F175D3DCCD1}">
              <a14:hiddenFill xmlns:a14="http://schemas.microsoft.com/office/drawing/2010/main">
                <a:solidFill>
                  <a:srgbClr val="000000">
                    <a:alpha val="0"/>
                  </a:srgbClr>
                </a:solid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Tree>
    <p:extLst>
      <p:ext uri="{BB962C8B-B14F-4D97-AF65-F5344CB8AC3E}">
        <p14:creationId xmlns:p14="http://schemas.microsoft.com/office/powerpoint/2010/main" val="275431209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979" y="-304800"/>
            <a:ext cx="8229600" cy="1252728"/>
          </a:xfrm>
        </p:spPr>
        <p:txBody>
          <a:bodyPr/>
          <a:lstStyle/>
          <a:p>
            <a:r>
              <a:rPr lang="en-US" dirty="0" smtClean="0"/>
              <a:t>Finding the Inverse - Example</a:t>
            </a:r>
            <a:endParaRPr lang="en-US" dirty="0"/>
          </a:p>
        </p:txBody>
      </p:sp>
      <p:pic>
        <p:nvPicPr>
          <p:cNvPr id="9" name="Picture 8" descr="TP_tmp.png"/>
          <p:cNvPicPr>
            <a:picLocks noChangeAspect="1"/>
          </p:cNvPicPr>
          <p:nvPr>
            <p:custDataLst>
              <p:tags r:id="rId1"/>
            </p:custDataLst>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bwMode="auto">
          <a:xfrm>
            <a:off x="762000" y="990600"/>
            <a:ext cx="7589150" cy="5715000"/>
          </a:xfrm>
          <a:prstGeom prst="rect">
            <a:avLst/>
          </a:prstGeom>
          <a:noFill/>
          <a:ln/>
          <a:effectLst/>
          <a:extLst>
            <a:ext uri="{909E8E84-426E-40dd-AFC4-6F175D3DCCD1}">
              <a14:hiddenFill xmlns:a14="http://schemas.microsoft.com/office/drawing/2010/main">
                <a:solidFill>
                  <a:srgbClr val="000000">
                    <a:alpha val="0"/>
                  </a:srgbClr>
                </a:solid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Tree>
    <p:extLst>
      <p:ext uri="{BB962C8B-B14F-4D97-AF65-F5344CB8AC3E}">
        <p14:creationId xmlns:p14="http://schemas.microsoft.com/office/powerpoint/2010/main" val="350845457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Finding the Inverse </a:t>
            </a:r>
            <a:r>
              <a:rPr lang="en-US" dirty="0" smtClean="0"/>
              <a:t>– Example</a:t>
            </a:r>
            <a:endParaRPr lang="en-US" dirty="0"/>
          </a:p>
        </p:txBody>
      </p:sp>
      <p:pic>
        <p:nvPicPr>
          <p:cNvPr id="5" name="Picture 4" descr="TP_tmp.png"/>
          <p:cNvPicPr>
            <a:picLocks noChangeAspect="1"/>
          </p:cNvPicPr>
          <p:nvPr>
            <p:custDataLst>
              <p:tags r:id="rId1"/>
            </p:custDataLst>
          </p:nvPr>
        </p:nvPicPr>
        <p:blipFill>
          <a:blip r:embed="rId4"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838200" y="1905000"/>
            <a:ext cx="5664200" cy="2209800"/>
          </a:xfrm>
          <a:prstGeom prst="rect">
            <a:avLst/>
          </a:prstGeom>
          <a:noFill/>
          <a:extLst>
            <a:ext uri="{909E8E84-426E-40dd-AFC4-6F175D3DCCD1}">
              <a14:hiddenFill xmlns:a14="http://schemas.microsoft.com/office/drawing/2010/main">
                <a:solidFill>
                  <a:scrgbClr r="0" g="0" b="0">
                    <a:alpha val="0"/>
                  </a:scrgbClr>
                </a:solidFill>
              </a14:hiddenFill>
            </a:ext>
          </a:extLst>
        </p:spPr>
      </p:pic>
      <p:pic>
        <p:nvPicPr>
          <p:cNvPr id="7" name="Picture 6" descr="TP_tmp.png"/>
          <p:cNvPicPr>
            <a:picLocks noChangeAspect="1"/>
          </p:cNvPicPr>
          <p:nvPr>
            <p:custDataLst>
              <p:tags r:id="rId2"/>
            </p:custDataLst>
          </p:nvPr>
        </p:nvPicPr>
        <p:blipFill>
          <a:blip r:embed="rId5"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914400" y="4572000"/>
            <a:ext cx="5384800" cy="939800"/>
          </a:xfrm>
          <a:prstGeom prst="rect">
            <a:avLst/>
          </a:prstGeom>
          <a:noFill/>
          <a:extLst>
            <a:ext uri="{909E8E84-426E-40dd-AFC4-6F175D3DCCD1}">
              <a14:hiddenFill xmlns:a14="http://schemas.microsoft.com/office/drawing/2010/main">
                <a:solidFill>
                  <a:scrgbClr r="0" g="0" b="0">
                    <a:alpha val="0"/>
                  </a:scrgbClr>
                </a:solidFill>
              </a14:hiddenFill>
            </a:ext>
          </a:extLst>
        </p:spPr>
      </p:pic>
    </p:spTree>
    <p:extLst>
      <p:ext uri="{BB962C8B-B14F-4D97-AF65-F5344CB8AC3E}">
        <p14:creationId xmlns:p14="http://schemas.microsoft.com/office/powerpoint/2010/main" val="87973904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All Matrices Have an Inverse</a:t>
            </a:r>
            <a:endParaRPr lang="en-US" dirty="0"/>
          </a:p>
        </p:txBody>
      </p:sp>
      <p:pic>
        <p:nvPicPr>
          <p:cNvPr id="4" name="Picture 3" descr="TP_tmp.png"/>
          <p:cNvPicPr>
            <a:picLocks noChangeAspect="1"/>
          </p:cNvPicPr>
          <p:nvPr>
            <p:custDataLst>
              <p:tags r:id="rId1"/>
            </p:custDataLst>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304800" y="1905000"/>
            <a:ext cx="8128000" cy="3403600"/>
          </a:xfrm>
          <a:prstGeom prst="rect">
            <a:avLst/>
          </a:prstGeom>
          <a:noFill/>
          <a:extLst>
            <a:ext uri="{909E8E84-426E-40dd-AFC4-6F175D3DCCD1}">
              <a14:hiddenFill xmlns:a14="http://schemas.microsoft.com/office/drawing/2010/main">
                <a:solidFill>
                  <a:scrgbClr r="0" g="0" b="0">
                    <a:alpha val="0"/>
                  </a:scrgbClr>
                </a:solidFill>
              </a14:hiddenFill>
            </a:ext>
          </a:extLst>
        </p:spPr>
      </p:pic>
      <p:sp>
        <p:nvSpPr>
          <p:cNvPr id="5" name="TextBox 4"/>
          <p:cNvSpPr txBox="1"/>
          <p:nvPr/>
        </p:nvSpPr>
        <p:spPr>
          <a:xfrm>
            <a:off x="457200" y="5715000"/>
            <a:ext cx="8458200" cy="646331"/>
          </a:xfrm>
          <a:prstGeom prst="rect">
            <a:avLst/>
          </a:prstGeom>
          <a:noFill/>
        </p:spPr>
        <p:txBody>
          <a:bodyPr wrap="square" rtlCol="0">
            <a:spAutoFit/>
          </a:bodyPr>
          <a:lstStyle/>
          <a:p>
            <a:r>
              <a:rPr lang="en-US" dirty="0" smtClean="0"/>
              <a:t>The last row of zeros shows that each instance of back substitution has no solution, so A</a:t>
            </a:r>
            <a:r>
              <a:rPr lang="en-US" baseline="30000" dirty="0" smtClean="0"/>
              <a:t>-1</a:t>
            </a:r>
            <a:r>
              <a:rPr lang="en-US" dirty="0" smtClean="0"/>
              <a:t> does not exist.</a:t>
            </a:r>
            <a:endParaRPr lang="en-US" dirty="0"/>
          </a:p>
        </p:txBody>
      </p:sp>
    </p:spTree>
    <p:extLst>
      <p:ext uri="{BB962C8B-B14F-4D97-AF65-F5344CB8AC3E}">
        <p14:creationId xmlns:p14="http://schemas.microsoft.com/office/powerpoint/2010/main" val="111940789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pic>
        <p:nvPicPr>
          <p:cNvPr id="10" name="Picture 9" descr="TP_tmp.png"/>
          <p:cNvPicPr>
            <a:picLocks noChangeAspect="1"/>
          </p:cNvPicPr>
          <p:nvPr>
            <p:custDataLst>
              <p:tags r:id="rId1"/>
            </p:custDataLst>
          </p:nvPr>
        </p:nvPicPr>
        <p:blipFill>
          <a:blip r:embed="rId5"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bwMode="auto">
          <a:xfrm>
            <a:off x="152400" y="1600200"/>
            <a:ext cx="8763000" cy="609600"/>
          </a:xfrm>
          <a:prstGeom prst="rect">
            <a:avLst/>
          </a:prstGeom>
          <a:noFill/>
          <a:ln/>
          <a:effectLst/>
          <a:extLst>
            <a:ext uri="{909E8E84-426E-40dd-AFC4-6F175D3DCCD1}">
              <a14:hiddenFill xmlns:a14="http://schemas.microsoft.com/office/drawing/2010/main">
                <a:solidFill>
                  <a:srgbClr val="000000">
                    <a:alpha val="0"/>
                  </a:srgbClr>
                </a:solid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13" name="Picture 12" descr="TP_tmp.png"/>
          <p:cNvPicPr>
            <a:picLocks noChangeAspect="1"/>
          </p:cNvPicPr>
          <p:nvPr>
            <p:custDataLst>
              <p:tags r:id="rId2"/>
            </p:custDataLst>
          </p:nvPr>
        </p:nvPicPr>
        <p:blipFill>
          <a:blip r:embed="rId6"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bwMode="auto">
          <a:xfrm>
            <a:off x="228600" y="2514600"/>
            <a:ext cx="6121400" cy="1955800"/>
          </a:xfrm>
          <a:prstGeom prst="rect">
            <a:avLst/>
          </a:prstGeom>
          <a:noFill/>
          <a:ln/>
          <a:effectLst/>
          <a:extLst>
            <a:ext uri="{909E8E84-426E-40dd-AFC4-6F175D3DCCD1}">
              <a14:hiddenFill xmlns:a14="http://schemas.microsoft.com/office/drawing/2010/main">
                <a:solidFill>
                  <a:srgbClr val="000000">
                    <a:alpha val="0"/>
                  </a:srgbClr>
                </a:solid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15" name="Picture 14" descr="TP_tmp.png"/>
          <p:cNvPicPr>
            <a:picLocks noChangeAspect="1"/>
          </p:cNvPicPr>
          <p:nvPr>
            <p:custDataLst>
              <p:tags r:id="rId3"/>
            </p:custDataLst>
          </p:nvPr>
        </p:nvPicPr>
        <p:blipFill>
          <a:blip r:embed="rId7"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381000" y="5105400"/>
            <a:ext cx="4368800" cy="1244600"/>
          </a:xfrm>
          <a:prstGeom prst="rect">
            <a:avLst/>
          </a:prstGeom>
          <a:noFill/>
          <a:extLst>
            <a:ext uri="{909E8E84-426E-40dd-AFC4-6F175D3DCCD1}">
              <a14:hiddenFill xmlns:a14="http://schemas.microsoft.com/office/drawing/2010/main">
                <a:solidFill>
                  <a:scrgbClr r="0" g="0" b="0">
                    <a:alpha val="0"/>
                  </a:scrgbClr>
                </a:solidFill>
              </a14:hiddenFill>
            </a:ext>
          </a:extLst>
        </p:spPr>
      </p:pic>
      <p:sp>
        <p:nvSpPr>
          <p:cNvPr id="16" name="TextBox 15"/>
          <p:cNvSpPr txBox="1"/>
          <p:nvPr/>
        </p:nvSpPr>
        <p:spPr>
          <a:xfrm>
            <a:off x="2209800" y="4648200"/>
            <a:ext cx="1524000" cy="369332"/>
          </a:xfrm>
          <a:prstGeom prst="rect">
            <a:avLst/>
          </a:prstGeom>
          <a:noFill/>
        </p:spPr>
        <p:txBody>
          <a:bodyPr wrap="square" rtlCol="0">
            <a:spAutoFit/>
          </a:bodyPr>
          <a:lstStyle/>
          <a:p>
            <a:r>
              <a:rPr lang="en-US" dirty="0" smtClean="0"/>
              <a:t>Matrix form:</a:t>
            </a:r>
            <a:endParaRPr lang="en-US" dirty="0"/>
          </a:p>
        </p:txBody>
      </p:sp>
    </p:spTree>
    <p:extLst>
      <p:ext uri="{BB962C8B-B14F-4D97-AF65-F5344CB8AC3E}">
        <p14:creationId xmlns:p14="http://schemas.microsoft.com/office/powerpoint/2010/main" val="104448190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Homogeneous Systems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linear system is homogeneous if the right-hand sides are all zero. Such a system always has the solution x = 0.</a:t>
            </a:r>
          </a:p>
          <a:p>
            <a:endParaRPr lang="en-US" dirty="0"/>
          </a:p>
          <a:p>
            <a:pPr marL="0" indent="0">
              <a:buNone/>
            </a:pPr>
            <a:endParaRPr lang="en-US" dirty="0" smtClean="0"/>
          </a:p>
          <a:p>
            <a:endParaRPr lang="en-US" dirty="0"/>
          </a:p>
          <a:p>
            <a:r>
              <a:rPr lang="en-US" dirty="0" smtClean="0"/>
              <a:t>If A is nonsingular (invertible) then </a:t>
            </a:r>
            <a:r>
              <a:rPr lang="en-US" i="1" dirty="0" smtClean="0"/>
              <a:t>Ax = 0 </a:t>
            </a:r>
            <a:r>
              <a:rPr lang="en-US" dirty="0" smtClean="0"/>
              <a:t>has only the trivial solution </a:t>
            </a:r>
            <a:r>
              <a:rPr lang="en-US" i="1" dirty="0" smtClean="0"/>
              <a:t>x = 0</a:t>
            </a:r>
            <a:r>
              <a:rPr lang="en-US" dirty="0" smtClean="0"/>
              <a:t>, since</a:t>
            </a:r>
            <a:br>
              <a:rPr lang="en-US" dirty="0" smtClean="0"/>
            </a:br>
            <a:r>
              <a:rPr lang="en-US" dirty="0" smtClean="0"/>
              <a:t>if Ax = 0, A</a:t>
            </a:r>
            <a:r>
              <a:rPr lang="en-US" baseline="30000" dirty="0" smtClean="0"/>
              <a:t>-1</a:t>
            </a:r>
            <a:r>
              <a:rPr lang="en-US" dirty="0" smtClean="0"/>
              <a:t>(Ax) = A</a:t>
            </a:r>
            <a:r>
              <a:rPr lang="en-US" baseline="30000" dirty="0" smtClean="0"/>
              <a:t>-1</a:t>
            </a:r>
            <a:r>
              <a:rPr lang="en-US" dirty="0" smtClean="0"/>
              <a:t>0 = 0, and (A</a:t>
            </a:r>
            <a:r>
              <a:rPr lang="en-US" baseline="30000" dirty="0" smtClean="0"/>
              <a:t>-1</a:t>
            </a:r>
            <a:r>
              <a:rPr lang="en-US" dirty="0" smtClean="0"/>
              <a:t>A)x = Ix= x = 0.</a:t>
            </a:r>
            <a:endParaRPr lang="en-US" dirty="0"/>
          </a:p>
        </p:txBody>
      </p:sp>
      <p:pic>
        <p:nvPicPr>
          <p:cNvPr id="5" name="Picture 4" descr="TP_tmp.png"/>
          <p:cNvPicPr>
            <a:picLocks noChangeAspect="1"/>
          </p:cNvPicPr>
          <p:nvPr>
            <p:custDataLst>
              <p:tags r:id="rId1"/>
            </p:custDataLst>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2667000" y="2895600"/>
            <a:ext cx="3302000" cy="1498600"/>
          </a:xfrm>
          <a:prstGeom prst="rect">
            <a:avLst/>
          </a:prstGeom>
          <a:noFill/>
          <a:extLst>
            <a:ext uri="{909E8E84-426E-40dd-AFC4-6F175D3DCCD1}">
              <a14:hiddenFill xmlns:a14="http://schemas.microsoft.com/office/drawing/2010/main">
                <a:solidFill>
                  <a:scrgbClr r="0" g="0" b="0">
                    <a:alpha val="0"/>
                  </a:scrgbClr>
                </a:solidFill>
              </a14:hiddenFill>
            </a:ext>
          </a:extLst>
        </p:spPr>
      </p:pic>
    </p:spTree>
    <p:extLst>
      <p:ext uri="{BB962C8B-B14F-4D97-AF65-F5344CB8AC3E}">
        <p14:creationId xmlns:p14="http://schemas.microsoft.com/office/powerpoint/2010/main" val="115783301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228600"/>
            <a:ext cx="7313613" cy="868362"/>
          </a:xfrm>
        </p:spPr>
        <p:txBody>
          <a:bodyPr>
            <a:normAutofit/>
          </a:bodyPr>
          <a:lstStyle/>
          <a:p>
            <a:r>
              <a:rPr lang="en-US" sz="4000" dirty="0" smtClean="0"/>
              <a:t>Homogeneous Systems</a:t>
            </a:r>
            <a:endParaRPr lang="en-US" sz="4000" dirty="0"/>
          </a:p>
        </p:txBody>
      </p:sp>
      <p:sp>
        <p:nvSpPr>
          <p:cNvPr id="2" name="Content Placeholder 1"/>
          <p:cNvSpPr>
            <a:spLocks noGrp="1"/>
          </p:cNvSpPr>
          <p:nvPr>
            <p:ph idx="1"/>
          </p:nvPr>
        </p:nvSpPr>
        <p:spPr>
          <a:xfrm>
            <a:off x="0" y="533400"/>
            <a:ext cx="8991600" cy="4056062"/>
          </a:xfrm>
        </p:spPr>
        <p:txBody>
          <a:bodyPr/>
          <a:lstStyle/>
          <a:p>
            <a:r>
              <a:rPr lang="en-US" dirty="0" smtClean="0"/>
              <a:t>If the matrix is singular, a homogeneous system has infinitely many solutions.</a:t>
            </a:r>
          </a:p>
          <a:p>
            <a:r>
              <a:rPr lang="en-US" dirty="0" smtClean="0"/>
              <a:t>Solve the homogeneous system                          .</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498635701"/>
              </p:ext>
            </p:extLst>
          </p:nvPr>
        </p:nvGraphicFramePr>
        <p:xfrm>
          <a:off x="304800" y="2819400"/>
          <a:ext cx="6517178" cy="914400"/>
        </p:xfrm>
        <a:graphic>
          <a:graphicData uri="http://schemas.openxmlformats.org/presentationml/2006/ole">
            <mc:AlternateContent xmlns:mc="http://schemas.openxmlformats.org/markup-compatibility/2006">
              <mc:Choice xmlns:v="urn:schemas-microsoft-com:vml" Requires="v">
                <p:oleObj spid="_x0000_s5239" name="Equation" r:id="rId3" imgW="4978400" imgH="698500" progId="Equation.DSMT4">
                  <p:embed/>
                </p:oleObj>
              </mc:Choice>
              <mc:Fallback>
                <p:oleObj name="Equation" r:id="rId3" imgW="4978400" imgH="698500" progId="Equation.DSMT4">
                  <p:embed/>
                  <p:pic>
                    <p:nvPicPr>
                      <p:cNvPr id="0" name=""/>
                      <p:cNvPicPr/>
                      <p:nvPr/>
                    </p:nvPicPr>
                    <p:blipFill>
                      <a:blip r:embed="rId4"/>
                      <a:stretch>
                        <a:fillRect/>
                      </a:stretch>
                    </p:blipFill>
                    <p:spPr>
                      <a:xfrm>
                        <a:off x="304800" y="2819400"/>
                        <a:ext cx="6517178" cy="9144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567679386"/>
              </p:ext>
            </p:extLst>
          </p:nvPr>
        </p:nvGraphicFramePr>
        <p:xfrm>
          <a:off x="304800" y="3886200"/>
          <a:ext cx="4876800" cy="1352390"/>
        </p:xfrm>
        <a:graphic>
          <a:graphicData uri="http://schemas.openxmlformats.org/presentationml/2006/ole">
            <mc:AlternateContent xmlns:mc="http://schemas.openxmlformats.org/markup-compatibility/2006">
              <mc:Choice xmlns:v="urn:schemas-microsoft-com:vml" Requires="v">
                <p:oleObj spid="_x0000_s5240" name="Equation" r:id="rId5" imgW="3022600" imgH="838200" progId="Equation.DSMT4">
                  <p:embed/>
                </p:oleObj>
              </mc:Choice>
              <mc:Fallback>
                <p:oleObj name="Equation" r:id="rId5" imgW="3022600" imgH="838200" progId="Equation.DSMT4">
                  <p:embed/>
                  <p:pic>
                    <p:nvPicPr>
                      <p:cNvPr id="0" name=""/>
                      <p:cNvPicPr/>
                      <p:nvPr/>
                    </p:nvPicPr>
                    <p:blipFill>
                      <a:blip r:embed="rId6"/>
                      <a:stretch>
                        <a:fillRect/>
                      </a:stretch>
                    </p:blipFill>
                    <p:spPr>
                      <a:xfrm>
                        <a:off x="304800" y="3886200"/>
                        <a:ext cx="4876800" cy="1352390"/>
                      </a:xfrm>
                      <a:prstGeom prst="rect">
                        <a:avLst/>
                      </a:prstGeom>
                    </p:spPr>
                  </p:pic>
                </p:oleObj>
              </mc:Fallback>
            </mc:AlternateContent>
          </a:graphicData>
        </a:graphic>
      </p:graphicFrame>
      <p:sp>
        <p:nvSpPr>
          <p:cNvPr id="6" name="TextBox 5"/>
          <p:cNvSpPr txBox="1"/>
          <p:nvPr/>
        </p:nvSpPr>
        <p:spPr>
          <a:xfrm>
            <a:off x="3505200" y="5879068"/>
            <a:ext cx="1404539" cy="369332"/>
          </a:xfrm>
          <a:prstGeom prst="rect">
            <a:avLst/>
          </a:prstGeom>
          <a:noFill/>
        </p:spPr>
        <p:txBody>
          <a:bodyPr wrap="none" rtlCol="0">
            <a:spAutoFit/>
          </a:bodyPr>
          <a:lstStyle/>
          <a:p>
            <a:r>
              <a:rPr lang="en-US" dirty="0" smtClean="0"/>
              <a:t>SOLUTION:</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3281568102"/>
              </p:ext>
            </p:extLst>
          </p:nvPr>
        </p:nvGraphicFramePr>
        <p:xfrm>
          <a:off x="5257800" y="5105400"/>
          <a:ext cx="2514600" cy="1651379"/>
        </p:xfrm>
        <a:graphic>
          <a:graphicData uri="http://schemas.openxmlformats.org/presentationml/2006/ole">
            <mc:AlternateContent xmlns:mc="http://schemas.openxmlformats.org/markup-compatibility/2006">
              <mc:Choice xmlns:v="urn:schemas-microsoft-com:vml" Requires="v">
                <p:oleObj spid="_x0000_s5241" name="Equation" r:id="rId7" imgW="1701800" imgH="1117600" progId="Equation.DSMT4">
                  <p:embed/>
                </p:oleObj>
              </mc:Choice>
              <mc:Fallback>
                <p:oleObj name="Equation" r:id="rId7" imgW="1701800" imgH="1117600" progId="Equation.DSMT4">
                  <p:embed/>
                  <p:pic>
                    <p:nvPicPr>
                      <p:cNvPr id="0" name=""/>
                      <p:cNvPicPr/>
                      <p:nvPr/>
                    </p:nvPicPr>
                    <p:blipFill>
                      <a:blip r:embed="rId8"/>
                      <a:stretch>
                        <a:fillRect/>
                      </a:stretch>
                    </p:blipFill>
                    <p:spPr>
                      <a:xfrm>
                        <a:off x="5257800" y="5105400"/>
                        <a:ext cx="2514600" cy="1651379"/>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575455165"/>
              </p:ext>
            </p:extLst>
          </p:nvPr>
        </p:nvGraphicFramePr>
        <p:xfrm>
          <a:off x="5791200" y="1447800"/>
          <a:ext cx="2286000" cy="1022195"/>
        </p:xfrm>
        <a:graphic>
          <a:graphicData uri="http://schemas.openxmlformats.org/presentationml/2006/ole">
            <mc:AlternateContent xmlns:mc="http://schemas.openxmlformats.org/markup-compatibility/2006">
              <mc:Choice xmlns:v="urn:schemas-microsoft-com:vml" Requires="v">
                <p:oleObj spid="_x0000_s5242" name="Equation" r:id="rId9" imgW="1562100" imgH="698500" progId="Equation.DSMT4">
                  <p:embed/>
                </p:oleObj>
              </mc:Choice>
              <mc:Fallback>
                <p:oleObj name="Equation" r:id="rId9" imgW="1562100" imgH="698500" progId="Equation.DSMT4">
                  <p:embed/>
                  <p:pic>
                    <p:nvPicPr>
                      <p:cNvPr id="0" name=""/>
                      <p:cNvPicPr/>
                      <p:nvPr/>
                    </p:nvPicPr>
                    <p:blipFill>
                      <a:blip r:embed="rId10"/>
                      <a:stretch>
                        <a:fillRect/>
                      </a:stretch>
                    </p:blipFill>
                    <p:spPr>
                      <a:xfrm>
                        <a:off x="5791200" y="1447800"/>
                        <a:ext cx="2286000" cy="1022195"/>
                      </a:xfrm>
                      <a:prstGeom prst="rect">
                        <a:avLst/>
                      </a:prstGeom>
                    </p:spPr>
                  </p:pic>
                </p:oleObj>
              </mc:Fallback>
            </mc:AlternateContent>
          </a:graphicData>
        </a:graphic>
      </p:graphicFrame>
    </p:spTree>
    <p:extLst>
      <p:ext uri="{BB962C8B-B14F-4D97-AF65-F5344CB8AC3E}">
        <p14:creationId xmlns:p14="http://schemas.microsoft.com/office/powerpoint/2010/main" val="131849539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Homogeneous Systems</a:t>
            </a:r>
            <a:endParaRPr lang="en-US" dirty="0"/>
          </a:p>
        </p:txBody>
      </p:sp>
      <p:sp>
        <p:nvSpPr>
          <p:cNvPr id="3" name="Content Placeholder 2"/>
          <p:cNvSpPr>
            <a:spLocks noGrp="1"/>
          </p:cNvSpPr>
          <p:nvPr>
            <p:ph idx="1"/>
          </p:nvPr>
        </p:nvSpPr>
        <p:spPr/>
        <p:txBody>
          <a:bodyPr/>
          <a:lstStyle/>
          <a:p>
            <a:r>
              <a:rPr lang="en-US" dirty="0" smtClean="0"/>
              <a:t>The homogeneous system Ax = 0 has only the solution x = 0 if and only if A is nonsingular.</a:t>
            </a:r>
            <a:endParaRPr lang="en-US" dirty="0"/>
          </a:p>
        </p:txBody>
      </p:sp>
    </p:spTree>
    <p:extLst>
      <p:ext uri="{BB962C8B-B14F-4D97-AF65-F5344CB8AC3E}">
        <p14:creationId xmlns:p14="http://schemas.microsoft.com/office/powerpoint/2010/main" val="72881953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7313613" cy="868362"/>
          </a:xfrm>
        </p:spPr>
        <p:txBody>
          <a:bodyPr/>
          <a:lstStyle/>
          <a:p>
            <a:r>
              <a:rPr lang="en-US" dirty="0" smtClean="0"/>
              <a:t>Application - Truss</a:t>
            </a:r>
            <a:endParaRPr lang="en-US" dirty="0"/>
          </a:p>
        </p:txBody>
      </p:sp>
      <p:sp>
        <p:nvSpPr>
          <p:cNvPr id="5" name="Content Placeholder 4"/>
          <p:cNvSpPr>
            <a:spLocks noGrp="1"/>
          </p:cNvSpPr>
          <p:nvPr>
            <p:ph idx="1"/>
          </p:nvPr>
        </p:nvSpPr>
        <p:spPr>
          <a:xfrm>
            <a:off x="914400" y="1371600"/>
            <a:ext cx="7313613" cy="4056062"/>
          </a:xfrm>
        </p:spPr>
        <p:txBody>
          <a:bodyPr/>
          <a:lstStyle/>
          <a:p>
            <a:r>
              <a:rPr lang="en-US" dirty="0" smtClean="0"/>
              <a:t>Find the forces at the pins of the truss</a:t>
            </a:r>
            <a:endParaRPr lang="en-US" dirty="0"/>
          </a:p>
        </p:txBody>
      </p:sp>
      <p:pic>
        <p:nvPicPr>
          <p:cNvPr id="4" name="Picture 3"/>
          <p:cNvPicPr>
            <a:picLocks noChangeAspect="1"/>
          </p:cNvPicPr>
          <p:nvPr/>
        </p:nvPicPr>
        <p:blipFill>
          <a:blip r:embed="rId2"/>
          <a:stretch>
            <a:fillRect/>
          </a:stretch>
        </p:blipFill>
        <p:spPr>
          <a:xfrm>
            <a:off x="762000" y="2057400"/>
            <a:ext cx="7543800" cy="4673600"/>
          </a:xfrm>
          <a:prstGeom prst="rect">
            <a:avLst/>
          </a:prstGeom>
        </p:spPr>
      </p:pic>
    </p:spTree>
    <p:extLst>
      <p:ext uri="{BB962C8B-B14F-4D97-AF65-F5344CB8AC3E}">
        <p14:creationId xmlns:p14="http://schemas.microsoft.com/office/powerpoint/2010/main" val="1622469418"/>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 Truss</a:t>
            </a:r>
            <a:endParaRPr lang="en-US" dirty="0"/>
          </a:p>
        </p:txBody>
      </p:sp>
      <p:sp>
        <p:nvSpPr>
          <p:cNvPr id="5" name="Content Placeholder 4"/>
          <p:cNvSpPr>
            <a:spLocks noGrp="1"/>
          </p:cNvSpPr>
          <p:nvPr>
            <p:ph idx="1"/>
          </p:nvPr>
        </p:nvSpPr>
        <p:spPr/>
        <p:txBody>
          <a:bodyPr/>
          <a:lstStyle/>
          <a:p>
            <a:r>
              <a:rPr lang="en-US" dirty="0" smtClean="0"/>
              <a:t>Data</a:t>
            </a:r>
            <a:endParaRPr lang="en-US" dirty="0"/>
          </a:p>
        </p:txBody>
      </p:sp>
      <p:pic>
        <p:nvPicPr>
          <p:cNvPr id="4" name="Picture 3" descr="TP_tmp.png"/>
          <p:cNvPicPr>
            <a:picLocks noChangeAspect="1"/>
          </p:cNvPicPr>
          <p:nvPr>
            <p:custDataLst>
              <p:tags r:id="rId1"/>
            </p:custDataLst>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457200" y="2590800"/>
            <a:ext cx="8246166" cy="2895600"/>
          </a:xfrm>
          <a:prstGeom prst="rect">
            <a:avLst/>
          </a:prstGeom>
          <a:noFill/>
          <a:extLst>
            <a:ext uri="{909E8E84-426E-40dd-AFC4-6F175D3DCCD1}">
              <a14:hiddenFill xmlns:a14="http://schemas.microsoft.com/office/drawing/2010/main">
                <a:solidFill>
                  <a:scrgbClr r="0" g="0" b="0">
                    <a:alpha val="0"/>
                  </a:scrgbClr>
                </a:solidFill>
              </a14:hiddenFill>
            </a:ext>
          </a:extLst>
        </p:spPr>
      </p:pic>
    </p:spTree>
    <p:extLst>
      <p:ext uri="{BB962C8B-B14F-4D97-AF65-F5344CB8AC3E}">
        <p14:creationId xmlns:p14="http://schemas.microsoft.com/office/powerpoint/2010/main" val="4111838919"/>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587" y="-228600"/>
            <a:ext cx="8075613" cy="868362"/>
          </a:xfrm>
        </p:spPr>
        <p:txBody>
          <a:bodyPr/>
          <a:lstStyle/>
          <a:p>
            <a:pPr algn="l"/>
            <a:r>
              <a:rPr lang="en-US" dirty="0" smtClean="0"/>
              <a:t>Application – Truss</a:t>
            </a:r>
            <a:endParaRPr lang="en-US" dirty="0"/>
          </a:p>
        </p:txBody>
      </p:sp>
      <p:sp>
        <p:nvSpPr>
          <p:cNvPr id="3" name="Content Placeholder 2"/>
          <p:cNvSpPr>
            <a:spLocks noGrp="1"/>
          </p:cNvSpPr>
          <p:nvPr>
            <p:ph idx="1"/>
          </p:nvPr>
        </p:nvSpPr>
        <p:spPr>
          <a:xfrm>
            <a:off x="0" y="609600"/>
            <a:ext cx="8991600" cy="4056062"/>
          </a:xfrm>
        </p:spPr>
        <p:txBody>
          <a:bodyPr/>
          <a:lstStyle/>
          <a:p>
            <a:r>
              <a:rPr lang="en-US" dirty="0" smtClean="0"/>
              <a:t>Use the data, solve the system of equations</a:t>
            </a:r>
          </a:p>
          <a:p>
            <a:endParaRPr lang="en-US" dirty="0"/>
          </a:p>
          <a:p>
            <a:endParaRPr lang="en-US" dirty="0" smtClean="0"/>
          </a:p>
          <a:p>
            <a:endParaRPr lang="en-US" dirty="0"/>
          </a:p>
          <a:p>
            <a:endParaRPr lang="en-US" dirty="0" smtClean="0"/>
          </a:p>
          <a:p>
            <a:r>
              <a:rPr lang="en-US" dirty="0" smtClean="0"/>
              <a:t>Solution</a:t>
            </a:r>
            <a:endParaRPr lang="en-US" dirty="0"/>
          </a:p>
        </p:txBody>
      </p:sp>
      <p:pic>
        <p:nvPicPr>
          <p:cNvPr id="5" name="Picture 4" descr="TP_tmp.png"/>
          <p:cNvPicPr>
            <a:picLocks noChangeAspect="1"/>
          </p:cNvPicPr>
          <p:nvPr>
            <p:custDataLst>
              <p:tags r:id="rId1"/>
            </p:custDataLst>
          </p:nvPr>
        </p:nvPicPr>
        <p:blipFill>
          <a:blip r:embed="rId4"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762000" y="1385040"/>
            <a:ext cx="7467600" cy="2253316"/>
          </a:xfrm>
          <a:prstGeom prst="rect">
            <a:avLst/>
          </a:prstGeom>
          <a:noFill/>
          <a:extLst>
            <a:ext uri="{909E8E84-426E-40dd-AFC4-6F175D3DCCD1}">
              <a14:hiddenFill xmlns:a14="http://schemas.microsoft.com/office/drawing/2010/main">
                <a:solidFill>
                  <a:scrgbClr r="0" g="0" b="0">
                    <a:alpha val="0"/>
                  </a:scrgbClr>
                </a:solidFill>
              </a14:hiddenFill>
            </a:ext>
          </a:extLst>
        </p:spPr>
      </p:pic>
      <p:pic>
        <p:nvPicPr>
          <p:cNvPr id="7" name="Picture 6" descr="TP_tmp.png"/>
          <p:cNvPicPr>
            <a:picLocks noChangeAspect="1"/>
          </p:cNvPicPr>
          <p:nvPr>
            <p:custDataLst>
              <p:tags r:id="rId2"/>
            </p:custDataLst>
          </p:nvPr>
        </p:nvPicPr>
        <p:blipFill>
          <a:blip r:embed="rId5"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3352800" y="4191000"/>
            <a:ext cx="2158370" cy="2463800"/>
          </a:xfrm>
          <a:prstGeom prst="rect">
            <a:avLst/>
          </a:prstGeom>
          <a:noFill/>
          <a:extLst>
            <a:ext uri="{909E8E84-426E-40dd-AFC4-6F175D3DCCD1}">
              <a14:hiddenFill xmlns:a14="http://schemas.microsoft.com/office/drawing/2010/main">
                <a:solidFill>
                  <a:scrgbClr r="0" g="0" b="0">
                    <a:alpha val="0"/>
                  </a:scrgbClr>
                </a:solidFill>
              </a14:hiddenFill>
            </a:ext>
          </a:extLst>
        </p:spPr>
      </p:pic>
    </p:spTree>
    <p:extLst>
      <p:ext uri="{BB962C8B-B14F-4D97-AF65-F5344CB8AC3E}">
        <p14:creationId xmlns:p14="http://schemas.microsoft.com/office/powerpoint/2010/main" val="681404598"/>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Application - An </a:t>
            </a:r>
            <a:r>
              <a:rPr lang="en-US" dirty="0" smtClean="0"/>
              <a:t>Electrical Circuit</a:t>
            </a:r>
            <a:endParaRPr lang="en-US" dirty="0"/>
          </a:p>
        </p:txBody>
      </p:sp>
      <p:sp>
        <p:nvSpPr>
          <p:cNvPr id="2" name="Content Placeholder 1"/>
          <p:cNvSpPr>
            <a:spLocks noGrp="1"/>
          </p:cNvSpPr>
          <p:nvPr>
            <p:ph idx="1"/>
          </p:nvPr>
        </p:nvSpPr>
        <p:spPr/>
        <p:txBody>
          <a:bodyPr/>
          <a:lstStyle/>
          <a:p>
            <a:r>
              <a:rPr lang="en-US" dirty="0" smtClean="0"/>
              <a:t>Find the currents in the circuit</a:t>
            </a:r>
            <a:endParaRPr lang="en-US" dirty="0"/>
          </a:p>
        </p:txBody>
      </p:sp>
      <p:pic>
        <p:nvPicPr>
          <p:cNvPr id="5" name="Picture 4"/>
          <p:cNvPicPr>
            <a:picLocks noChangeAspect="1"/>
          </p:cNvPicPr>
          <p:nvPr/>
        </p:nvPicPr>
        <p:blipFill>
          <a:blip r:embed="rId2"/>
          <a:stretch>
            <a:fillRect/>
          </a:stretch>
        </p:blipFill>
        <p:spPr>
          <a:xfrm>
            <a:off x="990600" y="2286000"/>
            <a:ext cx="6934200" cy="3362795"/>
          </a:xfrm>
          <a:prstGeom prst="rect">
            <a:avLst/>
          </a:prstGeom>
        </p:spPr>
      </p:pic>
    </p:spTree>
    <p:extLst>
      <p:ext uri="{BB962C8B-B14F-4D97-AF65-F5344CB8AC3E}">
        <p14:creationId xmlns:p14="http://schemas.microsoft.com/office/powerpoint/2010/main" val="1241530834"/>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Application - An Electrical Circuit</a:t>
            </a:r>
            <a:endParaRPr lang="en-US" dirty="0"/>
          </a:p>
        </p:txBody>
      </p:sp>
      <p:pic>
        <p:nvPicPr>
          <p:cNvPr id="4" name="Picture 3" descr="TP_tmp.png"/>
          <p:cNvPicPr>
            <a:picLocks noChangeAspect="1"/>
          </p:cNvPicPr>
          <p:nvPr>
            <p:custDataLst>
              <p:tags r:id="rId1"/>
            </p:custDataLst>
          </p:nvPr>
        </p:nvPicPr>
        <p:blipFill>
          <a:blip r:embed="rId6"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1066800" y="1600200"/>
            <a:ext cx="6019800" cy="660400"/>
          </a:xfrm>
          <a:prstGeom prst="rect">
            <a:avLst/>
          </a:prstGeom>
          <a:noFill/>
          <a:extLst>
            <a:ext uri="{909E8E84-426E-40dd-AFC4-6F175D3DCCD1}">
              <a14:hiddenFill xmlns:a14="http://schemas.microsoft.com/office/drawing/2010/main">
                <a:solidFill>
                  <a:scrgbClr r="0" g="0" b="0">
                    <a:alpha val="0"/>
                  </a:scrgbClr>
                </a:solidFill>
              </a14:hiddenFill>
            </a:ext>
          </a:extLst>
        </p:spPr>
      </p:pic>
      <p:pic>
        <p:nvPicPr>
          <p:cNvPr id="6" name="Picture 5" descr="TP_tmp.png"/>
          <p:cNvPicPr>
            <a:picLocks noChangeAspect="1"/>
          </p:cNvPicPr>
          <p:nvPr>
            <p:custDataLst>
              <p:tags r:id="rId2"/>
            </p:custDataLst>
          </p:nvPr>
        </p:nvPicPr>
        <p:blipFill>
          <a:blip r:embed="rId7"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1066800" y="3133299"/>
            <a:ext cx="2209800" cy="1286301"/>
          </a:xfrm>
          <a:prstGeom prst="rect">
            <a:avLst/>
          </a:prstGeom>
          <a:noFill/>
          <a:extLst>
            <a:ext uri="{909E8E84-426E-40dd-AFC4-6F175D3DCCD1}">
              <a14:hiddenFill xmlns:a14="http://schemas.microsoft.com/office/drawing/2010/main">
                <a:solidFill>
                  <a:scrgbClr r="0" g="0" b="0">
                    <a:alpha val="0"/>
                  </a:scrgbClr>
                </a:solidFill>
              </a14:hiddenFill>
            </a:ext>
          </a:extLst>
        </p:spPr>
      </p:pic>
      <p:sp>
        <p:nvSpPr>
          <p:cNvPr id="7" name="TextBox 6"/>
          <p:cNvSpPr txBox="1"/>
          <p:nvPr/>
        </p:nvSpPr>
        <p:spPr>
          <a:xfrm>
            <a:off x="1066800" y="2590800"/>
            <a:ext cx="1600200" cy="461665"/>
          </a:xfrm>
          <a:prstGeom prst="rect">
            <a:avLst/>
          </a:prstGeom>
          <a:noFill/>
        </p:spPr>
        <p:txBody>
          <a:bodyPr wrap="square" rtlCol="0">
            <a:spAutoFit/>
          </a:bodyPr>
          <a:lstStyle/>
          <a:p>
            <a:r>
              <a:rPr lang="en-US" sz="2400" dirty="0" smtClean="0"/>
              <a:t>Equations</a:t>
            </a:r>
            <a:endParaRPr lang="en-US" sz="2400" dirty="0"/>
          </a:p>
        </p:txBody>
      </p:sp>
      <p:pic>
        <p:nvPicPr>
          <p:cNvPr id="10" name="Picture 9" descr="TP_tmp.png"/>
          <p:cNvPicPr>
            <a:picLocks noChangeAspect="1"/>
          </p:cNvPicPr>
          <p:nvPr>
            <p:custDataLst>
              <p:tags r:id="rId3"/>
            </p:custDataLst>
          </p:nvPr>
        </p:nvPicPr>
        <p:blipFill>
          <a:blip r:embed="rId8"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1066800" y="4419600"/>
            <a:ext cx="7035800" cy="939800"/>
          </a:xfrm>
          <a:prstGeom prst="rect">
            <a:avLst/>
          </a:prstGeom>
          <a:noFill/>
          <a:extLst>
            <a:ext uri="{909E8E84-426E-40dd-AFC4-6F175D3DCCD1}">
              <a14:hiddenFill xmlns:a14="http://schemas.microsoft.com/office/drawing/2010/main">
                <a:solidFill>
                  <a:scrgbClr r="0" g="0" b="0">
                    <a:alpha val="0"/>
                  </a:scrgbClr>
                </a:solidFill>
              </a14:hiddenFill>
            </a:ext>
          </a:extLst>
        </p:spPr>
      </p:pic>
      <p:pic>
        <p:nvPicPr>
          <p:cNvPr id="14" name="Picture 13" descr="TP_tmp.png"/>
          <p:cNvPicPr>
            <a:picLocks noChangeAspect="1"/>
          </p:cNvPicPr>
          <p:nvPr>
            <p:custDataLst>
              <p:tags r:id="rId4"/>
            </p:custDataLst>
          </p:nvPr>
        </p:nvPicPr>
        <p:blipFill>
          <a:blip r:embed="rId9"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1066800" y="6096000"/>
            <a:ext cx="4394200" cy="254000"/>
          </a:xfrm>
          <a:prstGeom prst="rect">
            <a:avLst/>
          </a:prstGeom>
          <a:noFill/>
          <a:extLst>
            <a:ext uri="{909E8E84-426E-40dd-AFC4-6F175D3DCCD1}">
              <a14:hiddenFill xmlns:a14="http://schemas.microsoft.com/office/drawing/2010/main">
                <a:solidFill>
                  <a:scrgbClr r="0" g="0" b="0">
                    <a:alpha val="0"/>
                  </a:scrgbClr>
                </a:solidFill>
              </a14:hiddenFill>
            </a:ext>
          </a:extLst>
        </p:spPr>
      </p:pic>
      <p:sp>
        <p:nvSpPr>
          <p:cNvPr id="15" name="TextBox 14"/>
          <p:cNvSpPr txBox="1"/>
          <p:nvPr/>
        </p:nvSpPr>
        <p:spPr>
          <a:xfrm>
            <a:off x="1066800" y="5334000"/>
            <a:ext cx="1600200" cy="461665"/>
          </a:xfrm>
          <a:prstGeom prst="rect">
            <a:avLst/>
          </a:prstGeom>
          <a:noFill/>
        </p:spPr>
        <p:txBody>
          <a:bodyPr wrap="square" rtlCol="0">
            <a:spAutoFit/>
          </a:bodyPr>
          <a:lstStyle/>
          <a:p>
            <a:r>
              <a:rPr lang="en-US" sz="2400" dirty="0" smtClean="0"/>
              <a:t>Currents</a:t>
            </a:r>
            <a:endParaRPr lang="en-US" sz="2400" dirty="0"/>
          </a:p>
        </p:txBody>
      </p:sp>
    </p:spTree>
    <p:extLst>
      <p:ext uri="{BB962C8B-B14F-4D97-AF65-F5344CB8AC3E}">
        <p14:creationId xmlns:p14="http://schemas.microsoft.com/office/powerpoint/2010/main" val="149086187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313613" cy="868362"/>
          </a:xfrm>
        </p:spPr>
        <p:txBody>
          <a:bodyPr/>
          <a:lstStyle/>
          <a:p>
            <a:r>
              <a:rPr lang="en-US" dirty="0" smtClean="0"/>
              <a:t>Problem</a:t>
            </a:r>
            <a:endParaRPr lang="en-US" dirty="0"/>
          </a:p>
        </p:txBody>
      </p:sp>
      <p:pic>
        <p:nvPicPr>
          <p:cNvPr id="5" name="Picture 4" descr="TP_tmp.png"/>
          <p:cNvPicPr>
            <a:picLocks noChangeAspect="1"/>
          </p:cNvPicPr>
          <p:nvPr>
            <p:custDataLst>
              <p:tags r:id="rId1"/>
            </p:custDataLst>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bwMode="auto">
          <a:xfrm>
            <a:off x="685800" y="990600"/>
            <a:ext cx="6070600" cy="2540000"/>
          </a:xfrm>
          <a:prstGeom prst="rect">
            <a:avLst/>
          </a:prstGeom>
          <a:noFill/>
          <a:ln/>
          <a:effectLst/>
          <a:extLst>
            <a:ext uri="{909E8E84-426E-40dd-AFC4-6F175D3DCCD1}">
              <a14:hiddenFill xmlns:a14="http://schemas.microsoft.com/office/drawing/2010/main">
                <a:solidFill>
                  <a:srgbClr val="000000">
                    <a:alpha val="0"/>
                  </a:srgbClr>
                </a:solid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6" name="Picture 5" descr="f02-01.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9400" y="3657600"/>
            <a:ext cx="3657600" cy="3110523"/>
          </a:xfrm>
          <a:prstGeom prst="rect">
            <a:avLst/>
          </a:prstGeom>
        </p:spPr>
      </p:pic>
    </p:spTree>
    <p:extLst>
      <p:ext uri="{BB962C8B-B14F-4D97-AF65-F5344CB8AC3E}">
        <p14:creationId xmlns:p14="http://schemas.microsoft.com/office/powerpoint/2010/main" val="159841094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Augmented Matrix</a:t>
            </a:r>
            <a:endParaRPr lang="en-US" dirty="0"/>
          </a:p>
        </p:txBody>
      </p:sp>
      <p:sp>
        <p:nvSpPr>
          <p:cNvPr id="3" name="Content Placeholder 2"/>
          <p:cNvSpPr>
            <a:spLocks noGrp="1"/>
          </p:cNvSpPr>
          <p:nvPr>
            <p:ph idx="1"/>
          </p:nvPr>
        </p:nvSpPr>
        <p:spPr>
          <a:xfrm>
            <a:off x="533400" y="1524000"/>
            <a:ext cx="8229600" cy="4525963"/>
          </a:xfrm>
        </p:spPr>
        <p:txBody>
          <a:bodyPr/>
          <a:lstStyle/>
          <a:p>
            <a:r>
              <a:rPr lang="en-US" dirty="0" smtClean="0"/>
              <a:t> The augmented matrix is a compact way to represent the linear system.</a:t>
            </a:r>
          </a:p>
          <a:p>
            <a:pPr marL="0" indent="0">
              <a:buNone/>
            </a:pPr>
            <a:endParaRPr lang="en-US" dirty="0" smtClean="0"/>
          </a:p>
          <a:p>
            <a:pPr marL="0" indent="0">
              <a:buNone/>
            </a:pPr>
            <a:endParaRPr lang="en-US" dirty="0"/>
          </a:p>
        </p:txBody>
      </p:sp>
      <p:pic>
        <p:nvPicPr>
          <p:cNvPr id="5" name="Picture 4" descr="TP_tmp.png"/>
          <p:cNvPicPr>
            <a:picLocks noChangeAspect="1"/>
          </p:cNvPicPr>
          <p:nvPr>
            <p:custDataLst>
              <p:tags r:id="rId1"/>
            </p:custDataLst>
          </p:nvPr>
        </p:nvPicPr>
        <p:blipFill>
          <a:blip r:embed="rId4"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5257800" y="3076866"/>
            <a:ext cx="3302000" cy="1422400"/>
          </a:xfrm>
          <a:prstGeom prst="rect">
            <a:avLst/>
          </a:prstGeom>
          <a:noFill/>
          <a:extLst>
            <a:ext uri="{909E8E84-426E-40dd-AFC4-6F175D3DCCD1}">
              <a14:hiddenFill xmlns:a14="http://schemas.microsoft.com/office/drawing/2010/main">
                <a:solidFill>
                  <a:scrgbClr r="0" g="0" b="0">
                    <a:alpha val="0"/>
                  </a:scrgbClr>
                </a:solidFill>
              </a14:hiddenFill>
            </a:ext>
          </a:extLst>
        </p:spPr>
      </p:pic>
      <p:pic>
        <p:nvPicPr>
          <p:cNvPr id="8" name="Picture 7" descr="TP_tmp.png"/>
          <p:cNvPicPr>
            <a:picLocks noChangeAspect="1"/>
          </p:cNvPicPr>
          <p:nvPr>
            <p:custDataLst>
              <p:tags r:id="rId2"/>
            </p:custDataLst>
          </p:nvPr>
        </p:nvPicPr>
        <p:blipFill>
          <a:blip r:embed="rId5"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762000" y="3048000"/>
            <a:ext cx="3835400" cy="1524000"/>
          </a:xfrm>
          <a:prstGeom prst="rect">
            <a:avLst/>
          </a:prstGeom>
          <a:noFill/>
          <a:extLst>
            <a:ext uri="{909E8E84-426E-40dd-AFC4-6F175D3DCCD1}">
              <a14:hiddenFill xmlns:a14="http://schemas.microsoft.com/office/drawing/2010/main">
                <a:solidFill>
                  <a:scrgbClr r="0" g="0" b="0">
                    <a:alpha val="0"/>
                  </a:scrgbClr>
                </a:solidFill>
              </a14:hiddenFill>
            </a:ext>
          </a:extLst>
        </p:spPr>
      </p:pic>
      <p:sp>
        <p:nvSpPr>
          <p:cNvPr id="4" name="TextBox 3"/>
          <p:cNvSpPr txBox="1"/>
          <p:nvPr/>
        </p:nvSpPr>
        <p:spPr>
          <a:xfrm>
            <a:off x="1600200" y="4876800"/>
            <a:ext cx="1905991" cy="461665"/>
          </a:xfrm>
          <a:prstGeom prst="rect">
            <a:avLst/>
          </a:prstGeom>
          <a:noFill/>
        </p:spPr>
        <p:txBody>
          <a:bodyPr wrap="none" rtlCol="0">
            <a:spAutoFit/>
          </a:bodyPr>
          <a:lstStyle/>
          <a:p>
            <a:r>
              <a:rPr lang="en-US" sz="2400" dirty="0" smtClean="0"/>
              <a:t>Linear system</a:t>
            </a:r>
            <a:endParaRPr lang="en-US" sz="2400" dirty="0"/>
          </a:p>
        </p:txBody>
      </p:sp>
      <p:sp>
        <p:nvSpPr>
          <p:cNvPr id="6" name="TextBox 5"/>
          <p:cNvSpPr txBox="1"/>
          <p:nvPr/>
        </p:nvSpPr>
        <p:spPr>
          <a:xfrm>
            <a:off x="5486400" y="4876800"/>
            <a:ext cx="2525150" cy="461665"/>
          </a:xfrm>
          <a:prstGeom prst="rect">
            <a:avLst/>
          </a:prstGeom>
          <a:noFill/>
        </p:spPr>
        <p:txBody>
          <a:bodyPr wrap="none" rtlCol="0">
            <a:spAutoFit/>
          </a:bodyPr>
          <a:lstStyle/>
          <a:p>
            <a:r>
              <a:rPr lang="en-US" sz="2400" dirty="0" smtClean="0"/>
              <a:t>Augmented matrix</a:t>
            </a:r>
            <a:endParaRPr lang="en-US" sz="2400" dirty="0"/>
          </a:p>
        </p:txBody>
      </p:sp>
    </p:spTree>
    <p:extLst>
      <p:ext uri="{BB962C8B-B14F-4D97-AF65-F5344CB8AC3E}">
        <p14:creationId xmlns:p14="http://schemas.microsoft.com/office/powerpoint/2010/main" val="14907164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3" name="Content Placeholder 2"/>
          <p:cNvSpPr>
            <a:spLocks noGrp="1"/>
          </p:cNvSpPr>
          <p:nvPr>
            <p:ph idx="1"/>
          </p:nvPr>
        </p:nvSpPr>
        <p:spPr/>
        <p:txBody>
          <a:bodyPr/>
          <a:lstStyle/>
          <a:p>
            <a:r>
              <a:rPr lang="en-US" dirty="0" smtClean="0"/>
              <a:t>Consider the 3 × 3 linear system</a:t>
            </a:r>
          </a:p>
          <a:p>
            <a:endParaRPr lang="en-US" dirty="0"/>
          </a:p>
          <a:p>
            <a:endParaRPr lang="en-US" dirty="0" smtClean="0"/>
          </a:p>
          <a:p>
            <a:endParaRPr lang="en-US" dirty="0"/>
          </a:p>
          <a:p>
            <a:r>
              <a:rPr lang="en-US" dirty="0"/>
              <a:t>The augmented matrix for the system </a:t>
            </a:r>
            <a:r>
              <a:rPr lang="en-US" dirty="0" smtClean="0"/>
              <a:t>is</a:t>
            </a:r>
            <a:endParaRPr lang="en-US" dirty="0"/>
          </a:p>
        </p:txBody>
      </p:sp>
      <p:pic>
        <p:nvPicPr>
          <p:cNvPr id="6" name="Picture 5" descr="TP_tmp.png"/>
          <p:cNvPicPr>
            <a:picLocks noChangeAspect="1"/>
          </p:cNvPicPr>
          <p:nvPr>
            <p:custDataLst>
              <p:tags r:id="rId1"/>
            </p:custDataLst>
          </p:nvPr>
        </p:nvPicPr>
        <p:blipFill>
          <a:blip r:embed="rId4"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3276600" y="2590800"/>
            <a:ext cx="2286000" cy="990600"/>
          </a:xfrm>
          <a:prstGeom prst="rect">
            <a:avLst/>
          </a:prstGeom>
          <a:noFill/>
          <a:extLst>
            <a:ext uri="{909E8E84-426E-40dd-AFC4-6F175D3DCCD1}">
              <a14:hiddenFill xmlns:a14="http://schemas.microsoft.com/office/drawing/2010/main">
                <a:solidFill>
                  <a:scrgbClr r="0" g="0" b="0">
                    <a:alpha val="0"/>
                  </a:scrgbClr>
                </a:solidFill>
              </a14:hiddenFill>
            </a:ext>
          </a:extLst>
        </p:spPr>
      </p:pic>
      <p:pic>
        <p:nvPicPr>
          <p:cNvPr id="8" name="Picture 7" descr="TP_tmp.png"/>
          <p:cNvPicPr>
            <a:picLocks noChangeAspect="1"/>
          </p:cNvPicPr>
          <p:nvPr>
            <p:custDataLst>
              <p:tags r:id="rId2"/>
            </p:custDataLst>
          </p:nvPr>
        </p:nvPicPr>
        <p:blipFill>
          <a:blip r:embed="rId5"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3352800" y="4876800"/>
            <a:ext cx="2463800" cy="939800"/>
          </a:xfrm>
          <a:prstGeom prst="rect">
            <a:avLst/>
          </a:prstGeom>
          <a:noFill/>
          <a:extLst>
            <a:ext uri="{909E8E84-426E-40dd-AFC4-6F175D3DCCD1}">
              <a14:hiddenFill xmlns:a14="http://schemas.microsoft.com/office/drawing/2010/main">
                <a:solidFill>
                  <a:scrgbClr r="0" g="0" b="0">
                    <a:alpha val="0"/>
                  </a:scrgbClr>
                </a:solidFill>
              </a14:hiddenFill>
            </a:ext>
          </a:extLst>
        </p:spPr>
      </p:pic>
    </p:spTree>
    <p:extLst>
      <p:ext uri="{BB962C8B-B14F-4D97-AF65-F5344CB8AC3E}">
        <p14:creationId xmlns:p14="http://schemas.microsoft.com/office/powerpoint/2010/main" val="379292469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042276" cy="1336956"/>
          </a:xfrm>
        </p:spPr>
        <p:txBody>
          <a:bodyPr/>
          <a:lstStyle/>
          <a:p>
            <a:r>
              <a:rPr lang="en-US" dirty="0" smtClean="0"/>
              <a:t>Elementary Row Operations</a:t>
            </a:r>
            <a:endParaRPr lang="en-US" dirty="0"/>
          </a:p>
        </p:txBody>
      </p:sp>
      <p:sp>
        <p:nvSpPr>
          <p:cNvPr id="3" name="Content Placeholder 2"/>
          <p:cNvSpPr>
            <a:spLocks noGrp="1"/>
          </p:cNvSpPr>
          <p:nvPr>
            <p:ph idx="1"/>
          </p:nvPr>
        </p:nvSpPr>
        <p:spPr>
          <a:xfrm>
            <a:off x="533400" y="685800"/>
            <a:ext cx="8042276" cy="4343400"/>
          </a:xfrm>
        </p:spPr>
        <p:txBody>
          <a:bodyPr/>
          <a:lstStyle/>
          <a:p>
            <a:r>
              <a:rPr lang="en-US" dirty="0"/>
              <a:t>The following operations are the ones used on the augmented matrix during Gaussian elimination and will not change the solution to the system. Note that performing these operations on the matrix is equivalent to performing the same operations directly on the equations. </a:t>
            </a:r>
          </a:p>
        </p:txBody>
      </p:sp>
      <p:pic>
        <p:nvPicPr>
          <p:cNvPr id="4" name="Picture 3" descr="TP_tmp.png"/>
          <p:cNvPicPr>
            <a:picLocks noChangeAspect="1"/>
          </p:cNvPicPr>
          <p:nvPr>
            <p:custDataLst>
              <p:tags r:id="rId1"/>
            </p:custDataLst>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bwMode="auto">
          <a:xfrm>
            <a:off x="863600" y="4419600"/>
            <a:ext cx="8153400" cy="2108200"/>
          </a:xfrm>
          <a:prstGeom prst="rect">
            <a:avLst/>
          </a:prstGeom>
          <a:noFill/>
          <a:ln/>
          <a:effectLst/>
          <a:extLst>
            <a:ext uri="{909E8E84-426E-40dd-AFC4-6F175D3DCCD1}">
              <a14:hiddenFill xmlns:a14="http://schemas.microsoft.com/office/drawing/2010/main">
                <a:solidFill>
                  <a:srgbClr val="000000">
                    <a:alpha val="0"/>
                  </a:srgbClr>
                </a:solid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Tree>
    <p:extLst>
      <p:ext uri="{BB962C8B-B14F-4D97-AF65-F5344CB8AC3E}">
        <p14:creationId xmlns:p14="http://schemas.microsoft.com/office/powerpoint/2010/main" val="363061047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042276" cy="1336956"/>
          </a:xfrm>
        </p:spPr>
        <p:txBody>
          <a:bodyPr>
            <a:normAutofit fontScale="90000"/>
          </a:bodyPr>
          <a:lstStyle/>
          <a:p>
            <a:r>
              <a:rPr lang="en-US" dirty="0"/>
              <a:t>Elementary Row </a:t>
            </a:r>
            <a:r>
              <a:rPr lang="en-US" dirty="0" smtClean="0"/>
              <a:t>Operations Example</a:t>
            </a:r>
            <a:endParaRPr lang="en-US" dirty="0"/>
          </a:p>
        </p:txBody>
      </p:sp>
      <p:pic>
        <p:nvPicPr>
          <p:cNvPr id="3" name="Picture 2" descr="tm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752600"/>
            <a:ext cx="6577584" cy="3944112"/>
          </a:xfrm>
          <a:prstGeom prst="rect">
            <a:avLst/>
          </a:prstGeom>
        </p:spPr>
      </p:pic>
    </p:spTree>
    <p:extLst>
      <p:ext uri="{BB962C8B-B14F-4D97-AF65-F5344CB8AC3E}">
        <p14:creationId xmlns:p14="http://schemas.microsoft.com/office/powerpoint/2010/main" val="368941841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7313613" cy="868362"/>
          </a:xfrm>
        </p:spPr>
        <p:txBody>
          <a:bodyPr/>
          <a:lstStyle/>
          <a:p>
            <a:r>
              <a:rPr lang="en-US" dirty="0" smtClean="0"/>
              <a:t>Upper Triangular Matrix</a:t>
            </a:r>
            <a:endParaRPr lang="en-US" dirty="0"/>
          </a:p>
        </p:txBody>
      </p:sp>
      <p:pic>
        <p:nvPicPr>
          <p:cNvPr id="3" name="Picture 2" descr="TP_tmp.png"/>
          <p:cNvPicPr>
            <a:picLocks noChangeAspect="1"/>
          </p:cNvPicPr>
          <p:nvPr>
            <p:custDataLst>
              <p:tags r:id="rId1"/>
            </p:custDataLst>
          </p:nvPr>
        </p:nvPicPr>
        <p:blipFill>
          <a:blip r:embed="rId4"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bwMode="auto">
          <a:xfrm>
            <a:off x="381000" y="1066800"/>
            <a:ext cx="5918200" cy="3276600"/>
          </a:xfrm>
          <a:prstGeom prst="rect">
            <a:avLst/>
          </a:prstGeom>
          <a:noFill/>
          <a:ln/>
          <a:effectLst/>
          <a:extLst>
            <a:ext uri="{909E8E84-426E-40dd-AFC4-6F175D3DCCD1}">
              <a14:hiddenFill xmlns:a14="http://schemas.microsoft.com/office/drawing/2010/main">
                <a:solidFill>
                  <a:srgbClr val="000000">
                    <a:alpha val="0"/>
                  </a:srgbClr>
                </a:solid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Tree>
    <p:extLst>
      <p:ext uri="{BB962C8B-B14F-4D97-AF65-F5344CB8AC3E}">
        <p14:creationId xmlns:p14="http://schemas.microsoft.com/office/powerpoint/2010/main" val="3387985376"/>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begin{eqnarray*}&#10;a_{{\rm 11}}x_{{\rm 1}}{\rm +}a_{{\rm 12}}x_{{\rm 2}}{\rm +}\cdots{\rm +}a_{{\rm 1}n}x_{n} &amp; = &amp; b_{1}\\&#10;a_{{\rm 21}}x_{{\rm 1}}{\rm +}a_{{\rm 22}}x_{{\rm 2}}{\rm +}\cdots{\rm +}a_{{\rm 2}n}x_{n} &amp; = &amp; b_{2}\\&#10; &amp; \vdots\\&#10;a_{n{\rm 1}}x_{{\rm 1}}{\rm +}a_{n{\rm 2}}x_{{\rm 2}}{\rm +}\cdots{\rm +}a_{nn}x_{n} &amp; = &amp; b_{n}&#10;\end{eqnarray*}&#10;\end{document}"/>
  <p:tag name="FILENAME" val="TP_tmp"/>
  <p:tag name="FORMAT" val="png16m"/>
  <p:tag name="RES" val="1200"/>
  <p:tag name="BLEND" val="0"/>
  <p:tag name="TRANSPARENT" val="1"/>
  <p:tag name="TBUG" val="1"/>
  <p:tag name="ALLOWFS" val="0"/>
  <p:tag name="ORIGWIDTH" val="151"/>
  <p:tag name="PICTUREFILESIZE" val="23718"/>
</p:tagLst>
</file>

<file path=ppt/tags/tag10.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begin{eqnarray*}&#10;2x_{1}+3x_{2}-x_{3}=8\\&#10;-x_{1}+6x_{2}+5x_{3}=1\\&#10;9x_{1}-5x_{2}=4&#10;\end{eqnarray*}&#10;&#10;\end{document}"/>
  <p:tag name="FILENAME" val="TP_tmp"/>
  <p:tag name="FORMAT" val="png16m"/>
  <p:tag name="RES" val="1200"/>
  <p:tag name="BLEND" val="0"/>
  <p:tag name="TRANSPARENT" val="1"/>
  <p:tag name="TBUG" val="1"/>
  <p:tag name="ALLOWFS" val="0"/>
  <p:tag name="ORIGWIDTH" val="90"/>
  <p:tag name="PICTUREFILESIZE" val="14167"/>
</p:tagLst>
</file>

<file path=ppt/tags/tag1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10;\left[\begin{array}{ccc}&#10;2 &amp; 3 &amp; -1\\&#10;-1 &amp; 6 &amp; 5\\&#10;9 &amp; -5 &amp; 0&#10;\end{array}\left|\begin{array}{c}&#10;8\\&#10;1\\&#10;4&#10;\end{array}\right.\right]&#10;\]&#10;\end{document}"/>
  <p:tag name="FILENAME" val="TP_tmp"/>
  <p:tag name="FORMAT" val="png16m"/>
  <p:tag name="RES" val="1200"/>
  <p:tag name="BLEND" val="0"/>
  <p:tag name="TRANSPARENT" val="1"/>
  <p:tag name="TBUG" val="1"/>
  <p:tag name="ALLOWFS" val="0"/>
  <p:tag name="ORIGWIDTH" val="97"/>
  <p:tag name="PICTUREFILESIZE" val="9689"/>
</p:tagLst>
</file>

<file path=ppt/tags/tag1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noindent Three types of \textit{ elementary row operations} can be&#10;performed on matrices:&#10;&#10;\noindent 1. Interchanging two rows:&#10;&#10;\noindent $R_{i}\leftrightarrow R_{j}$ interchanges rows $i$ and&#10;$j$.&#10;&#10;\noindent 2. Multiplying a row by a non-zero scalar:&#10;&#10;\noindent $R_{i}\to tR_{i}$ multiplies row $i$ by the non-zero scalar&#10;$t$.&#10;&#10;\noindent 3. Adding a multiple of one row to another row:&#10;&#10;\noindent $R_{j}\to R_{j}{\rm +}tR_{i}$ adds $t$ times row $i$&#10;to row $j$.&#10;\end{document}"/>
  <p:tag name="FILENAME" val="TP_tmp"/>
  <p:tag name="FORMAT" val="png16m"/>
  <p:tag name="RES" val="1200"/>
  <p:tag name="BLEND" val="0"/>
  <p:tag name="TRANSPARENT" val="1"/>
  <p:tag name="TBUG" val="1"/>
  <p:tag name="ALLOWFS" val="0"/>
  <p:tag name="ORIGWIDTH" val="321"/>
  <p:tag name="PICTUREFILESIZE" val="86037"/>
</p:tagLst>
</file>

<file path=ppt/tags/tag1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noindent An&#10;$n\times n$ matrix $A$ whose entries are of the form&#10;\[&#10;U_{ij}=\left\{ \begin{array}{cc}&#10;a_{ij} &amp; i\le j\\&#10;0 &amp; i&gt;j&#10;\end{array}\right.&#10;\]&#10;is called an \index{upper!triangular matrix}\index{matrix!upper!triangular}\textit{upper&#10;triangular} matrix.&#10;\[&#10;U=\left[\begin{array}{cccc}&#10;a_{11} &amp; a_{12} &amp; \cdots &amp; a_{1n}\\&#10;0 &amp; a_{22} &amp; \cdots &amp; a_{2n}\\&#10;\vdots &amp; \vdots &amp; \ddots &amp; \vdots\\&#10;0 &amp; 0 &amp; \cdots &amp; a_{nn}&#10;\end{array}\right]&#10;\]\end{document}"/>
  <p:tag name="FILENAME" val="TP_tmp"/>
  <p:tag name="FORMAT" val="png16m"/>
  <p:tag name="RES" val="1200"/>
  <p:tag name="BLEND" val="0"/>
  <p:tag name="TRANSPARENT" val="1"/>
  <p:tag name="TBUG" val="1"/>
  <p:tag name="ALLOWFS" val="0"/>
  <p:tag name="ORIGWIDTH" val="233"/>
  <p:tag name="PICTUREFILESIZE" val="61049"/>
</p:tagLst>
</file>

<file path=ppt/tags/tag1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noindent Starting with the augmented matrix $\left[\begin{array}{cccc}&#10;a_{{\rm 11}} &amp; a_{{\rm 12}} &amp; \cdots &amp; a_{{\rm 1}n}\\&#10;a_{{\rm 21}} &amp; a_{{\rm 22}} &amp; \cdots &amp; a_{{\rm 2}n}\\&#10;\vdots &amp;  &amp;  &amp; \vdots\\&#10;a_{n{\rm 1}} &amp; a_{n{\rm 2}} &amp; \cdots &amp; a_{nn}&#10;\end{array}\left|\begin{array}{c}&#10;b_{1}\\&#10;b_{2}\\&#10;\vdots\\&#10;b_{n}&#10;\end{array}\right.\right]$, perform elementary row  operations on the &#10;augmented matrix until the portion corresponding to the coefficient matrix is reduced&#10;to upper triangular form.&#10;\[&#10;\left[\begin{array}{cccc}&#10;c_{11} &amp; c_{12} &amp; \cdots &amp; c_{1n}\\&#10;0 &amp; c_{22} &amp; \cdots &amp; c_{2n}\\&#10;\vdots &amp; \vdots &amp; \ddots &amp; \vdots\\&#10;0 &amp; 0 &amp; \cdots &amp; c_{nn}&#10;\end{array}\left|\begin{array}{c}&#10;b_{1}^{'}\\&#10;b_{2}^{'}\\&#10;\vdots\\&#10;b_{n}^{'}&#10;\end{array}\right.\right],&#10;\] This system is easy to solve by a process known as back substitution.&#10;\end{document}"/>
  <p:tag name="FILENAME" val="TP_tmp"/>
  <p:tag name="FORMAT" val="png16m"/>
  <p:tag name="RES" val="1200"/>
  <p:tag name="BLEND" val="0"/>
  <p:tag name="TRANSPARENT" val="1"/>
  <p:tag name="TBUG" val="1"/>
  <p:tag name="ALLOWFS" val="0"/>
  <p:tag name="ORIGWIDTH" val="345"/>
  <p:tag name="PICTUREFILESIZE" val="117825"/>
</p:tagLst>
</file>

<file path=ppt/tags/tag1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noindent The linear systems corresponding to the&#10;original and final augmented matrix have the same solution. The solution&#10;to the upper triangular system&#10;\[&#10;\left[\begin{array}{cccc}&#10;c_{11} &amp; c_{12} &amp; \ldots &amp; c_{1n}\\&#10;0 &amp; c_{22} &amp; \ldots &amp; c_{2n}\\&#10;\vdots &amp; \vdots &amp; \ddots\\&#10;0 &amp; \ldots &amp; c_{n-1,n-1} &amp; c_{n-1,n}\\&#10;0 &amp; 0 &amp; \ldots &amp; c_{n}&#10;\end{array}\left|\begin{array}{c}&#10;b_{1}^{'}\\&#10;b_{2}^{'}\\&#10;\\&#10;b_{n-1}^{'}\\&#10;b_{n}^{'}&#10;\end{array}\right.\right]&#10;\]&#10;is&#10;\[&#10;x_{n}=\frac{b_{n}^{'}}{c_{nn}}&#10;\]&#10; and&#10;\[&#10;x_{n-1}=\frac{b_{n-1}^{'}-c_{n-1,n}x_{n}}{c_{n-1,n-1}}&#10;\]&#10;In general,&#10;\[&#10;x_{i}=\frac{b_{i}^{'}-\sum_{j=i+1}^{n}c_{ij}x_{j}}{c_{ii}},\ i=n-1,n-2,\cdots,1&#10;\]&#10;\end{document}"/>
  <p:tag name="FILENAME" val="TP_tmp"/>
  <p:tag name="FORMAT" val="png16m"/>
  <p:tag name="RES" val="1200"/>
  <p:tag name="BLEND" val="0"/>
  <p:tag name="TRANSPARENT" val="1"/>
  <p:tag name="TBUG" val="1"/>
  <p:tag name="ALLOWFS" val="0"/>
  <p:tag name="ORIGWIDTH" val="345"/>
  <p:tag name="PICTUREFILESIZE" val="133496"/>
</p:tagLst>
</file>

<file path=ppt/tags/tag1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10;\left[\begin{array}{cccc}&#10;a_{11} &amp; a_{12} &amp; \cdots &amp; a_{1n}\\&#10;0 &amp; a_{22}^{'} &amp; \cdots &amp; a_{2n}^{'}\\&#10;\vdots &amp; \vdots &amp; \ddots &amp; \vdots\\&#10;0 &amp; a_{n2}^{'} &amp; \cdots &amp; a_{nn}^{'}&#10;\end{array}\left|\begin{array}{c}&#10;b_{1}\\&#10;b_{2}^{'}\\&#10;\vdots\\&#10;b_{n}^{'}&#10;\end{array}\right.\right]&#10;\]&#10;\end{document}"/>
  <p:tag name="FILENAME" val="TP_tmp"/>
  <p:tag name="FORMAT" val="png16m"/>
  <p:tag name="RES" val="1200"/>
  <p:tag name="BLEND" val="0"/>
  <p:tag name="TRANSPARENT" val="1"/>
  <p:tag name="TBUG" val="1"/>
  <p:tag name="ALLOWFS" val="0"/>
  <p:tag name="ORIGWIDTH" val="129"/>
  <p:tag name="PICTUREFILESIZE" val="18347"/>
</p:tagLst>
</file>

<file path=ppt/tags/tag1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10;\left[\begin{array}{ccccc}&#10;a_{11} &amp; a_{12} &amp; \cdots &amp; \cdots &amp; a_{1n}\\&#10;0 &amp; a_{22}^{'} &amp; \cdots &amp; \cdots &amp; a_{2n}^{'}\\&#10;\vdots &amp; 0 &amp; a_{33}^{''} &amp; \vdots &amp; a_{3n}^{''}\\&#10;0 &amp; 0 &amp; a_{43}^{''} &amp; \ddots &amp; a_{4n}^{''}\\&#10;\vdots &amp; \vdots &amp; \vdots &amp; \ddots &amp; \vdots\\&#10;0 &amp; 0 &amp; a_{n3}^{''} &amp; \cdots &amp; a_{nn}^{''}&#10;\end{array}\left|\begin{array}{c}&#10;b_{1}\\&#10;b_{2}^{'}\\&#10;b_{3}^{'}\\&#10;b_{4}^{'}\\&#10;\vdots\\&#10;b_{n}^{'}&#10;\end{array}\right.\right]&#10;\]&#10;\end{document}"/>
  <p:tag name="FILENAME" val="TP_tmp"/>
  <p:tag name="FORMAT" val="png16m"/>
  <p:tag name="RES" val="1200"/>
  <p:tag name="BLEND" val="0"/>
  <p:tag name="TRANSPARENT" val="1"/>
  <p:tag name="TBUG" val="1"/>
  <p:tag name="ALLOWFS" val="0"/>
  <p:tag name="ORIGWIDTH" val="153"/>
  <p:tag name="PICTUREFILESIZE" val="35011"/>
</p:tagLst>
</file>

<file path=ppt/tags/tag1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begin{eqnarray*}&#10;x_{1}+x_{2}-x_{3}=1\\&#10;2x_{1}+x_{2}+x_{3}=0\\&#10;-x_{1}-2x_{2}+3x_{3}=2&#10;\end{eqnarray*}&#10;&#10;\end{document}"/>
  <p:tag name="FILENAME" val="TP_tmp"/>
  <p:tag name="FORMAT" val="png16m"/>
  <p:tag name="RES" val="1200"/>
  <p:tag name="BLEND" val="0"/>
  <p:tag name="TRANSPARENT" val="1"/>
  <p:tag name="TBUG" val="1"/>
  <p:tag name="ALLOWFS" val="0"/>
  <p:tag name="ORIGWIDTH" val="90"/>
  <p:tag name="PICTUREFILESIZE" val="13109"/>
</p:tagLst>
</file>

<file path=ppt/tags/tag19.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qquad\left[\begin{array}{ccc}&#10;1 &amp; 1 &amp; -1\\&#10;2 &amp; 1 &amp; 1\\&#10;-1 &amp; -2 &amp; 3&#10;\end{array}\left|\begin{array}{c}&#10;1\\&#10;0\\&#10;2&#10;\end{array}\right.\right]\overrightarrow{R_{2}=R_{2}-2R_{1}}\left[\begin{array}{ccc}&#10;1 &amp; 1 &amp; -1\\&#10;0 &amp; -1 &amp; 3\\&#10;-1 &amp; -2 &amp; 3&#10;\end{array}\left|\begin{array}{c}&#10;1\\&#10;-2\\&#10;2&#10;\end{array}\right.\right]$&#10;&#10;$\qquad\left[\begin{array}{ccc}&#10;1 &amp; 1 &amp; -1\\&#10;0 &amp; -1 &amp; 3\\&#10;-1 &amp; -2 &amp; 3&#10;\end{array}\left|\begin{array}{c}&#10;1\\&#10;-2\\&#10;2&#10;\end{array}\right.\right]\overrightarrow{R_{3}=R_{3}-\left(-1\right)R_{1}}\left[\begin{array}{ccc}&#10;1 &amp; 1 &amp; -1\\&#10;0 &amp; -1 &amp; 3\\&#10;0 &amp; -1 &amp; 2&#10;\end{array}\left|\begin{array}{c}&#10;1\\&#10;-2\\&#10;3&#10;\end{array}\right.\right]$&#10;&#10;$\qquad\left[\begin{array}{ccc}&#10;1 &amp; 1 &amp; -1\\&#10;0 &amp; -1 &amp; 3\\&#10;0 &amp; -1 &amp; 2&#10;\end{array}\left|\begin{array}{c}&#10;1\\&#10;-2\\&#10;3&#10;\end{array}\right.\right]\overrightarrow{R_{3}=R_{3}-\left(1\right)R_{2}}\left[\begin{array}{ccc}&#10;1 &amp; 1 &amp; -1\\&#10;0 &amp; -1 &amp; 3\\&#10;0 &amp; 0 &amp; -1&#10;\end{array}\left|\begin{array}{c}&#10;1\\&#10;-2\\&#10;5&#10;\end{array}\right.\right]$&#10;\end{document}"/>
  <p:tag name="FILENAME" val="TP_tmp"/>
  <p:tag name="FORMAT" val="png16m"/>
  <p:tag name="RES" val="1200"/>
  <p:tag name="BLEND" val="0"/>
  <p:tag name="TRANSPARENT" val="1"/>
  <p:tag name="TBUG" val="1"/>
  <p:tag name="ALLOWFS" val="0"/>
  <p:tag name="ORIGWIDTH" val="295"/>
  <p:tag name="PICTUREFILESIZE" val="59163"/>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A=&#10;\left[\begin{array}{llll}&#10;a_{{\rm 11}} &amp; a_{{\rm 12}} &amp; \cdots &amp; a_{{\rm 1}n}\\&#10;a_{{\rm 21}} &amp; a_{{\rm 22}} &amp; \cdots &amp; a_{{\rm 2}n}\\&#10;\vdots &amp;  &amp;  &amp; \vdots\\&#10;a_{n{\rm 1}} &amp; a_{n{\rm 2}} &amp; \cdots &amp; a_{nn}&#10;\end{array}\right]&#10;\]&#10;\end{document}"/>
  <p:tag name="FILENAME" val="TP_tmp"/>
  <p:tag name="FORMAT" val="png16m"/>
  <p:tag name="RES" val="1200"/>
  <p:tag name="BLEND" val="0"/>
  <p:tag name="TRANSPARENT" val="1"/>
  <p:tag name="TBUG" val="1"/>
  <p:tag name="ALLOWFS" val="0"/>
  <p:tag name="ORIGWIDTH" val="128"/>
  <p:tag name="PICTUREFILESIZE" val="16134"/>
</p:tagLst>
</file>

<file path=ppt/tags/tag20.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begin{eqnarray*}&#10;\left(-1\right)x_{3}=5,\qquad x_{3}=-5\\&#10;-x_{2}+3\left(-5\right)=-2,\qquad x_{2}=-13\\&#10;x_{1}+\left(1\right)\left(-13\right)-\left(-5\right)=1,\qquad x_{1}=9&#10;\end{eqnarray*}&#10;Final solution: $x_{1}=9,\,\, x_{2}=-13,\,\, x_{3}=-5$&#10;&#10;\end{document}"/>
  <p:tag name="FILENAME" val="TP_tmp"/>
  <p:tag name="FORMAT" val="png16m"/>
  <p:tag name="RES" val="1200"/>
  <p:tag name="BLEND" val="0"/>
  <p:tag name="TRANSPARENT" val="1"/>
  <p:tag name="TBUG" val="1"/>
  <p:tag name="ALLOWFS" val="0"/>
  <p:tag name="ORIGWIDTH" val="245"/>
  <p:tag name="PICTUREFILESIZE" val="35205"/>
</p:tagLst>
</file>

<file path=ppt/tags/tag2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begin{eqnarray*}&#10;x_{{\rm 1}}{\rm +2}x_{{\rm 2}}{\rm +}x_{{\rm 3}}{\rm =-1}\\&#10;7x_{{\rm 1}}{\rm +4}x_{{\rm 2}}{\rm +4}x_{{\rm 3}}{\rm =5}\\&#10;6x_{1}+2x_{2}+3x_{3}=6&#10;\end{eqnarray*}\end{document}"/>
  <p:tag name="FILENAME" val="TP_tmp"/>
  <p:tag name="FORMAT" val="png16m"/>
  <p:tag name="RES" val="1200"/>
  <p:tag name="BLEND" val="0"/>
  <p:tag name="TRANSPARENT" val="1"/>
  <p:tag name="TBUG" val="1"/>
  <p:tag name="ALLOWFS" val="0"/>
  <p:tag name="ORIGWIDTH" val="89"/>
  <p:tag name="PICTUREFILESIZE" val="14633"/>
</p:tagLst>
</file>

<file path=ppt/tags/tag2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qquad\left[\begin{array}{ccc}&#10;{\rm 1} &amp; {\rm 2} &amp; {\rm 1}\\&#10;{\rm 7} &amp; {\rm 4} &amp; {\rm 4}\\&#10;{\rm 6} &amp; {\rm 2} &amp; {\rm 3}&#10;\end{array}\left|\begin{array}{c}&#10;{\rm -}{\rm 1}\\&#10;{\rm 5}\\&#10;{\rm 6}&#10;\end{array}\right.\right]\overrightarrow{R_{2}=R_{2}-\left(7\right)R_{1}}\left[\begin{array}{ccc}&#10;{\rm 1} &amp; {\rm 2} &amp; {\rm 1}\\&#10;0 &amp; {\rm -}{\rm 10} &amp; {\rm -}{\rm 3}\\&#10;{\rm 6} &amp; {\rm 2} &amp; {\rm 3}&#10;\end{array}\left|\begin{array}{c}&#10;{\rm -}{\rm 1}\\&#10;{\rm 12}\\&#10;{\rm 6}&#10;\end{array}\right.\right]$&#10;&#10;$\qquad\left[\begin{array}{ccc}&#10;{\rm 1} &amp; {\rm 2} &amp; {\rm 1}\\&#10;0 &amp; {\rm -}{\rm 10} &amp; {\rm -}{\rm 3}\\&#10;{\rm 6} &amp; {\rm 2} &amp; {\rm 3}&#10;\end{array}\left|\begin{array}{c}&#10;{\rm -}{\rm 1}\\&#10;{\rm 12}\\&#10;{\rm 6}&#10;\end{array}\right.\right]\overrightarrow{R_{3}=R_{3}-\left(6\right)R_{1}}\left[\begin{array}{ccc}&#10;{\rm 1} &amp; {\rm 2} &amp; {\rm 1}\\&#10;0 &amp; {\rm -}{\rm 10} &amp; {\rm -}{\rm 3}\\&#10;0 &amp; {\rm -}{\rm 10} &amp; {\rm -}{\rm 3}&#10;\end{array}\left|\begin{array}{c}&#10;{\rm -}{\rm 1}\\&#10;{\rm 12}\\&#10;{\rm 12}&#10;\end{array}\right.\right]$&#10;&#10;$\qquad\left[\begin{array}{ccc}&#10;{\rm 1} &amp; {\rm 2} &amp; {\rm 1}\\&#10;0 &amp; {\rm -}{\rm 10} &amp; {\rm -}{\rm 3}\\&#10;0 &amp; {\rm -}{\rm 10} &amp; {\rm -}{\rm 3}&#10;\end{array}\left|\begin{array}{c}&#10;{\rm -}{\rm 1}\\&#10;{\rm 12}\\&#10;{\rm 12}&#10;\end{array}\right.\right]\overrightarrow{{\rm R}_{{\rm 3}}{\rm =}{\rm R}_{{\rm 3}}{\rm -(}{\rm 1)R}_{{\rm 2}}}\left[\begin{array}{ccc}&#10;{\rm 1} &amp; {\rm 2} &amp; {\rm 1}\\&#10;0 &amp; {\rm -}{\rm 10} &amp; {\rm -}{\rm 3}\\&#10;0 &amp; 0 &amp; 0&#10;\end{array}\left|\begin{array}{c}&#10;{\rm -}{\rm 1}\\&#10;{\rm 12}\\&#10;0&#10;\end{array}\right.\right]$&#10;&#10;\end{document}"/>
  <p:tag name="FILENAME" val="TP_tmp"/>
  <p:tag name="FORMAT" val="png16m"/>
  <p:tag name="RES" val="1200"/>
  <p:tag name="BLEND" val="0"/>
  <p:tag name="TRANSPARENT" val="1"/>
  <p:tag name="TBUG" val="1"/>
  <p:tag name="ALLOWFS" val="0"/>
  <p:tag name="ORIGWIDTH" val="289"/>
  <p:tag name="PICTUREFILESIZE" val="65191"/>
</p:tagLst>
</file>

<file path=ppt/tags/tag2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Any values of $x{}_{1}$, $x{}_{2}$, and $x{}_{3}$&#10;will satisfy&#10;&#10;$\qquad\left(0\right)x_{1}+\left(0\right)x_{2}+\left(0\right)x_{3}=0$&#10;\end{document}"/>
  <p:tag name="FILENAME" val="TP_tmp"/>
  <p:tag name="FORMAT" val="png16m"/>
  <p:tag name="RES" val="1200"/>
  <p:tag name="BLEND" val="0"/>
  <p:tag name="TRANSPARENT" val="1"/>
  <p:tag name="TBUG" val="1"/>
  <p:tag name="ALLOWFS" val="0"/>
  <p:tag name="ORIGWIDTH" val="174"/>
  <p:tag name="PICTUREFILESIZE" val="17004"/>
</p:tagLst>
</file>

<file path=ppt/tags/tag2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left[\begin{array}{ccc}&#10;1 &amp; 2 &amp; 1\\&#10;0 &amp; -10 &amp; -3\\&#10;0 &amp; 0 &amp; 0&#10;\end{array}\left|\begin{array}{c}&#10;-1\\&#10;12\\&#10;0&#10;\end{array}\right.\right]$&#10;\end{document}"/>
  <p:tag name="FILENAME" val="TP_tmp"/>
  <p:tag name="FORMAT" val="png16m"/>
  <p:tag name="RES" val="1200"/>
  <p:tag name="BLEND" val="0"/>
  <p:tag name="TRANSPARENT" val="1"/>
  <p:tag name="TBUG" val="1"/>
  <p:tag name="ALLOWFS" val="0"/>
  <p:tag name="ORIGWIDTH" val="102"/>
  <p:tag name="PICTUREFILESIZE" val="8612"/>
</p:tagLst>
</file>

<file path=ppt/tags/tag2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qquad-10x_{2}-3x_{3}=12\Rightarrow x_{2}=\frac{-3x_{3}-12}{10}&#10;$\end{document}"/>
  <p:tag name="FILENAME" val="TP_tmp"/>
  <p:tag name="FORMAT" val="png16m"/>
  <p:tag name="RES" val="1200"/>
  <p:tag name="BLEND" val="0"/>
  <p:tag name="TRANSPARENT" val="1"/>
  <p:tag name="TBUG" val="1"/>
  <p:tag name="ALLOWFS" val="0"/>
  <p:tag name="ORIGWIDTH" val="152"/>
  <p:tag name="PICTUREFILESIZE" val="8589"/>
</p:tagLst>
</file>

<file path=ppt/tags/tag2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x_{1}+2x_{2}+x_{3}=-1\Rightarrow x_{1}+2\left(\frac{-3x_{3}-12}{10}\right)+x_{3}=-1\Rightarrow x_{1}=\frac{-2x_{3}+7}{5}$&#10;\end{document}"/>
  <p:tag name="FILENAME" val="TP_tmp"/>
  <p:tag name="FORMAT" val="png16m"/>
  <p:tag name="RES" val="1200"/>
  <p:tag name="BLEND" val="0"/>
  <p:tag name="TRANSPARENT" val="1"/>
  <p:tag name="TBUG" val="1"/>
  <p:tag name="ALLOWFS" val="0"/>
  <p:tag name="ORIGWIDTH" val="293"/>
  <p:tag name="PICTUREFILESIZE" val="13242"/>
</p:tagLst>
</file>

<file path=ppt/tags/tag2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10;x_{1}=\frac{-2x_{3}+7}{5},\ x_{2}=\frac{-3x_{3}-12}{10},\thinspace x_{3}\thinspace\thinspace\mathsf{arbitrary}&#10;\]&#10;\end{document}"/>
  <p:tag name="FILENAME" val="TP_tmp"/>
  <p:tag name="FORMAT" val="png16m"/>
  <p:tag name="RES" val="1200"/>
  <p:tag name="BLEND" val="0"/>
  <p:tag name="TRANSPARENT" val="1"/>
  <p:tag name="TBUG" val="1"/>
  <p:tag name="ALLOWFS" val="0"/>
  <p:tag name="ORIGWIDTH" val="199"/>
  <p:tag name="PICTUREFILESIZE" val="12885"/>
</p:tagLst>
</file>

<file path=ppt/tags/tag2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10;\begin{array}{ccc}&#10;{\rm 2}x_{{\rm 1}}{\rm +2}x_{{\rm 2}}{\rm -}{\rm 2}x_{{\rm 3}} &amp; {\rm =} &amp; {\rm 5}\\&#10;{\rm 7}x_{{\rm 1}}{\rm +7}x_{{\rm 2}}{\rm +}x_{{\rm 3}} &amp; {\rm =} &amp; {\rm 10}\\&#10;{\rm 5}x_{{\rm 1}}{\rm +5}x_{{\rm 2}}{\rm -}x_{{\rm 3}} &amp; {\rm =} &amp; {\rm 5}&#10;\end{array}&#10;\]&#10;\end{document}"/>
  <p:tag name="FILENAME" val="TP_tmp"/>
  <p:tag name="FORMAT" val="png16m"/>
  <p:tag name="RES" val="1200"/>
  <p:tag name="BLEND" val="0"/>
  <p:tag name="TRANSPARENT" val="1"/>
  <p:tag name="TBUG" val="1"/>
  <p:tag name="ALLOWFS" val="0"/>
  <p:tag name="ORIGWIDTH" val="99"/>
  <p:tag name="PICTUREFILESIZE" val="13969"/>
</p:tagLst>
</file>

<file path=ppt/tags/tag29.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left[\begin{array}{ccc}&#10;{\rm 2} &amp; {\rm 2} &amp; {\rm -}{\rm 2}\\&#10;{\rm 7} &amp; {\rm 7} &amp; {\rm 1}\\&#10;{\rm 5} &amp; {\rm 5} &amp; {\rm -}{\rm 1}&#10;\end{array}\left|\begin{array}{c}&#10;{\rm 5}\\&#10;{\rm 10}\\&#10;{\rm 5}&#10;\end{array}\right.\right]\overrightarrow{\begin{array}{c}&#10;R2=R2-\left(\frac{7}{2}\right)R1\\&#10;R3=R3-\left(\frac{5}{2}\right)R1&#10;\end{array}}\left[\begin{array}{ccc}&#10;{\rm 2} &amp; {\rm 2} &amp; {\rm -}{\rm 2}\\&#10;0 &amp; {\rm 0} &amp; {\rm 8}\\&#10;{\rm 0} &amp; {\rm 0} &amp; 4&#10;\end{array}\left|\begin{array}{c}&#10;{\rm 5}\\&#10;{\rm -\frac{15}{2}}\\&#10;{\rm -\frac{15}{2}}&#10;\end{array}\right.\right]\overrightarrow{R3=R3-\left(\frac{1}{2}\right)R2}\left[\begin{array}{ccc}&#10;2 &amp; 2 &amp; -2\\&#10;0 &amp; 0 &amp; 8\\&#10;0 &amp; 0 &amp; 0&#10;\end{array}\left|\begin{array}{c}&#10;5\\&#10;-\frac{15}{2}\\&#10;-\frac{15}{4}&#10;\end{array}\right.\right]$\medskip{}&#10;&#10;This implies that $0x_{1}+0x_{2}+0x_{3}=0\neq-\frac{15}{4}$, and there&#10;is no solution.&#10;\end{document}"/>
  <p:tag name="FILENAME" val="TP_tmp"/>
  <p:tag name="FORMAT" val="png16m"/>
  <p:tag name="RES" val="1200"/>
  <p:tag name="BLEND" val="0"/>
  <p:tag name="TRANSPARENT" val="1"/>
  <p:tag name="TBUG" val="1"/>
  <p:tag name="ALLOWFS" val="0"/>
  <p:tag name="ORIGWIDTH" val="473"/>
  <p:tag name="PICTUREFILESIZE" val="61113"/>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b=\left[\begin{array}{c}&#10;b_{1}\\&#10;b_{2}\\&#10;\vdots\\&#10;b_{n}&#10;\end{array}\right]$&#10;&#10;\end{document}"/>
  <p:tag name="FILENAME" val="TP_tmp"/>
  <p:tag name="FORMAT" val="png16m"/>
  <p:tag name="RES" val="1200"/>
  <p:tag name="BLEND" val="0"/>
  <p:tag name="TRANSPARENT" val="1"/>
  <p:tag name="TBUG" val="1"/>
  <p:tag name="ALLOWFS" val="0"/>
  <p:tag name="ORIGWIDTH" val="47"/>
  <p:tag name="PICTUREFILESIZE" val="7471"/>
</p:tagLst>
</file>

<file path=ppt/tags/tag30.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begin{eqnarray*}&#10;\left[\begin{array}{ccccc}&#10;a_{11} &amp; a_{12} &amp; \cdots &amp; a_{1,n-1} &amp; a_{1n}\\&#10;a_{21} &amp; a_{22} &amp; \cdots &amp; a_{2n} &amp; a_{2n}\\&#10;\vdots &amp; \vdots &amp; \ddots &amp; \vdots &amp; \vdots\\&#10;a_{n-1,1} &amp; a_{n-1,2} &amp; \cdots &amp; a_{n-1,n-1} &amp; a_{n-1,n}\\&#10;a_{n1} &amp; a_{n2} &amp; \cdots &amp; a_{n,n-1} &amp; a_{nn}&#10;\end{array}\left|\begin{array}{cccc}&#10;1 &amp; 0 &amp; 0 &amp; 0\\&#10;0 &amp; 1 &amp; 0 &amp; 0\\&#10;\vdots &amp; \vdots &amp; \vdots &amp; \vdots\\&#10;0 &amp; 0 &amp; \vdots &amp; \vdots\\&#10;0 &amp; 0 &amp; 1 &amp; 0\\&#10;0 &amp; 0 &amp; 0 &amp; 1&#10;\end{array}\right.\right] &amp; \Rightarrow\\&#10;\left[\begin{array}{ccccc}&#10;u_{11} &amp; u_{12} &amp; \cdots &amp; u_{1,n-1} &amp; u_{1n}\\&#10;0 &amp; u_{22} &amp; \cdots &amp; u_{2,n-1} &amp; u_{2n}\\&#10;\vdots &amp; 0 &amp; \ddots &amp; \vdots &amp; \vdots\\&#10;0 &amp; \vdots &amp; \cdots &amp; u_{n-1,n-1} &amp; u_{n-1,n}\\&#10;0 &amp; 0 &amp; \cdots &amp; 0 &amp; u_{nn}&#10;\end{array}\left|\begin{array}{ccccc}&#10;c_{11} &amp; c_{12} &amp; \cdots &amp; c_{1,n-1} &amp; c_{1n}\\&#10;c_{21} &amp; c_{22} &amp; \cdots &amp; c_{2,n-1} &amp; c_{2n}\\&#10;\vdots &amp; \vdots &amp; \ddots &amp; \vdots &amp; \vdots\\&#10;c_{n-1,1} &amp; c_{n-1,2} &amp; \cdots &amp; c_{n-1,n-1} &amp; c_{n-1,n}\\&#10;c_{n1} &amp; c_{n2} &amp; \cdots &amp; c_{n,n-1} &amp; c_{nn}&#10;\end{array}\right.\right]&#10;\end{eqnarray*}&#10;Solve&#10;&#10;\[&#10;\left[\begin{array}{ccccc}&#10;u_{11} &amp; u_{12} &amp; \cdots &amp; u_{1,n-1} &amp; u_{1n}\\&#10;0 &amp; u_{22} &amp; \cdots &amp; u_{2,n-1} &amp; u_{2n}\\&#10;\vdots &amp; 0 &amp; \ddots &amp; \vdots &amp; \vdots\\&#10;0 &amp; \vdots &amp; \cdots &amp; u_{n-1,n-1} &amp; u_{n-1,n}\\&#10;0 &amp; 0 &amp; \cdots &amp; 0 &amp; u_{nn}&#10;\end{array}\right]d_{i}=\left[\begin{array}{c}&#10;c_{1i}\\&#10;c_{2i}\\&#10;\vdots\\&#10;c_{n-1,i}\\&#10;c_{ni}&#10;\end{array}\right],1\leq i\leq n.&#10;\]&#10;The $d_{i}$ are the columns of $A^{-1}$.&#10;\end{document}"/>
  <p:tag name="FILENAME" val="TP_tmp"/>
  <p:tag name="FORMAT" val="png16m"/>
  <p:tag name="RES" val="1200"/>
  <p:tag name="BLEND" val="0"/>
  <p:tag name="TRANSPARENT" val="1"/>
  <p:tag name="TBUG" val="1"/>
  <p:tag name="ALLOWFS" val="0"/>
  <p:tag name="ORIGWIDTH" val="375"/>
  <p:tag name="PICTUREFILESIZE" val="174331"/>
</p:tagLst>
</file>

<file path=ppt/tags/tag3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Find the inverse of the matrix&#10;\[&#10;A=\left[\begin{array}{ccc}&#10;1 &amp; 0 &amp; 2\\&#10;1 &amp; 3 &amp; 0\\&#10;2 &amp; 1 &amp; 5&#10;\end{array}\right].&#10;\]&#10;&#10;&#10;\begin{eqnarray*}&#10;\left[\begin{array}{ccc}&#10;1 &amp; 0 &amp; 2\\&#10;1 &amp; 3 &amp; 0\\&#10;2 &amp; 1 &amp; 5&#10;\end{array}&#10;\left|\begin{array}{ccc}&#10;1 &amp; 0 &amp; 0\\&#10;0 &amp; 1 &amp; 0\\&#10;0 &amp; 0 &amp; 1&#10;\end{array}\right.\right]\overrightarrow{\begin{array}{c}&#10;{\rm R}{\rm 2}=R{\rm 2}{\rm -(1)R}{\rm 1}\\&#10;{\rm R}{\rm 3}=R{\rm 3}{\rm -(2)R}{\rm 1}&#10;\end{array}}=\left[\begin{array}{ccc}&#10;1 &amp; 0 &amp; 2\\&#10;0 &amp; 3 &amp; -2\\&#10;0 &amp; 1 &amp; 1&#10;\end{array}\left|\begin{array}{ccc}&#10;1 &amp; 0 &amp; 0\\&#10;-1 &amp; 1 &amp; 0\\&#10;-2 &amp; 0 &amp; 1&#10;\end{array}\right.\right]\\&#10;\overrightarrow{{\rm R}{\rm 3}=R{\rm 3}{\rm -}\left(\frac{{\rm 1}}{{\rm 3}}\right){\rm R}{\rm 2}}\left[\begin{array}{ccc}&#10;1 &amp; 0 &amp; 2\\&#10;0 &amp; 3 &amp; -2\\&#10;0 &amp; 0 &amp; \frac{5}{3}&#10;\end{array}\left|\begin{array}{ccc}&#10;1 &amp; 0 &amp; 0\\&#10;-1 &amp; 1 &amp; 0\\&#10;-\frac{5}{3} &amp; -\frac{1}{3} &amp; 1&#10;\end{array}\right.\right]&#10;\end{eqnarray*}&#10;Now do back substitution to find first column of the inverse.&#10;&#10;\noindent $\qquad\frac{5}{3}x_{31}=-\frac{5}{3},x_{31}=-1$&#10;&#10;\noindent $\qquad3x_{21}-2x_{31}=-1,x_{21}=\frac{2x_{31}-1}{3}=-1$&#10;&#10;\noindent $\qquad x_{11}+0\left(x_{21}\right)+2x_{31}=1,x_{11}=1-2x_{31}=3$&#10;&#10;\noindent The first column of $A^{-1}$ is $\left[\begin{array}{c}&#10;3\\&#10;-1\\&#10;-1&#10;\end{array}\right]$. \end{document}"/>
  <p:tag name="FILENAME" val="TP_tmp"/>
  <p:tag name="FORMAT" val="png16m"/>
  <p:tag name="RES" val="1200"/>
  <p:tag name="BLEND" val="0"/>
  <p:tag name="TRANSPARENT" val="1"/>
  <p:tag name="TBUG" val="1"/>
  <p:tag name="ALLOWFS" val="0"/>
  <p:tag name="ORIGWIDTH" val="328"/>
  <p:tag name="PICTUREFILESIZE" val="144888"/>
</p:tagLst>
</file>

<file path=ppt/tags/tag3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noindent $\frac{5}{3}x_{32}=-\frac{1}{3},\thinspace\thinspace x_{32}=-\frac{1}{5}$&#10;&#10;\noindent $3x_{22}-2x_{32}=3x_{22}-2\left(-\frac{1}{5}\right)=0,\thinspace x_{22}=\frac{1}{5}$&#10;&#10;\noindent $x_{12}+\left(0\right)x_{22}+2x_{32}=x_{12}+2\left(-\frac{1}{5}\right)=0,\thinspace x_{12}=\frac{2}{5}$&#10;&#10;\noindent \rule[0.5ex]{0.15\columnwidth}{1pt}&#10;&#10;\noindent $\frac{5}{3}x_{33}=1,\thinspace\thinspace x_{33}=\frac{3}{5}$&#10;&#10;\noindent $3x_{23}-2x_{33}=3x_{23}-2\left(\frac{3}{5}\right)=1,\thinspace x_{23}=\frac{2}{5}$&#10;&#10;\noindent $x_{13}+0\left(x_{23}\right)+2x_{33}=0,x_{13}+2\left(\frac{3}{5}\right)=0,\thinspace x_{13}=-\frac{6}{5}$&#10;\end{document}"/>
  <p:tag name="FILENAME" val="TP_tmp"/>
  <p:tag name="FORMAT" val="png16m"/>
  <p:tag name="RES" val="1200"/>
  <p:tag name="BLEND" val="0"/>
  <p:tag name="TRANSPARENT" val="1"/>
  <p:tag name="TBUG" val="1"/>
  <p:tag name="ALLOWFS" val="0"/>
  <p:tag name="ORIGWIDTH" val="223"/>
  <p:tag name="PICTUREFILESIZE" val="59125"/>
</p:tagLst>
</file>

<file path=ppt/tags/tag3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A^{-1}=\left[\begin{array}{ccc}&#10;x_{11} &amp; x_{12} &amp; x_{13}\\&#10;x_{21} &amp; x_{22} &amp; x_{32}\\&#10;x_{31} &amp; x_{32} &amp; x_{33}&#10;\end{array}\right]=\left[\begin{array}{ccc}&#10;3 &amp; \frac{2}{5} &amp; -\frac{6}{5}\\&#10;-1 &amp; \frac{1}{5} &amp; \frac{2}{5}\\&#10;-1 &amp; -\frac{1}{5} &amp; \frac{3}{5}&#10;\end{array}\right]$&#10;&#10;\end{document}"/>
  <p:tag name="FILENAME" val="TP_tmp"/>
  <p:tag name="FORMAT" val="png16m"/>
  <p:tag name="RES" val="1200"/>
  <p:tag name="BLEND" val="0"/>
  <p:tag name="TRANSPARENT" val="1"/>
  <p:tag name="TBUG" val="1"/>
  <p:tag name="ALLOWFS" val="0"/>
  <p:tag name="ORIGWIDTH" val="212"/>
  <p:tag name="PICTUREFILESIZE" val="20744"/>
</p:tagLst>
</file>

<file path=ppt/tags/tag3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10;A{\rm =}\left[\begin{array}{ccc}&#10;{\rm 1} &amp; {\rm 2} &amp; {\rm 3}\\&#10;{\rm 1} &amp; 0 &amp; {\rm 1}\\&#10;{\rm 3} &amp; {\rm 4} &amp; {\rm 7}&#10;\end{array}\right]&#10;\]&#10;\begin{eqnarray*}&#10;\left[\begin{array}{ccc}&#10;{\rm 1} &amp; {\rm 2} &amp; {\rm 3}\\&#10;{\rm 1} &amp; 0 &amp; {\rm 1}\\&#10;{\rm 3} &amp; {\rm 4} &amp; {\rm 7}&#10;\end{array}\left|\begin{array}{ccc}&#10;1 &amp; 0 &amp; 0\\&#10;0 &amp; 1 &amp; 0\\&#10;0 &amp; 0 &amp; 1&#10;\end{array}\right.\right]\overrightarrow{\begin{array}{c}&#10;R2=R2-R1\\&#10;R3=R3-3R1&#10;\end{array}}\left[\begin{array}{ccc}&#10;1 &amp; 2 &amp; 3\\&#10;0 &amp; -2 &amp; -2\\&#10;0 &amp; -2 &amp; -2&#10;\end{array}\left|\begin{array}{ccc}&#10;1 &amp; 0 &amp; 0\\&#10;-1 &amp; 1 &amp; 0\\&#10;-3 &amp; 0 &amp; 1&#10;\end{array}\right.\right]\\&#10;\overrightarrow{R3=R3-R2}\left[\begin{array}{ccc}&#10;1 &amp; 2 &amp; 3\\&#10;0 &amp; -2 &amp; -2\\&#10;0 &amp; 0 &amp; 0&#10;\end{array}\left|\begin{array}{ccc}&#10;1 &amp; 0 &amp; 0\\&#10;-1 &amp; 1 &amp; 0\\&#10;-2 &amp; -1 &amp; 1&#10;\end{array}\right.\right]&#10;\end{eqnarray*}&#10;\end{document}"/>
  <p:tag name="FILENAME" val="TP_tmp"/>
  <p:tag name="FORMAT" val="png16m"/>
  <p:tag name="RES" val="1200"/>
  <p:tag name="BLEND" val="0"/>
  <p:tag name="TRANSPARENT" val="1"/>
  <p:tag name="TBUG" val="1"/>
  <p:tag name="ALLOWFS" val="0"/>
  <p:tag name="ORIGWIDTH" val="320"/>
  <p:tag name="PICTUREFILESIZE" val="67730"/>
</p:tagLst>
</file>

<file path=ppt/tags/tag3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begin{eqnarray*}&#10;a_{{\rm 11}}x_{{\rm 1}}{\rm +}a_{{\rm 12}}x_{{\rm 2}}{\rm +}\cdots{\rm +}a_{{\rm 1}n}x_{n}{\rm =0}\\&#10;a_{{\rm 21}}x_{{\rm 1}}{\rm +}a_{{\rm 22}}x_{{\rm 2}}{\rm +}\cdots{\rm +}a_{{\rm 2}n}x_{n}{\rm =0}\\&#10;\vdots\\&#10;a_{n{\rm 1}}x_{{\rm 1}}{\rm +}a_{n{\rm 2}}x_{{\rm 2}}{\rm +}\cdots{\rm +}a_{nn}x_{n}{\rm =0}&#10;\end{eqnarray*}&#10;&#10;\end{document}"/>
  <p:tag name="FILENAME" val="TP_tmp"/>
  <p:tag name="FORMAT" val="png16m"/>
  <p:tag name="RES" val="1200"/>
  <p:tag name="BLEND" val="0"/>
  <p:tag name="TRANSPARENT" val="1"/>
  <p:tag name="TBUG" val="1"/>
  <p:tag name="ALLOWFS" val="0"/>
  <p:tag name="ORIGWIDTH" val="130"/>
  <p:tag name="PICTUREFILESIZE" val="22007"/>
</p:tagLst>
</file>

<file path=ppt/tags/tag3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begin{tabular}{|c|c|c|c|c|c|c|c|c|c|c|c|}&#10;\hline &#10;Eqn. &amp; A &amp; B &amp; C &amp; D &amp; E &amp; F &amp; G &amp; H &amp; I &amp; J &amp; RHS\tabularnewline&#10;\hline &#10;1-x &amp; 0 &amp; 0 &amp; 0 &amp; $-\cos\left(48.4\right)$ &amp; 0 &amp; -1 &amp; 0 &amp; 0 &amp; 0 &amp; 0 &amp; 0\tabularnewline&#10;\hline &#10;1-y &amp; -1 &amp; 0 &amp; 0 &amp; $\sin\left(48.4\right)$ &amp; 0 &amp; 0 &amp; 0 &amp; 0 &amp; 0 &amp; 0 &amp; 0\tabularnewline&#10;\hline &#10;2-x &amp; 0 &amp; 0 &amp; 0 &amp; $-\cos\left(48.4\right)$ &amp; $\cos\left(60.9\right)$ &amp; 0 &amp; 1 &amp; 0 &amp; 0 &amp; 0 &amp; 0\tabularnewline&#10;\hline &#10;2-y &amp; 0 &amp; 0 &amp; 0 &amp; $-\sin\left(48.4\right)$ &amp; $-\sin\left(60.9\right)$ &amp; 0 &amp; 0 &amp; 0 &amp; 0 &amp; 0 &amp; 0\tabularnewline&#10;\hline &#10;3-x &amp; 0 &amp; 0 &amp; 0 &amp; 0 &amp; $-\cos\left(60.9\right)$ &amp; -1 &amp; 0 &amp; $\cos\left(45.0\right)$ &amp; 0 &amp; 1 &amp; 0\tabularnewline&#10;\hline &#10;3-y &amp; 0 &amp; 0 &amp; 0 &amp; 0 &amp; $-\sin\left(60.9\right)$ &amp; 0 &amp; 0 &amp; $-\sin\left(45.0\right)$ &amp; 0 &amp; 0 &amp; 1500\tabularnewline&#10;\hline &#10;4-x &amp; 0 &amp; 0 &amp; 0 &amp; 0 &amp; 0 &amp; 0 &amp; -1 &amp; $-\cos\left(45.0\right)$ &amp; 0 &amp; 0 &amp; 0\tabularnewline&#10;\hline &#10;4-y &amp; 0 &amp; 0 &amp; 0 &amp; 0 &amp; 0 &amp; 0 &amp; 0 &amp; $-\sin\left(45.0\right)$ &amp; -1 &amp; 0 &amp; 0\tabularnewline&#10;\hline &#10;5-x &amp; 0 &amp; -1 &amp; 0 &amp; 0 &amp; 0 &amp; 0 &amp; 0 &amp; 0 &amp; 0 &amp; -1 &amp; 0\tabularnewline&#10;\hline &#10;5-y &amp; 0 &amp; 0 &amp; -1 &amp; 0 &amp; 0 &amp; 0 &amp; 0 &amp; 0 &amp; 1 &amp; 0 &amp; 0\tabularnewline&#10;\hline &#10;\end{tabular}&#10;\end{document}"/>
  <p:tag name="FILENAME" val="TP_tmp"/>
  <p:tag name="FORMAT" val="png16m"/>
  <p:tag name="RES" val="1200"/>
  <p:tag name="BLEND" val="0"/>
  <p:tag name="TRANSPARENT" val="1"/>
  <p:tag name="TBUG" val="1"/>
  <p:tag name="ALLOWFS" val="0"/>
  <p:tag name="ORIGWIDTH" val="393"/>
  <p:tag name="PICTUREFILESIZE" val="122703"/>
</p:tagLst>
</file>

<file path=ppt/tags/tag3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10;\left[\begin{array}{cccccccccc}&#10;0 &amp; 0 &amp; 0 &amp; -0.6639 &amp; 0 &amp; -1 &amp; 0 &amp; 0 &amp; 0 &amp; 0\\&#10;-1 &amp; 0 &amp; 0 &amp; 0.7478 &amp; 0 &amp; 0 &amp; 0 &amp; 0 &amp; 0 &amp; 0\\&#10;0 &amp; 0 &amp; 0 &amp; -0.6639 &amp; 0.4863 &amp; 0 &amp; 1 &amp; 0 &amp; 0 &amp; 0\\&#10;0 &amp; 0 &amp; 0 &amp; -0.7478 &amp; -0.8738 &amp; 0 &amp; 0 &amp; 0 &amp; 0 &amp; 0\\&#10;0 &amp; 0 &amp; 0 &amp; 0 &amp; -0.4863 &amp; -1 &amp; 0 &amp; 0.7071 &amp; 0 &amp; 1\\&#10;0 &amp; 0 &amp; 0 &amp; 0 &amp; -0.8738 &amp; 0 &amp; 0 &amp; -0.7071 &amp; 0 &amp; 0\\&#10;0 &amp; 0 &amp; 0 &amp; 0 &amp; 0 &amp; 0 &amp; -1 &amp; -0.7071 &amp; 0 &amp; 0\\&#10;0 &amp; 0 &amp; 0 &amp; 0 &amp; 0 &amp; 0 &amp; 0 &amp; -0.7071 &amp; -1 &amp; 0\\&#10;0 &amp; -1 &amp; 0 &amp; 0 &amp; 0 &amp; 0 &amp; 0 &amp; 0 &amp; 0 &amp; -1\\&#10;0 &amp; 0 &amp; -1 &amp; 0 &amp; 0 &amp; 0 &amp; 0 &amp; 0 &amp; 1 &amp; 0&#10;\end{array}\right]\left[\begin{array}{c}&#10;A\\&#10;B\\&#10;C\\&#10;D\\&#10;E\\&#10;F\\&#10;G\\&#10;H\\&#10;I\\&#10;J&#10;\end{array}\right]=\left[\begin{array}{c}&#10;0\\&#10;0\\&#10;0\\&#10;0\\&#10;0\\&#10;1500\\&#10;0\\&#10;0\\&#10;0\\&#10;0&#10;\end{array}\right].&#10;\]&#10;\end{document}"/>
  <p:tag name="FILENAME" val="TP_tmp"/>
  <p:tag name="FORMAT" val="png16m"/>
  <p:tag name="RES" val="1200"/>
  <p:tag name="BLEND" val="0"/>
  <p:tag name="TRANSPARENT" val="1"/>
  <p:tag name="TBUG" val="1"/>
  <p:tag name="ALLOWFS" val="0"/>
  <p:tag name="ORIGWIDTH" val="401"/>
  <p:tag name="PICTUREFILESIZE" val="96743"/>
</p:tagLst>
</file>

<file path=ppt/tags/tag3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left[\begin{array}{c}&#10;A\\&#10;B\\&#10;C\\&#10;D\\&#10;E\\&#10;F\\&#10;G\\&#10;H\\&#10;I\\&#10;J&#10;\end{array}\right]=\left[\begin{array}{c}&#10;613.66\\&#10;0.0\\&#10;886.34\\&#10;820.62\\&#10;-702.29\\&#10;-544.81\\&#10;886.34\\&#10;-1253.5\\&#10;886.34\\&#10;0.0&#10;\end{array}\right].&#10;\]&#10;&#10;\end{document}"/>
  <p:tag name="FILENAME" val="TP_tmp"/>
  <p:tag name="FORMAT" val="png16m"/>
  <p:tag name="RES" val="1200"/>
  <p:tag name="BLEND" val="0"/>
  <p:tag name="TRANSPARENT" val="1"/>
  <p:tag name="TBUG" val="1"/>
  <p:tag name="ALLOWFS" val="0"/>
  <p:tag name="ORIGWIDTH" val="106"/>
  <p:tag name="PICTUREFILESIZE" val="40782"/>
</p:tagLst>
</file>

<file path=ppt/tags/tag39.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begin{tabular}{|c|c|c|c|c|c|c|c|}&#10;\hline &#10;Components &amp; $V_{1}$ &amp; $V_{2}$ &amp; $V_{3}$ &amp; $R_{1}$ &amp; $R_{2}$ &amp; $R_{3}$ &amp; $R_{4}$\tabularnewline&#10;\hline &#10;\multicolumn{1}{c|}{} &amp; 2V &amp; 3V &amp; 5V &amp; $1\Omega$ &amp; $2\Omega$ &amp; $5\Omega$ &amp; $3\Omega$\tabularnewline&#10;\cline{2-8} &#10;\end{tabular}&#10;&#10;\end{document}"/>
  <p:tag name="FILENAME" val="TP_tmp"/>
  <p:tag name="FORMAT" val="png16m"/>
  <p:tag name="RES" val="1200"/>
  <p:tag name="BLEND" val="0"/>
  <p:tag name="TRANSPARENT" val="1"/>
  <p:tag name="TBUG" val="1"/>
  <p:tag name="ALLOWFS" val="0"/>
  <p:tag name="ORIGWIDTH" val="237"/>
  <p:tag name="PICTUREFILESIZE" val="19210"/>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Find a polynomial of the form $y{\rm =}a_{0}{\rm +}a_{{\rm 1}}x{\rm +}a_{{\rm 2}}x^{{\rm 2}}{\rm +}a_{{\rm 3}}x^{{\rm 3}}$&#10;which passes through the points ${\rm (-3,\ -2),\ (-1,\ 2),\ (1,\ 5),\ (2,\ 1)}$.&#10;&#10;\end{document}"/>
  <p:tag name="FILENAME" val="TP_tmp"/>
  <p:tag name="FORMAT" val="png16m"/>
  <p:tag name="RES" val="1200"/>
  <p:tag name="BLEND" val="0"/>
  <p:tag name="TRANSPARENT" val="1"/>
  <p:tag name="TBUG" val="1"/>
  <p:tag name="ALLOWFS" val="0"/>
  <p:tag name="ORIGWIDTH" val="345"/>
  <p:tag name="PICTUREFILESIZE" val="29295"/>
</p:tagLst>
</file>

<file path=ppt/tags/tag40.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begin{eqnarray*}&#10;i_{1}-i_{2}+i_{3}=0\\&#10;4i_{1}+2i_{2}=-1\\&#10;2i_{2}+5i_{3}=2&#10;\end{eqnarray*}&#10;\end{document}"/>
  <p:tag name="FILENAME" val="TP_tmp"/>
  <p:tag name="FORMAT" val="png16m"/>
  <p:tag name="RES" val="1200"/>
  <p:tag name="BLEND" val="0"/>
  <p:tag name="TRANSPARENT" val="1"/>
  <p:tag name="TBUG" val="1"/>
  <p:tag name="ALLOWFS" val="0"/>
  <p:tag name="ORIGWIDTH" val="67"/>
  <p:tag name="PICTUREFILESIZE" val="11050"/>
</p:tagLst>
</file>

<file path=ppt/tags/tag4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In matrix form, the system is $\left[\begin{array}{ccc}&#10;1 &amp; -1 &amp; 1\\&#10;4 &amp; 2 &amp; 0\\&#10;0 &amp; 2 &amp; 5&#10;\end{array}\right]\left[\begin{array}{c}&#10;i_{1}\\&#10;i_{2}\\&#10;i_{3}&#10;\end{array}\right]=\left[\begin{array}{c}&#10;0\\&#10;-1\\&#10;2&#10;\end{array}\right]$&#10;\end{document}"/>
  <p:tag name="FILENAME" val="TP_tmp"/>
  <p:tag name="FORMAT" val="png16m"/>
  <p:tag name="RES" val="1200"/>
  <p:tag name="BLEND" val="0"/>
  <p:tag name="TRANSPARENT" val="1"/>
  <p:tag name="TBUG" val="1"/>
  <p:tag name="ALLOWFS" val="0"/>
  <p:tag name="ORIGWIDTH" val="277"/>
  <p:tag name="PICTUREFILESIZE" val="21629"/>
</p:tagLst>
</file>

<file path=ppt/tags/tag4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i_{1}=-0.2895,\,\, i_{2}=0.0789,\,\, i_{3}=0.3684.&#10;\]&#10;&#10;\end{document}"/>
  <p:tag name="FILENAME" val="TP_tmp"/>
  <p:tag name="FORMAT" val="png16m"/>
  <p:tag name="RES" val="1200"/>
  <p:tag name="BLEND" val="0"/>
  <p:tag name="TRANSPARENT" val="1"/>
  <p:tag name="TBUG" val="1"/>
  <p:tag name="ALLOWFS" val="0"/>
  <p:tag name="ORIGWIDTH" val="173"/>
  <p:tag name="PICTUREFILESIZE" val="10007"/>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Leads to four equations in the unknowns $a_{0}{\rm ,\ }a_{{\rm 1}}{\rm ,\ }a_{{\rm 2}}{\rm ,\ }a_{{\rm 3}}$:&#10;\begin{eqnarray*}&#10;a_{0}{\rm -}{\rm 3}a_{{\rm 1}}{\rm +9}a_{{\rm 2}}{\rm -}{\rm 27}a_{{\rm 3}}{\rm =-2}\\&#10;a_{0}{\rm -}a_{{\rm 1}}{\rm +}a_{{\rm 2}}{\rm -}a_{{\rm 3}}{\rm =2}\\&#10;a_{0}{\rm +}a_{{\rm 1}}{\rm +}a_{{\rm 2}}{\rm +}a_{{\rm 3}}{\rm =5}\\&#10;a_{0}{\rm +2}a_{{\rm 1}}{\rm +4}a_{{\rm 2}}{\rm +8}a_{{\rm 3}}{\rm =1}&#10;\end{eqnarray*}&#10;&#10;\end{document}"/>
  <p:tag name="FILENAME" val="TP_tmp"/>
  <p:tag name="FORMAT" val="png16m"/>
  <p:tag name="RES" val="1200"/>
  <p:tag name="BLEND" val="0"/>
  <p:tag name="TRANSPARENT" val="1"/>
  <p:tag name="TBUG" val="1"/>
  <p:tag name="ALLOWFS" val="0"/>
  <p:tag name="ORIGWIDTH" val="241"/>
  <p:tag name="PICTUREFILESIZE" val="43363"/>
</p:tagLst>
</file>

<file path=ppt/tags/tag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left[\begin{array}{cccc}&#10;1 &amp; -3 &amp; 9 &amp; -27\\&#10;1 &amp; -1 &amp; 1 &amp; -1\\&#10;1 &amp; 1 &amp; 1 &amp; 1\\&#10;1 &amp; 2 &amp; 4 &amp; 8&#10;\end{array}\right]\left[\begin{array}{c}&#10;a_{0}\\&#10;a_{1}\\&#10;a_{2}\\&#10;a_{3}&#10;\end{array}\right]=\left[\begin{array}{c}&#10;-2\\&#10;2\\&#10;5\\&#10;1&#10;\end{array}\right]$&#10;\end{document}"/>
  <p:tag name="FILENAME" val="TP_tmp"/>
  <p:tag name="FORMAT" val="png16m"/>
  <p:tag name="RES" val="1200"/>
  <p:tag name="BLEND" val="0"/>
  <p:tag name="TRANSPARENT" val="1"/>
  <p:tag name="TBUG" val="1"/>
  <p:tag name="ALLOWFS" val="0"/>
  <p:tag name="ORIGWIDTH" val="172"/>
  <p:tag name="PICTUREFILESIZE" val="18682"/>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The unique solution is&#10;\begin{eqnarray*}&#10;a_{0}{\rm =93/20,} &amp;  &amp; a_{{\rm 1}}{\rm =221/120,}\\&#10;a_{{\rm 2}}{\rm =-23/20,} &amp;  &amp; a_{{\rm 3}}{\rm =-41/120},&#10;\end{eqnarray*}&#10;and the required polynomial is&#10;\[&#10;y{\rm =}\frac{{\rm 93}}{{\rm 20}}{\rm +}\frac{{\rm 221}}{{\rm 120}}x{\rm -}\frac{{\rm 23}}{{\rm 20}}x^{{\rm 2}}{\rm -}\frac{{\rm 41}}{{\rm 120}}x^{{\rm 3}}.&#10;\]&#10;\end{document}"/>
  <p:tag name="FILENAME" val="TP_tmp"/>
  <p:tag name="FORMAT" val="png16m"/>
  <p:tag name="RES" val="1200"/>
  <p:tag name="BLEND" val="0"/>
  <p:tag name="TRANSPARENT" val="1"/>
  <p:tag name="TBUG" val="1"/>
  <p:tag name="ALLOWFS" val="0"/>
  <p:tag name="ORIGWIDTH" val="239"/>
  <p:tag name="PICTUREFILESIZE" val="51844"/>
</p:tagLst>
</file>

<file path=ppt/tags/tag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10;\left[\begin{array}{cccc}&#10;a_{{\rm 11}} &amp; a_{{\rm 12}} &amp; \cdots &amp; a_{{\rm 1}n}\\&#10;a_{{\rm 21}} &amp; a_{{\rm 22}} &amp; \cdots &amp; a_{{\rm 2}n}\\&#10;\vdots &amp;  &amp;  &amp; \vdots\\&#10;a_{n{\rm 1}} &amp; a_{n{\rm 2}} &amp; \cdots &amp; a_{nn}&#10;\end{array}\left|\begin{array}{c}&#10;b_{1}\\&#10;b_{2}\\&#10;\vdots\\&#10;b_{n}&#10;\end{array}\right.\right]&#10;\]&#10;\end{document}"/>
  <p:tag name="FILENAME" val="TP_tmp"/>
  <p:tag name="FORMAT" val="png16m"/>
  <p:tag name="RES" val="1200"/>
  <p:tag name="BLEND" val="0"/>
  <p:tag name="TRANSPARENT" val="1"/>
  <p:tag name="TBUG" val="1"/>
  <p:tag name="ALLOWFS" val="0"/>
  <p:tag name="ORIGWIDTH" val="130"/>
  <p:tag name="PICTUREFILESIZE" val="17688"/>
</p:tagLst>
</file>

<file path=ppt/tags/tag9.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begin{eqnarray*}&#10;a_{{\rm 11}}x_{{\rm 1}}{\rm +}a_{{\rm 12}}x_{{\rm 2}}{\rm +}\cdots{\rm +}a_{{\rm 1}n}x_{n} &amp; = &amp; b_{1}\\&#10;a_{{\rm 21}}x_{{\rm 1}}{\rm +}a_{{\rm 22}}x_{{\rm 2}}{\rm +}\cdots{\rm +}a_{{\rm 2}n}x_{n} &amp; = &amp; b_{2}\\&#10; &amp; \vdots\\&#10;a_{n{\rm 1}}x_{{\rm 1}}{\rm +}a_{n{\rm 2}}x_{{\rm 2}}{\rm +}\cdots{\rm +}a_{nn}x_{n} &amp; = &amp; b_{n}&#10;\end{eqnarray*}&#10;\end{document}"/>
  <p:tag name="FILENAME" val="TP_tmp"/>
  <p:tag name="FORMAT" val="png16m"/>
  <p:tag name="RES" val="1200"/>
  <p:tag name="BLEND" val="0"/>
  <p:tag name="TRANSPARENT" val="1"/>
  <p:tag name="TBUG" val="1"/>
  <p:tag name="ALLOWFS" val="0"/>
  <p:tag name="ORIGWIDTH" val="151"/>
  <p:tag name="PICTUREFILESIZE" val="2371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1372</TotalTime>
  <Words>774</Words>
  <Application>Microsoft Macintosh PowerPoint</Application>
  <PresentationFormat>On-screen Show (4:3)</PresentationFormat>
  <Paragraphs>126</Paragraphs>
  <Slides>37</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39" baseType="lpstr">
      <vt:lpstr>Office Theme</vt:lpstr>
      <vt:lpstr>Equation</vt:lpstr>
      <vt:lpstr>Square System of Linear Equations</vt:lpstr>
      <vt:lpstr>Matrix Form of a Square Linear System</vt:lpstr>
      <vt:lpstr>Problem</vt:lpstr>
      <vt:lpstr>Problem</vt:lpstr>
      <vt:lpstr>Augmented Matrix</vt:lpstr>
      <vt:lpstr>Example 1</vt:lpstr>
      <vt:lpstr>Elementary Row Operations</vt:lpstr>
      <vt:lpstr>Elementary Row Operations Example</vt:lpstr>
      <vt:lpstr>Upper Triangular Matrix</vt:lpstr>
      <vt:lpstr>Transformation to an Upper Triangular Matrix</vt:lpstr>
      <vt:lpstr>Back Substitution</vt:lpstr>
      <vt:lpstr>Example 2</vt:lpstr>
      <vt:lpstr>Gaussian Elimination to Solve Ax = b</vt:lpstr>
      <vt:lpstr>Reduction to Upper Triangular Form</vt:lpstr>
      <vt:lpstr>Reduction to Upper Triangular Form</vt:lpstr>
      <vt:lpstr>The Pivot</vt:lpstr>
      <vt:lpstr>General Equation for Row Elimination</vt:lpstr>
      <vt:lpstr>Gaussian Elimination Example</vt:lpstr>
      <vt:lpstr>Gaussian Elimination Example</vt:lpstr>
      <vt:lpstr>A System May Have a Unique Solution, Infinitely Many Solutions, or None</vt:lpstr>
      <vt:lpstr>Example of Infinitely Many Solutions</vt:lpstr>
      <vt:lpstr>Example of Infinitely Many Solutions</vt:lpstr>
      <vt:lpstr>Example of No Solution</vt:lpstr>
      <vt:lpstr>Using MATLAB to Solve a Linear System</vt:lpstr>
      <vt:lpstr>Computing the Inverse using Gaussian Elimination</vt:lpstr>
      <vt:lpstr>Computing the Inverse using Gaussian Elimination</vt:lpstr>
      <vt:lpstr>Finding the Inverse - Example</vt:lpstr>
      <vt:lpstr>Finding the Inverse – Example</vt:lpstr>
      <vt:lpstr>Not All Matrices Have an Inverse</vt:lpstr>
      <vt:lpstr>Homogeneous Systems</vt:lpstr>
      <vt:lpstr>Homogeneous Systems</vt:lpstr>
      <vt:lpstr>Homogeneous Systems</vt:lpstr>
      <vt:lpstr>Application - Truss</vt:lpstr>
      <vt:lpstr>Application – Truss</vt:lpstr>
      <vt:lpstr>Application – Truss</vt:lpstr>
      <vt:lpstr>Application - An Electrical Circuit</vt:lpstr>
      <vt:lpstr>Application - An Electrical Circuit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of Linear Equations</dc:title>
  <dc:creator>wford</dc:creator>
  <cp:lastModifiedBy>William Ford</cp:lastModifiedBy>
  <cp:revision>113</cp:revision>
  <cp:lastPrinted>2012-01-12T22:41:33Z</cp:lastPrinted>
  <dcterms:created xsi:type="dcterms:W3CDTF">2012-01-11T01:59:32Z</dcterms:created>
  <dcterms:modified xsi:type="dcterms:W3CDTF">2014-10-15T20:39:40Z</dcterms:modified>
</cp:coreProperties>
</file>