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embeddings/oleObject7.bin" ContentType="application/vnd.openxmlformats-officedocument.oleObject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61" r:id="rId1"/>
  </p:sldMasterIdLst>
  <p:notesMasterIdLst>
    <p:notesMasterId r:id="rId24"/>
  </p:notesMasterIdLst>
  <p:sldIdLst>
    <p:sldId id="339" r:id="rId2"/>
    <p:sldId id="338" r:id="rId3"/>
    <p:sldId id="325" r:id="rId4"/>
    <p:sldId id="340" r:id="rId5"/>
    <p:sldId id="327" r:id="rId6"/>
    <p:sldId id="326" r:id="rId7"/>
    <p:sldId id="330" r:id="rId8"/>
    <p:sldId id="341" r:id="rId9"/>
    <p:sldId id="331" r:id="rId10"/>
    <p:sldId id="342" r:id="rId11"/>
    <p:sldId id="332" r:id="rId12"/>
    <p:sldId id="343" r:id="rId13"/>
    <p:sldId id="333" r:id="rId14"/>
    <p:sldId id="334" r:id="rId15"/>
    <p:sldId id="335" r:id="rId16"/>
    <p:sldId id="346" r:id="rId17"/>
    <p:sldId id="344" r:id="rId18"/>
    <p:sldId id="345" r:id="rId19"/>
    <p:sldId id="336" r:id="rId20"/>
    <p:sldId id="347" r:id="rId21"/>
    <p:sldId id="348" r:id="rId22"/>
    <p:sldId id="337" r:id="rId23"/>
  </p:sldIdLst>
  <p:sldSz cx="9144000" cy="6858000" type="screen4x3"/>
  <p:notesSz cx="7102475" cy="10233025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233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tags" Target="tags/tag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4" Type="http://schemas.openxmlformats.org/officeDocument/2006/relationships/image" Target="../media/image44.emf"/><Relationship Id="rId5" Type="http://schemas.openxmlformats.org/officeDocument/2006/relationships/image" Target="../media/image45.emf"/><Relationship Id="rId6" Type="http://schemas.openxmlformats.org/officeDocument/2006/relationships/image" Target="../media/image46.emf"/><Relationship Id="rId1" Type="http://schemas.openxmlformats.org/officeDocument/2006/relationships/image" Target="../media/image41.emf"/><Relationship Id="rId2" Type="http://schemas.openxmlformats.org/officeDocument/2006/relationships/image" Target="../media/image4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3E7F565-7DF1-4CA7-AACD-CC9803EF1E10}" type="datetimeFigureOut">
              <a:rPr lang="en-US" smtClean="0"/>
              <a:pPr/>
              <a:t>10/15/14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3446772-B18A-4B27-9857-B2E3FE7BDF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39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E0BD-FC94-4CF4-B5D6-7951523BEC10}" type="datetimeFigureOut">
              <a:rPr lang="en-US" smtClean="0"/>
              <a:pPr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F68A-2EB3-410C-B26D-BAA9953F3A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8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E0BD-FC94-4CF4-B5D6-7951523BEC10}" type="datetimeFigureOut">
              <a:rPr lang="en-US" smtClean="0"/>
              <a:pPr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F68A-2EB3-410C-B26D-BAA9953F3A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E0BD-FC94-4CF4-B5D6-7951523BEC10}" type="datetimeFigureOut">
              <a:rPr lang="en-US" smtClean="0"/>
              <a:pPr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F68A-2EB3-410C-B26D-BAA9953F3A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1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E0BD-FC94-4CF4-B5D6-7951523BEC10}" type="datetimeFigureOut">
              <a:rPr lang="en-US" smtClean="0"/>
              <a:pPr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F68A-2EB3-410C-B26D-BAA9953F3A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8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E0BD-FC94-4CF4-B5D6-7951523BEC10}" type="datetimeFigureOut">
              <a:rPr lang="en-US" smtClean="0"/>
              <a:pPr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F68A-2EB3-410C-B26D-BAA9953F3A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6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E0BD-FC94-4CF4-B5D6-7951523BEC10}" type="datetimeFigureOut">
              <a:rPr lang="en-US" smtClean="0"/>
              <a:pPr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F68A-2EB3-410C-B26D-BAA9953F3A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7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E0BD-FC94-4CF4-B5D6-7951523BEC10}" type="datetimeFigureOut">
              <a:rPr lang="en-US" smtClean="0"/>
              <a:pPr/>
              <a:t>10/15/14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F68A-2EB3-410C-B26D-BAA9953F3A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6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E0BD-FC94-4CF4-B5D6-7951523BEC10}" type="datetimeFigureOut">
              <a:rPr lang="en-US" smtClean="0"/>
              <a:pPr/>
              <a:t>10/15/14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F68A-2EB3-410C-B26D-BAA9953F3A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4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E0BD-FC94-4CF4-B5D6-7951523BEC10}" type="datetimeFigureOut">
              <a:rPr lang="en-US" smtClean="0"/>
              <a:pPr/>
              <a:t>10/15/14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F68A-2EB3-410C-B26D-BAA9953F3A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5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E0BD-FC94-4CF4-B5D6-7951523BEC10}" type="datetimeFigureOut">
              <a:rPr lang="en-US" smtClean="0"/>
              <a:pPr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F68A-2EB3-410C-B26D-BAA9953F3A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4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E0BD-FC94-4CF4-B5D6-7951523BEC10}" type="datetimeFigureOut">
              <a:rPr lang="en-US" smtClean="0"/>
              <a:pPr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F68A-2EB3-410C-B26D-BAA9953F3A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9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10/15/14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7640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3.bin"/><Relationship Id="rId7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4" Type="http://schemas.openxmlformats.org/officeDocument/2006/relationships/tags" Target="../tags/tag17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" Type="http://schemas.openxmlformats.org/officeDocument/2006/relationships/tags" Target="../tags/tag14.xml"/><Relationship Id="rId2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tags" Target="../tags/tag22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" Type="http://schemas.openxmlformats.org/officeDocument/2006/relationships/tags" Target="../tags/tag19.xml"/><Relationship Id="rId2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slideLayout" Target="../slideLayouts/slideLayout2.xml"/><Relationship Id="rId5" Type="http://schemas.openxmlformats.org/officeDocument/2006/relationships/oleObject" Target="../embeddings/oleObject7.bin"/><Relationship Id="rId6" Type="http://schemas.openxmlformats.org/officeDocument/2006/relationships/image" Target="../media/image28.wmf"/><Relationship Id="rId7" Type="http://schemas.openxmlformats.org/officeDocument/2006/relationships/image" Target="../media/image19.png"/><Relationship Id="rId8" Type="http://schemas.openxmlformats.org/officeDocument/2006/relationships/image" Target="../media/image29.png"/><Relationship Id="rId1" Type="http://schemas.openxmlformats.org/officeDocument/2006/relationships/vmlDrawing" Target="../drawings/vmlDrawing3.vml"/><Relationship Id="rId2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4" Type="http://schemas.openxmlformats.org/officeDocument/2006/relationships/tags" Target="../tags/tag28.xml"/><Relationship Id="rId5" Type="http://schemas.openxmlformats.org/officeDocument/2006/relationships/tags" Target="../tags/tag29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" Type="http://schemas.openxmlformats.org/officeDocument/2006/relationships/tags" Target="../tags/tag25.xml"/><Relationship Id="rId2" Type="http://schemas.openxmlformats.org/officeDocument/2006/relationships/tags" Target="../tags/tag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0.png"/><Relationship Id="rId5" Type="http://schemas.openxmlformats.org/officeDocument/2006/relationships/oleObject" Target="../embeddings/oleObject8.bin"/><Relationship Id="rId6" Type="http://schemas.openxmlformats.org/officeDocument/2006/relationships/image" Target="../media/image35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36.emf"/><Relationship Id="rId1" Type="http://schemas.openxmlformats.org/officeDocument/2006/relationships/vmlDrawing" Target="../drawings/vmlDrawing4.vml"/><Relationship Id="rId2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4" Type="http://schemas.openxmlformats.org/officeDocument/2006/relationships/tags" Target="../tags/tag34.xml"/><Relationship Id="rId5" Type="http://schemas.openxmlformats.org/officeDocument/2006/relationships/tags" Target="../tags/tag35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30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" Type="http://schemas.openxmlformats.org/officeDocument/2006/relationships/tags" Target="../tags/tag31.xml"/><Relationship Id="rId2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4.bin"/><Relationship Id="rId12" Type="http://schemas.openxmlformats.org/officeDocument/2006/relationships/image" Target="../media/image45.emf"/><Relationship Id="rId13" Type="http://schemas.openxmlformats.org/officeDocument/2006/relationships/oleObject" Target="../embeddings/oleObject15.bin"/><Relationship Id="rId14" Type="http://schemas.openxmlformats.org/officeDocument/2006/relationships/image" Target="../media/image4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0.bin"/><Relationship Id="rId4" Type="http://schemas.openxmlformats.org/officeDocument/2006/relationships/image" Target="../media/image41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42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43.emf"/><Relationship Id="rId9" Type="http://schemas.openxmlformats.org/officeDocument/2006/relationships/oleObject" Target="../embeddings/oleObject13.bin"/><Relationship Id="rId10" Type="http://schemas.openxmlformats.org/officeDocument/2006/relationships/image" Target="../media/image4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5.bin"/><Relationship Id="rId6" Type="http://schemas.openxmlformats.org/officeDocument/2006/relationships/oleObject" Target="../embeddings/oleObject6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686800" cy="4056062"/>
          </a:xfrm>
        </p:spPr>
        <p:txBody>
          <a:bodyPr>
            <a:normAutofit/>
          </a:bodyPr>
          <a:lstStyle/>
          <a:p>
            <a:r>
              <a:rPr lang="en-US" i="1" dirty="0" err="1"/>
              <a:t>R</a:t>
            </a:r>
            <a:r>
              <a:rPr lang="en-US" i="1" baseline="30000" dirty="0" err="1"/>
              <a:t>n</a:t>
            </a:r>
            <a:r>
              <a:rPr lang="en-US" dirty="0"/>
              <a:t> is the set of </a:t>
            </a:r>
            <a:r>
              <a:rPr lang="en-US" i="1" dirty="0"/>
              <a:t>n</a:t>
            </a:r>
            <a:r>
              <a:rPr lang="en-US" dirty="0"/>
              <a:t>-dimensional column vectors </a:t>
            </a:r>
            <a:r>
              <a:rPr lang="en-US" dirty="0" smtClean="0"/>
              <a:t>with real</a:t>
            </a:r>
            <a:r>
              <a:rPr lang="en-US" dirty="0"/>
              <a:t>-valued components</a:t>
            </a:r>
            <a:r>
              <a:rPr lang="en-US" dirty="0" smtClean="0"/>
              <a:t>.</a:t>
            </a:r>
          </a:p>
          <a:p>
            <a:r>
              <a:rPr lang="en-US" dirty="0"/>
              <a:t>The mathematical symbol   </a:t>
            </a:r>
            <a:r>
              <a:rPr lang="en-US" dirty="0" smtClean="0"/>
              <a:t> means </a:t>
            </a:r>
            <a:r>
              <a:rPr lang="en-US" dirty="0"/>
              <a:t>contained in.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instance </a:t>
            </a:r>
            <a:r>
              <a:rPr lang="en-US" i="1" dirty="0"/>
              <a:t>u</a:t>
            </a:r>
            <a:r>
              <a:rPr lang="en-US" dirty="0"/>
              <a:t>    </a:t>
            </a:r>
            <a:r>
              <a:rPr lang="en-US" i="1" dirty="0"/>
              <a:t>R</a:t>
            </a:r>
            <a:r>
              <a:rPr lang="en-US" i="1" baseline="30000" dirty="0"/>
              <a:t>2</a:t>
            </a:r>
            <a:r>
              <a:rPr lang="en-US" i="1" dirty="0"/>
              <a:t> </a:t>
            </a:r>
            <a:r>
              <a:rPr lang="en-US" dirty="0"/>
              <a:t>means that </a:t>
            </a:r>
            <a:r>
              <a:rPr lang="en-US" i="1" dirty="0"/>
              <a:t>u</a:t>
            </a:r>
            <a:r>
              <a:rPr lang="en-US" dirty="0"/>
              <a:t> is a vector in the plane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so            , </a:t>
            </a:r>
            <a:r>
              <a:rPr lang="en-US" dirty="0"/>
              <a:t>where </a:t>
            </a:r>
            <a:r>
              <a:rPr lang="en-US" i="1" dirty="0"/>
              <a:t>u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u</a:t>
            </a:r>
            <a:r>
              <a:rPr lang="en-US" i="1" baseline="-25000" dirty="0"/>
              <a:t>2</a:t>
            </a:r>
            <a:r>
              <a:rPr lang="en-US" dirty="0"/>
              <a:t> are real numbers.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104055"/>
              </p:ext>
            </p:extLst>
          </p:nvPr>
        </p:nvGraphicFramePr>
        <p:xfrm>
          <a:off x="4962621" y="2571556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5" name="Equation" r:id="rId3" imgW="127000" imgH="127000" progId="Equation.DSMT4">
                  <p:embed/>
                </p:oleObj>
              </mc:Choice>
              <mc:Fallback>
                <p:oleObj name="Equation" r:id="rId3" imgW="1270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62621" y="2571556"/>
                        <a:ext cx="304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956534"/>
              </p:ext>
            </p:extLst>
          </p:nvPr>
        </p:nvGraphicFramePr>
        <p:xfrm>
          <a:off x="3200400" y="3143444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6" name="Equation" r:id="rId5" imgW="127000" imgH="127000" progId="Equation.DSMT4">
                  <p:embed/>
                </p:oleObj>
              </mc:Choice>
              <mc:Fallback>
                <p:oleObj name="Equation" r:id="rId5" imgW="1270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0400" y="3143444"/>
                        <a:ext cx="215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147642"/>
              </p:ext>
            </p:extLst>
          </p:nvPr>
        </p:nvGraphicFramePr>
        <p:xfrm>
          <a:off x="2532186" y="3352800"/>
          <a:ext cx="820614" cy="659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7" name="Equation" r:id="rId6" imgW="711200" imgH="571500" progId="Equation.DSMT4">
                  <p:embed/>
                </p:oleObj>
              </mc:Choice>
              <mc:Fallback>
                <p:oleObj name="Equation" r:id="rId6" imgW="711200" imgH="571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32186" y="3352800"/>
                        <a:ext cx="820614" cy="659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5982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2238"/>
            <a:ext cx="7313613" cy="868362"/>
          </a:xfrm>
        </p:spPr>
        <p:txBody>
          <a:bodyPr>
            <a:normAutofit/>
          </a:bodyPr>
          <a:lstStyle/>
          <a:p>
            <a:r>
              <a:rPr lang="en-US" dirty="0"/>
              <a:t>Linear Independence –</a:t>
            </a: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371600"/>
            <a:ext cx="43688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514600"/>
            <a:ext cx="49530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13" name="Picture 1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657600"/>
            <a:ext cx="31242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15" name="Picture 14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876800"/>
            <a:ext cx="8077200" cy="75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81000" y="1600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4800" y="2514600"/>
            <a:ext cx="1464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for</a:t>
            </a:r>
          </a:p>
          <a:p>
            <a:r>
              <a:rPr lang="en-US" dirty="0" smtClean="0"/>
              <a:t>linear</a:t>
            </a:r>
          </a:p>
          <a:p>
            <a:r>
              <a:rPr lang="en-US" dirty="0" smtClean="0"/>
              <a:t>independence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1000" y="3962400"/>
            <a:ext cx="1621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Resulting linear</a:t>
            </a:r>
          </a:p>
          <a:p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0" y="6019800"/>
            <a:ext cx="517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Unique solution. The vectors are linearly independent.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51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313613" cy="868362"/>
          </a:xfrm>
        </p:spPr>
        <p:txBody>
          <a:bodyPr/>
          <a:lstStyle/>
          <a:p>
            <a:r>
              <a:rPr lang="en-US" dirty="0" smtClean="0"/>
              <a:t>Basis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90600"/>
            <a:ext cx="8763000" cy="146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72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313613" cy="868362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The Standard Basis </a:t>
            </a:r>
            <a:r>
              <a:rPr lang="en-US" sz="4800" dirty="0" smtClean="0"/>
              <a:t>Vectors </a:t>
            </a:r>
            <a:r>
              <a:rPr lang="en-US" sz="4800" i="1" dirty="0" err="1" smtClean="0"/>
              <a:t>e</a:t>
            </a:r>
            <a:r>
              <a:rPr lang="en-US" sz="4800" i="1" baseline="-25000" dirty="0" err="1" smtClean="0"/>
              <a:t>i</a:t>
            </a:r>
            <a:r>
              <a:rPr lang="en-US" sz="4800" dirty="0"/>
              <a:t/>
            </a:r>
            <a:br>
              <a:rPr lang="en-US" sz="4800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143000"/>
            <a:ext cx="7313613" cy="4056062"/>
          </a:xfrm>
        </p:spPr>
        <p:txBody>
          <a:bodyPr/>
          <a:lstStyle/>
          <a:p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8179" y="2514600"/>
            <a:ext cx="4673600" cy="2540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124200"/>
            <a:ext cx="7525840" cy="143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876800"/>
            <a:ext cx="7739877" cy="141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6200" y="3309353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Linearly</a:t>
            </a:r>
          </a:p>
          <a:p>
            <a:r>
              <a:rPr lang="en-US" dirty="0" smtClean="0"/>
              <a:t>independent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5214353"/>
            <a:ext cx="652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Span</a:t>
            </a:r>
          </a:p>
          <a:p>
            <a:r>
              <a:rPr lang="en-US" i="1" dirty="0" smtClean="0"/>
              <a:t>R</a:t>
            </a:r>
            <a:r>
              <a:rPr lang="en-US" i="1" baseline="30000" dirty="0" smtClean="0"/>
              <a:t>n</a:t>
            </a:r>
            <a:endParaRPr lang="en-US" i="1" dirty="0"/>
          </a:p>
        </p:txBody>
      </p:sp>
      <p:pic>
        <p:nvPicPr>
          <p:cNvPr id="12" name="Picture 11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762000"/>
            <a:ext cx="3733800" cy="133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518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Basis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From “Linear Independence – Example 2”, we know that the vectors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are linearly independent.</a:t>
            </a:r>
          </a:p>
          <a:p>
            <a:r>
              <a:rPr lang="en-US" dirty="0" smtClean="0"/>
              <a:t>The row reduction in the example shows that the vectors span </a:t>
            </a:r>
            <a:r>
              <a:rPr lang="en-US" i="1" dirty="0" smtClean="0"/>
              <a:t>R</a:t>
            </a:r>
            <a:r>
              <a:rPr lang="en-US" i="1" baseline="30000" dirty="0" smtClean="0"/>
              <a:t>3</a:t>
            </a:r>
            <a:r>
              <a:rPr lang="en-US" dirty="0" smtClean="0"/>
              <a:t>, since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has a unique solution.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508500" y="3308350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" name="Equation" r:id="rId5" imgW="126720" imgH="241200" progId="Equation.3">
                  <p:embed/>
                </p:oleObj>
              </mc:Choice>
              <mc:Fallback>
                <p:oleObj name="Equation" r:id="rId5" imgW="126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3308350"/>
                        <a:ext cx="127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362200"/>
            <a:ext cx="4038600" cy="86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495800"/>
            <a:ext cx="3511378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317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 of a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row rank </a:t>
            </a:r>
            <a:r>
              <a:rPr lang="en-US" dirty="0" smtClean="0"/>
              <a:t>of a matrix is the number of linearly independent rows of the matrix, and the </a:t>
            </a:r>
            <a:r>
              <a:rPr lang="en-US" i="1" dirty="0" smtClean="0"/>
              <a:t>column rank </a:t>
            </a:r>
            <a:r>
              <a:rPr lang="en-US" dirty="0" smtClean="0"/>
              <a:t>is the number of linearly independent columns of the matrix.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rank</a:t>
            </a:r>
            <a:r>
              <a:rPr lang="en-US" dirty="0" smtClean="0"/>
              <a:t> of a matrix is its row rank.</a:t>
            </a:r>
          </a:p>
          <a:p>
            <a:r>
              <a:rPr lang="en-US" dirty="0" smtClean="0"/>
              <a:t>It will be shown later that column rank = row rank!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27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14"/>
            <a:ext cx="7313613" cy="868362"/>
          </a:xfrm>
        </p:spPr>
        <p:txBody>
          <a:bodyPr/>
          <a:lstStyle/>
          <a:p>
            <a:r>
              <a:rPr lang="en-US" dirty="0" smtClean="0"/>
              <a:t>Matrix Rank - Example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914400"/>
            <a:ext cx="2717800" cy="12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514600"/>
            <a:ext cx="7315200" cy="769195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05200"/>
            <a:ext cx="4724400" cy="9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24400"/>
            <a:ext cx="4572000" cy="89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14" name="Picture 13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5867400"/>
            <a:ext cx="8763000" cy="5842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22907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839200" cy="868362"/>
          </a:xfrm>
        </p:spPr>
        <p:txBody>
          <a:bodyPr/>
          <a:lstStyle/>
          <a:p>
            <a:pPr algn="l"/>
            <a:r>
              <a:rPr lang="en-US" dirty="0"/>
              <a:t>Matrix Rank </a:t>
            </a:r>
            <a:r>
              <a:rPr lang="en-US" dirty="0" smtClean="0"/>
              <a:t>– Example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685800"/>
            <a:ext cx="2286000" cy="104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57400" y="990600"/>
            <a:ext cx="254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the column rank of 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087118"/>
              </p:ext>
            </p:extLst>
          </p:nvPr>
        </p:nvGraphicFramePr>
        <p:xfrm>
          <a:off x="990600" y="1828800"/>
          <a:ext cx="7086600" cy="448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Equation" r:id="rId5" imgW="5715000" imgH="3619500" progId="Equation.DSMT4">
                  <p:embed/>
                </p:oleObj>
              </mc:Choice>
              <mc:Fallback>
                <p:oleObj name="Equation" r:id="rId5" imgW="5715000" imgH="3619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1828800"/>
                        <a:ext cx="7086600" cy="4488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81600" y="5105400"/>
            <a:ext cx="2599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Basis for the column space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6400800"/>
            <a:ext cx="177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rank = 2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152476"/>
              </p:ext>
            </p:extLst>
          </p:nvPr>
        </p:nvGraphicFramePr>
        <p:xfrm>
          <a:off x="5867400" y="5486400"/>
          <a:ext cx="1066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Equation" r:id="rId7" imgW="1066800" imgH="889000" progId="Equation.DSMT4">
                  <p:embed/>
                </p:oleObj>
              </mc:Choice>
              <mc:Fallback>
                <p:oleObj name="Equation" r:id="rId7" imgW="1066800" imgH="889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67400" y="5486400"/>
                        <a:ext cx="10668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6400800"/>
            <a:ext cx="169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Transpose back.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473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915400" cy="868362"/>
          </a:xfrm>
        </p:spPr>
        <p:txBody>
          <a:bodyPr/>
          <a:lstStyle/>
          <a:p>
            <a:pPr algn="l"/>
            <a:r>
              <a:rPr lang="en-US" dirty="0" smtClean="0"/>
              <a:t>Finding the Null Space and Nullity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2000"/>
            <a:ext cx="7313613" cy="4056062"/>
          </a:xfrm>
        </p:spPr>
        <p:txBody>
          <a:bodyPr/>
          <a:lstStyle/>
          <a:p>
            <a:r>
              <a:rPr lang="en-US" dirty="0" smtClean="0"/>
              <a:t>Use the results of the computations for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Row reduction results in the matrix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the equations 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1752600" cy="80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971800"/>
            <a:ext cx="167951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32100" y="4419600"/>
            <a:ext cx="2260600" cy="6096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5334000"/>
            <a:ext cx="3911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13" name="Picture 12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5638800"/>
            <a:ext cx="264989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38200" y="5715000"/>
            <a:ext cx="1304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Basis for the</a:t>
            </a:r>
          </a:p>
          <a:p>
            <a:r>
              <a:rPr lang="en-US" dirty="0"/>
              <a:t>n</a:t>
            </a:r>
            <a:r>
              <a:rPr lang="en-US" dirty="0" smtClean="0"/>
              <a:t>ull space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0" y="5867400"/>
            <a:ext cx="115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Nullity 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38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 between Rank and Nullity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rank + nullity </a:t>
            </a:r>
            <a:r>
              <a:rPr lang="en-US" i="1" dirty="0" smtClean="0"/>
              <a:t>= n</a:t>
            </a:r>
          </a:p>
          <a:p>
            <a:r>
              <a:rPr lang="en-US" dirty="0" smtClean="0"/>
              <a:t>A matrix has </a:t>
            </a:r>
            <a:r>
              <a:rPr lang="en-US" i="1" dirty="0" smtClean="0"/>
              <a:t>full rank</a:t>
            </a:r>
            <a:r>
              <a:rPr lang="en-US" dirty="0" smtClean="0"/>
              <a:t> if its rank is </a:t>
            </a:r>
            <a:r>
              <a:rPr lang="en-US" i="1" dirty="0" smtClean="0"/>
              <a:t>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full rank matrix has a null space consisting only of the zero vector.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51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 Determination of Rank and Null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7313613" cy="4056062"/>
          </a:xfrm>
        </p:spPr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rank(A) </a:t>
            </a:r>
            <a:r>
              <a:rPr lang="en-US" dirty="0" smtClean="0"/>
              <a:t>– returns rank of matrix A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>
                <a:latin typeface="Courier New"/>
                <a:cs typeface="Courier New"/>
              </a:rPr>
              <a:t>null(A) </a:t>
            </a:r>
            <a:r>
              <a:rPr lang="en-US" dirty="0" smtClean="0"/>
              <a:t>– returns a matrix whose columns are a basis for the null space of A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56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SUBSPACE</a:t>
            </a:r>
            <a:endParaRPr lang="en-US" dirty="0"/>
          </a:p>
        </p:txBody>
      </p: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1524000"/>
            <a:ext cx="9144000" cy="14012029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72946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313613" cy="868362"/>
          </a:xfrm>
        </p:spPr>
        <p:txBody>
          <a:bodyPr/>
          <a:lstStyle/>
          <a:p>
            <a:r>
              <a:rPr lang="en-US" dirty="0" smtClean="0"/>
              <a:t>MATLAB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914400"/>
            <a:ext cx="4586587" cy="5970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00" dirty="0">
                <a:latin typeface="Courier New"/>
                <a:cs typeface="Courier New"/>
              </a:rPr>
              <a:t>&gt;&gt; A = [2 5 -4 1;3 8 -9 2;1 1 7 -1;1 2 1 0];</a:t>
            </a:r>
          </a:p>
          <a:p>
            <a:r>
              <a:rPr lang="de-DE" sz="1300" dirty="0">
                <a:latin typeface="Courier New"/>
                <a:cs typeface="Courier New"/>
              </a:rPr>
              <a:t>&gt;&gt; rank(A)</a:t>
            </a:r>
          </a:p>
          <a:p>
            <a:endParaRPr lang="de-DE" sz="1300" dirty="0">
              <a:latin typeface="Courier New"/>
              <a:cs typeface="Courier New"/>
            </a:endParaRPr>
          </a:p>
          <a:p>
            <a:r>
              <a:rPr lang="de-DE" sz="1300" dirty="0">
                <a:latin typeface="Courier New"/>
                <a:cs typeface="Courier New"/>
              </a:rPr>
              <a:t>ans </a:t>
            </a:r>
            <a:r>
              <a:rPr lang="de-DE" sz="1300" dirty="0" smtClean="0">
                <a:latin typeface="Courier New"/>
                <a:cs typeface="Courier New"/>
              </a:rPr>
              <a:t>=</a:t>
            </a:r>
            <a:endParaRPr lang="de-DE" sz="1300" dirty="0">
              <a:latin typeface="Courier New"/>
              <a:cs typeface="Courier New"/>
            </a:endParaRPr>
          </a:p>
          <a:p>
            <a:r>
              <a:rPr lang="de-DE" sz="1300" dirty="0">
                <a:latin typeface="Courier New"/>
                <a:cs typeface="Courier New"/>
              </a:rPr>
              <a:t>     2</a:t>
            </a:r>
          </a:p>
          <a:p>
            <a:endParaRPr lang="de-DE" sz="1300" dirty="0">
              <a:latin typeface="Courier New"/>
              <a:cs typeface="Courier New"/>
            </a:endParaRPr>
          </a:p>
          <a:p>
            <a:r>
              <a:rPr lang="de-DE" sz="1300" dirty="0">
                <a:latin typeface="Courier New"/>
                <a:cs typeface="Courier New"/>
              </a:rPr>
              <a:t>&gt;&gt; Z = null(A)</a:t>
            </a:r>
          </a:p>
          <a:p>
            <a:endParaRPr lang="de-DE" sz="1300" dirty="0">
              <a:latin typeface="Courier New"/>
              <a:cs typeface="Courier New"/>
            </a:endParaRPr>
          </a:p>
          <a:p>
            <a:r>
              <a:rPr lang="de-DE" sz="1300" dirty="0">
                <a:latin typeface="Courier New"/>
                <a:cs typeface="Courier New"/>
              </a:rPr>
              <a:t>Z </a:t>
            </a:r>
            <a:r>
              <a:rPr lang="de-DE" sz="1300" dirty="0" smtClean="0">
                <a:latin typeface="Courier New"/>
                <a:cs typeface="Courier New"/>
              </a:rPr>
              <a:t>=</a:t>
            </a:r>
            <a:endParaRPr lang="de-DE" sz="1300" dirty="0">
              <a:latin typeface="Courier New"/>
              <a:cs typeface="Courier New"/>
            </a:endParaRPr>
          </a:p>
          <a:p>
            <a:r>
              <a:rPr lang="de-DE" sz="1300" dirty="0">
                <a:latin typeface="Courier New"/>
                <a:cs typeface="Courier New"/>
              </a:rPr>
              <a:t>    0.8997    0.1064</a:t>
            </a:r>
          </a:p>
          <a:p>
            <a:r>
              <a:rPr lang="de-DE" sz="1300" dirty="0">
                <a:latin typeface="Courier New"/>
                <a:cs typeface="Courier New"/>
              </a:rPr>
              <a:t>   -0.4047   -0.1242</a:t>
            </a:r>
          </a:p>
          <a:p>
            <a:r>
              <a:rPr lang="de-DE" sz="1300" dirty="0">
                <a:latin typeface="Courier New"/>
                <a:cs typeface="Courier New"/>
              </a:rPr>
              <a:t>   -0.0902    0.1420</a:t>
            </a:r>
          </a:p>
          <a:p>
            <a:r>
              <a:rPr lang="de-DE" sz="1300" dirty="0">
                <a:latin typeface="Courier New"/>
                <a:cs typeface="Courier New"/>
              </a:rPr>
              <a:t>   -0.1365    0.9763</a:t>
            </a:r>
          </a:p>
          <a:p>
            <a:endParaRPr lang="de-DE" sz="1300" dirty="0">
              <a:latin typeface="Courier New"/>
              <a:cs typeface="Courier New"/>
            </a:endParaRPr>
          </a:p>
          <a:p>
            <a:r>
              <a:rPr lang="de-DE" sz="1300" dirty="0">
                <a:latin typeface="Courier New"/>
                <a:cs typeface="Courier New"/>
              </a:rPr>
              <a:t>&gt;&gt; </a:t>
            </a:r>
            <a:r>
              <a:rPr lang="de-DE" sz="1300" dirty="0" err="1">
                <a:latin typeface="Courier New"/>
                <a:cs typeface="Courier New"/>
              </a:rPr>
              <a:t>size</a:t>
            </a:r>
            <a:r>
              <a:rPr lang="de-DE" sz="1300" dirty="0">
                <a:latin typeface="Courier New"/>
                <a:cs typeface="Courier New"/>
              </a:rPr>
              <a:t>(null(A),2)</a:t>
            </a:r>
          </a:p>
          <a:p>
            <a:endParaRPr lang="de-DE" sz="1300" dirty="0">
              <a:latin typeface="Courier New"/>
              <a:cs typeface="Courier New"/>
            </a:endParaRPr>
          </a:p>
          <a:p>
            <a:r>
              <a:rPr lang="de-DE" sz="1300" dirty="0">
                <a:latin typeface="Courier New"/>
                <a:cs typeface="Courier New"/>
              </a:rPr>
              <a:t>ans </a:t>
            </a:r>
            <a:r>
              <a:rPr lang="de-DE" sz="1300" dirty="0" smtClean="0">
                <a:latin typeface="Courier New"/>
                <a:cs typeface="Courier New"/>
              </a:rPr>
              <a:t>=</a:t>
            </a:r>
            <a:endParaRPr lang="de-DE" sz="1300" dirty="0">
              <a:latin typeface="Courier New"/>
              <a:cs typeface="Courier New"/>
            </a:endParaRPr>
          </a:p>
          <a:p>
            <a:r>
              <a:rPr lang="de-DE" sz="1300" dirty="0">
                <a:latin typeface="Courier New"/>
                <a:cs typeface="Courier New"/>
              </a:rPr>
              <a:t>     2</a:t>
            </a:r>
          </a:p>
          <a:p>
            <a:endParaRPr lang="de-DE" sz="1300" dirty="0">
              <a:latin typeface="Courier New"/>
              <a:cs typeface="Courier New"/>
            </a:endParaRPr>
          </a:p>
          <a:p>
            <a:r>
              <a:rPr lang="de-DE" sz="1300" dirty="0">
                <a:latin typeface="Courier New"/>
                <a:cs typeface="Courier New"/>
              </a:rPr>
              <a:t>&gt;&gt; A*Z</a:t>
            </a:r>
          </a:p>
          <a:p>
            <a:endParaRPr lang="de-DE" sz="1300" dirty="0">
              <a:latin typeface="Courier New"/>
              <a:cs typeface="Courier New"/>
            </a:endParaRPr>
          </a:p>
          <a:p>
            <a:r>
              <a:rPr lang="de-DE" sz="1300" dirty="0">
                <a:latin typeface="Courier New"/>
                <a:cs typeface="Courier New"/>
              </a:rPr>
              <a:t>ans </a:t>
            </a:r>
            <a:r>
              <a:rPr lang="de-DE" sz="1300" dirty="0" smtClean="0">
                <a:latin typeface="Courier New"/>
                <a:cs typeface="Courier New"/>
              </a:rPr>
              <a:t>=</a:t>
            </a:r>
            <a:endParaRPr lang="de-DE" sz="1300" dirty="0">
              <a:latin typeface="Courier New"/>
              <a:cs typeface="Courier New"/>
            </a:endParaRPr>
          </a:p>
          <a:p>
            <a:r>
              <a:rPr lang="de-DE" sz="1300" dirty="0">
                <a:latin typeface="Courier New"/>
                <a:cs typeface="Courier New"/>
              </a:rPr>
              <a:t>   1.0e-14 *</a:t>
            </a:r>
          </a:p>
          <a:p>
            <a:endParaRPr lang="de-DE" sz="1300" dirty="0">
              <a:latin typeface="Courier New"/>
              <a:cs typeface="Courier New"/>
            </a:endParaRPr>
          </a:p>
          <a:p>
            <a:r>
              <a:rPr lang="de-DE" sz="1300" dirty="0">
                <a:latin typeface="Courier New"/>
                <a:cs typeface="Courier New"/>
              </a:rPr>
              <a:t>   -0.0749   -0.0222</a:t>
            </a:r>
          </a:p>
          <a:p>
            <a:r>
              <a:rPr lang="de-DE" sz="1300" dirty="0">
                <a:latin typeface="Courier New"/>
                <a:cs typeface="Courier New"/>
              </a:rPr>
              <a:t>   -0.1388   -0.0444</a:t>
            </a:r>
          </a:p>
          <a:p>
            <a:r>
              <a:rPr lang="de-DE" sz="1300" dirty="0">
                <a:latin typeface="Courier New"/>
                <a:cs typeface="Courier New"/>
              </a:rPr>
              <a:t>   -0.0416    0.0333</a:t>
            </a:r>
          </a:p>
          <a:p>
            <a:r>
              <a:rPr lang="de-DE" sz="1300" dirty="0">
                <a:latin typeface="Courier New"/>
                <a:cs typeface="Courier New"/>
              </a:rPr>
              <a:t>   -0.0444    0.0028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817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Nonsquare Matrices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Recall that the row rank and column rank of a matrix are equal.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A</a:t>
            </a:r>
            <a:r>
              <a:rPr lang="en-US" dirty="0" smtClean="0"/>
              <a:t> is an </a:t>
            </a:r>
            <a:r>
              <a:rPr lang="en-US" i="1" dirty="0" smtClean="0"/>
              <a:t>n × n</a:t>
            </a:r>
            <a:r>
              <a:rPr lang="en-US" dirty="0" smtClean="0"/>
              <a:t> matrix, the maximum rank is </a:t>
            </a:r>
            <a:r>
              <a:rPr lang="en-US" i="1" dirty="0" smtClean="0"/>
              <a:t>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A</a:t>
            </a:r>
            <a:r>
              <a:rPr lang="en-US" dirty="0" smtClean="0"/>
              <a:t> is an </a:t>
            </a:r>
            <a:r>
              <a:rPr lang="en-US" i="1" dirty="0" smtClean="0"/>
              <a:t>m × n</a:t>
            </a:r>
            <a:r>
              <a:rPr lang="en-US" dirty="0" smtClean="0"/>
              <a:t> matrix with </a:t>
            </a:r>
            <a:r>
              <a:rPr lang="en-US" i="1" dirty="0" smtClean="0"/>
              <a:t>m &gt; n</a:t>
            </a:r>
            <a:r>
              <a:rPr lang="en-US" dirty="0" smtClean="0"/>
              <a:t>, the maximum rank is </a:t>
            </a:r>
            <a:r>
              <a:rPr lang="en-US" i="1" dirty="0" smtClean="0"/>
              <a:t>n</a:t>
            </a:r>
            <a:r>
              <a:rPr lang="en-US" dirty="0" smtClean="0"/>
              <a:t>. The </a:t>
            </a:r>
            <a:r>
              <a:rPr lang="en-US" i="1" dirty="0" smtClean="0"/>
              <a:t>m</a:t>
            </a:r>
            <a:r>
              <a:rPr lang="en-US" dirty="0" smtClean="0"/>
              <a:t> rows are linearly dependent.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i="1" dirty="0"/>
              <a:t>A</a:t>
            </a:r>
            <a:r>
              <a:rPr lang="en-US" dirty="0"/>
              <a:t> is an </a:t>
            </a:r>
            <a:r>
              <a:rPr lang="en-US" i="1" dirty="0"/>
              <a:t>m × n</a:t>
            </a:r>
            <a:r>
              <a:rPr lang="en-US" dirty="0"/>
              <a:t> matrix with </a:t>
            </a:r>
            <a:r>
              <a:rPr lang="en-US" i="1" dirty="0"/>
              <a:t>m </a:t>
            </a:r>
            <a:r>
              <a:rPr lang="en-US" i="1" dirty="0" smtClean="0"/>
              <a:t>&lt; </a:t>
            </a:r>
            <a:r>
              <a:rPr lang="en-US" i="1" dirty="0"/>
              <a:t>n</a:t>
            </a:r>
            <a:r>
              <a:rPr lang="en-US" dirty="0"/>
              <a:t>, the maximum rank is </a:t>
            </a:r>
            <a:r>
              <a:rPr lang="en-US" i="1" dirty="0" smtClean="0"/>
              <a:t>m</a:t>
            </a:r>
            <a:r>
              <a:rPr lang="en-US" dirty="0" smtClean="0"/>
              <a:t>. The </a:t>
            </a:r>
            <a:r>
              <a:rPr lang="en-US" i="1" dirty="0" smtClean="0"/>
              <a:t>n</a:t>
            </a:r>
            <a:r>
              <a:rPr lang="en-US" dirty="0" smtClean="0"/>
              <a:t> columns are linearly dependent.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08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Nonsquare</a:t>
            </a:r>
            <a:r>
              <a:rPr lang="en-US" smtClean="0"/>
              <a:t> Matrices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150094"/>
              </p:ext>
            </p:extLst>
          </p:nvPr>
        </p:nvGraphicFramePr>
        <p:xfrm>
          <a:off x="533400" y="1676400"/>
          <a:ext cx="2806700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0" name="Equation" r:id="rId3" imgW="1473200" imgH="698500" progId="Equation.DSMT4">
                  <p:embed/>
                </p:oleObj>
              </mc:Choice>
              <mc:Fallback>
                <p:oleObj name="Equation" r:id="rId3" imgW="1473200" imgH="698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76400"/>
                        <a:ext cx="2806700" cy="1331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461054"/>
              </p:ext>
            </p:extLst>
          </p:nvPr>
        </p:nvGraphicFramePr>
        <p:xfrm>
          <a:off x="609600" y="3276600"/>
          <a:ext cx="1814513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" name="Equation" r:id="rId5" imgW="952500" imgH="889000" progId="Equation.DSMT4">
                  <p:embed/>
                </p:oleObj>
              </mc:Choice>
              <mc:Fallback>
                <p:oleObj name="Equation" r:id="rId5" imgW="952500" imgH="889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276600"/>
                        <a:ext cx="1814513" cy="169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55969"/>
              </p:ext>
            </p:extLst>
          </p:nvPr>
        </p:nvGraphicFramePr>
        <p:xfrm>
          <a:off x="609600" y="5181600"/>
          <a:ext cx="2514600" cy="1560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" name="Equation" r:id="rId7" imgW="1739900" imgH="1079500" progId="Equation.DSMT4">
                  <p:embed/>
                </p:oleObj>
              </mc:Choice>
              <mc:Fallback>
                <p:oleObj name="Equation" r:id="rId7" imgW="1739900" imgH="1079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600" y="5181600"/>
                        <a:ext cx="2514600" cy="15601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277391"/>
              </p:ext>
            </p:extLst>
          </p:nvPr>
        </p:nvGraphicFramePr>
        <p:xfrm>
          <a:off x="2438400" y="3962400"/>
          <a:ext cx="685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" name="Equation" r:id="rId9" imgW="342900" imgH="152400" progId="Equation.DSMT4">
                  <p:embed/>
                </p:oleObj>
              </mc:Choice>
              <mc:Fallback>
                <p:oleObj name="Equation" r:id="rId9" imgW="3429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38400" y="3962400"/>
                        <a:ext cx="685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886880"/>
              </p:ext>
            </p:extLst>
          </p:nvPr>
        </p:nvGraphicFramePr>
        <p:xfrm>
          <a:off x="3352800" y="2133600"/>
          <a:ext cx="685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" name="Equation" r:id="rId11" imgW="330200" imgH="165100" progId="Equation.DSMT4">
                  <p:embed/>
                </p:oleObj>
              </mc:Choice>
              <mc:Fallback>
                <p:oleObj name="Equation" r:id="rId11" imgW="3302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52800" y="2133600"/>
                        <a:ext cx="6858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777768"/>
              </p:ext>
            </p:extLst>
          </p:nvPr>
        </p:nvGraphicFramePr>
        <p:xfrm>
          <a:off x="2971800" y="5867400"/>
          <a:ext cx="633046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" name="Equation" r:id="rId13" imgW="342900" imgH="165100" progId="Equation.DSMT4">
                  <p:embed/>
                </p:oleObj>
              </mc:Choice>
              <mc:Fallback>
                <p:oleObj name="Equation" r:id="rId13" imgW="3429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71800" y="5867400"/>
                        <a:ext cx="633046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57155" y="2133600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 = 3, columns linearly dependent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37145" y="4038600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 = 3, rows linearly dependent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46766" y="5791200"/>
            <a:ext cx="454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 = 3, rows and columns linearly dependent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98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Null Space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null space</a:t>
            </a:r>
            <a:r>
              <a:rPr lang="en-US" dirty="0" smtClean="0"/>
              <a:t> of a matrix A, written </a:t>
            </a:r>
            <a:r>
              <a:rPr lang="en-US" i="1" dirty="0" smtClean="0"/>
              <a:t>N(A)</a:t>
            </a:r>
            <a:r>
              <a:rPr lang="en-US" dirty="0" smtClean="0"/>
              <a:t> is the set of all vectors x such that Ax = 0.</a:t>
            </a:r>
          </a:p>
          <a:p>
            <a:pPr lvl="1"/>
            <a:r>
              <a:rPr lang="en-US" dirty="0" smtClean="0"/>
              <a:t>Proof: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3200" y="2971800"/>
            <a:ext cx="6070600" cy="19050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2585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313613" cy="868362"/>
          </a:xfrm>
        </p:spPr>
        <p:txBody>
          <a:bodyPr/>
          <a:lstStyle/>
          <a:p>
            <a:r>
              <a:rPr lang="en-US" dirty="0" smtClean="0"/>
              <a:t>Linear Combination</a:t>
            </a:r>
            <a:endParaRPr lang="en-US" dirty="0"/>
          </a:p>
        </p:txBody>
      </p:sp>
      <p:pic>
        <p:nvPicPr>
          <p:cNvPr id="15" name="Picture 1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1143000"/>
            <a:ext cx="7070778" cy="12570272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14600"/>
            <a:ext cx="7975600" cy="146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54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7313613" cy="868362"/>
          </a:xfrm>
        </p:spPr>
        <p:txBody>
          <a:bodyPr/>
          <a:lstStyle/>
          <a:p>
            <a:pPr algn="l"/>
            <a:r>
              <a:rPr lang="en-US" sz="3600" dirty="0" smtClean="0"/>
              <a:t>Subspace Spanned by a Set of Vectors</a:t>
            </a:r>
            <a:endParaRPr lang="en-US" sz="3600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294"/>
          <a:stretch/>
        </p:blipFill>
        <p:spPr bwMode="auto">
          <a:xfrm>
            <a:off x="304800" y="990601"/>
            <a:ext cx="8588110" cy="5789245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38914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252728"/>
          </a:xfrm>
        </p:spPr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284" y="1447800"/>
            <a:ext cx="8763000" cy="1041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2590800"/>
            <a:ext cx="4853162" cy="3581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400" y="6400800"/>
            <a:ext cx="506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A set of k vectors in </a:t>
            </a:r>
            <a:r>
              <a:rPr lang="en-US" i="1" dirty="0" smtClean="0"/>
              <a:t>R</a:t>
            </a:r>
            <a:r>
              <a:rPr lang="en-US" i="1" baseline="30000" dirty="0" smtClean="0"/>
              <a:t>n</a:t>
            </a:r>
            <a:r>
              <a:rPr lang="en-US" i="1" dirty="0" smtClean="0"/>
              <a:t>, k &lt; n</a:t>
            </a:r>
            <a:r>
              <a:rPr lang="en-US" dirty="0" smtClean="0"/>
              <a:t>, cannot span </a:t>
            </a:r>
            <a:r>
              <a:rPr lang="en-US" i="1" dirty="0" smtClean="0"/>
              <a:t>R</a:t>
            </a:r>
            <a:r>
              <a:rPr lang="en-US" i="1" baseline="30000" dirty="0" smtClean="0"/>
              <a:t>n</a:t>
            </a:r>
            <a:r>
              <a:rPr lang="en-US" i="1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265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313613" cy="868362"/>
          </a:xfrm>
        </p:spPr>
        <p:txBody>
          <a:bodyPr/>
          <a:lstStyle/>
          <a:p>
            <a:r>
              <a:rPr lang="en-US" dirty="0" smtClean="0"/>
              <a:t>Linear </a:t>
            </a:r>
            <a:r>
              <a:rPr lang="en-US" dirty="0"/>
              <a:t>D</a:t>
            </a:r>
            <a:r>
              <a:rPr lang="en-US" dirty="0" smtClean="0"/>
              <a:t>ependence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200" y="1295400"/>
            <a:ext cx="8737600" cy="14630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3200"/>
            <a:ext cx="82296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2133600"/>
            <a:ext cx="3937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98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</a:t>
            </a:r>
            <a:r>
              <a:rPr lang="en-US" dirty="0" smtClean="0"/>
              <a:t>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of vectors u</a:t>
            </a:r>
            <a:r>
              <a:rPr lang="en-US" baseline="-25000" dirty="0" smtClean="0"/>
              <a:t>1</a:t>
            </a:r>
            <a:r>
              <a:rPr lang="en-US" dirty="0" smtClean="0"/>
              <a:t>, u</a:t>
            </a:r>
            <a:r>
              <a:rPr lang="en-US" baseline="-25000" dirty="0" smtClean="0"/>
              <a:t>2</a:t>
            </a:r>
            <a:r>
              <a:rPr lang="en-US" dirty="0" smtClean="0"/>
              <a:t>,   , u</a:t>
            </a:r>
            <a:r>
              <a:rPr lang="en-US" baseline="-25000" dirty="0" smtClean="0"/>
              <a:t>k</a:t>
            </a:r>
            <a:r>
              <a:rPr lang="en-US" dirty="0" smtClean="0"/>
              <a:t> is linearly independent if the only solution to</a:t>
            </a:r>
            <a:br>
              <a:rPr lang="en-US" dirty="0" smtClean="0"/>
            </a:br>
            <a:r>
              <a:rPr lang="en-US" dirty="0" smtClean="0"/>
              <a:t>		   c</a:t>
            </a:r>
            <a:r>
              <a:rPr lang="en-US" baseline="-25000" dirty="0" smtClean="0"/>
              <a:t>1</a:t>
            </a:r>
            <a:r>
              <a:rPr lang="en-US" dirty="0" smtClean="0"/>
              <a:t>u</a:t>
            </a:r>
            <a:r>
              <a:rPr lang="en-US" baseline="-25000" dirty="0" smtClean="0"/>
              <a:t>1</a:t>
            </a:r>
            <a:r>
              <a:rPr lang="en-US" dirty="0" smtClean="0"/>
              <a:t> + c</a:t>
            </a:r>
            <a:r>
              <a:rPr lang="en-US" baseline="-25000" dirty="0" smtClean="0"/>
              <a:t>2</a:t>
            </a:r>
            <a:r>
              <a:rPr lang="en-US" dirty="0" smtClean="0"/>
              <a:t>u</a:t>
            </a:r>
            <a:r>
              <a:rPr lang="en-US" baseline="-25000" dirty="0" smtClean="0"/>
              <a:t>2</a:t>
            </a:r>
            <a:r>
              <a:rPr lang="en-US" dirty="0" smtClean="0"/>
              <a:t> +    +c</a:t>
            </a:r>
            <a:r>
              <a:rPr lang="en-US" baseline="-25000" dirty="0" smtClean="0"/>
              <a:t>k</a:t>
            </a:r>
            <a:r>
              <a:rPr lang="en-US" dirty="0" smtClean="0"/>
              <a:t>u</a:t>
            </a:r>
            <a:r>
              <a:rPr lang="en-US" baseline="-25000" dirty="0" smtClean="0"/>
              <a:t>k</a:t>
            </a:r>
            <a:r>
              <a:rPr lang="en-US" dirty="0" smtClean="0"/>
              <a:t> = 0</a:t>
            </a:r>
            <a:br>
              <a:rPr lang="en-US" dirty="0" smtClean="0"/>
            </a:br>
            <a:r>
              <a:rPr lang="en-US" dirty="0" smtClean="0"/>
              <a:t>is c</a:t>
            </a:r>
            <a:r>
              <a:rPr lang="en-US" baseline="-25000" dirty="0" smtClean="0"/>
              <a:t>1</a:t>
            </a:r>
            <a:r>
              <a:rPr lang="en-US" dirty="0" smtClean="0"/>
              <a:t> = c</a:t>
            </a:r>
            <a:r>
              <a:rPr lang="en-US" baseline="-25000" dirty="0" smtClean="0"/>
              <a:t>2</a:t>
            </a:r>
            <a:r>
              <a:rPr lang="en-US" dirty="0" smtClean="0"/>
              <a:t> =    = c</a:t>
            </a:r>
            <a:r>
              <a:rPr lang="en-US" baseline="-25000" dirty="0" smtClean="0"/>
              <a:t>k</a:t>
            </a:r>
            <a:r>
              <a:rPr lang="en-US" dirty="0" smtClean="0"/>
              <a:t> = 0.  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818471"/>
              </p:ext>
            </p:extLst>
          </p:nvPr>
        </p:nvGraphicFramePr>
        <p:xfrm>
          <a:off x="4686300" y="1981200"/>
          <a:ext cx="190500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Equation" r:id="rId3" imgW="190500" imgH="76200" progId="Equation.DSMT4">
                  <p:embed/>
                </p:oleObj>
              </mc:Choice>
              <mc:Fallback>
                <p:oleObj name="Equation" r:id="rId3" imgW="190500" imgH="76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6300" y="1981200"/>
                        <a:ext cx="190500" cy="45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233742"/>
              </p:ext>
            </p:extLst>
          </p:nvPr>
        </p:nvGraphicFramePr>
        <p:xfrm>
          <a:off x="4276821" y="2895600"/>
          <a:ext cx="1905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Equation" r:id="rId5" imgW="190500" imgH="76200" progId="Equation.DSMT4">
                  <p:embed/>
                </p:oleObj>
              </mc:Choice>
              <mc:Fallback>
                <p:oleObj name="Equation" r:id="rId5" imgW="190500" imgH="76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76821" y="2895600"/>
                        <a:ext cx="190500" cy="7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176534"/>
              </p:ext>
            </p:extLst>
          </p:nvPr>
        </p:nvGraphicFramePr>
        <p:xfrm>
          <a:off x="2771295" y="3048000"/>
          <a:ext cx="1905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Equation" r:id="rId6" imgW="190500" imgH="76200" progId="Equation.DSMT4">
                  <p:embed/>
                </p:oleObj>
              </mc:Choice>
              <mc:Fallback>
                <p:oleObj name="Equation" r:id="rId6" imgW="190500" imgH="76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71295" y="3048000"/>
                        <a:ext cx="190500" cy="7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3962400"/>
            <a:ext cx="82766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No vector is a linear combination of the the others; in other words, they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re independent of each other.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0235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313613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Linear Independence –Example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371600"/>
            <a:ext cx="48768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743200"/>
            <a:ext cx="47498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267200"/>
            <a:ext cx="30988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334000"/>
            <a:ext cx="8686800" cy="87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81000" y="1600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2819400"/>
            <a:ext cx="1464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for</a:t>
            </a:r>
          </a:p>
          <a:p>
            <a:r>
              <a:rPr lang="en-US" dirty="0" smtClean="0"/>
              <a:t>linear</a:t>
            </a:r>
          </a:p>
          <a:p>
            <a:r>
              <a:rPr lang="en-US" dirty="0" smtClean="0"/>
              <a:t>independence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4343400"/>
            <a:ext cx="1621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Resulting linear</a:t>
            </a:r>
          </a:p>
          <a:p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7180" y="6324600"/>
            <a:ext cx="571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Infinitely many solutions. The vectors are linearly dependent.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19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x_{{\rm 1}}{\rm =}\left[\begin{array}{c}&#10;{\rm 1}\\&#10;{\rm 2}\\&#10;{\rm 3}&#10;\end{array}\right]{\rm ,\ \ \ \ }{\rm x}_{{\rm 2}}{\rm =}\left[\begin{array}{c}&#10;{\rm -}{\rm 1}\\&#10;{\rm 1}\\&#10;{\rm 2}&#10;\end{array}\right]{\rm ,\ \ \ \ }x_{{\rm 3}}{\rm =}\left[\begin{array}{c}&#10;{\rm -}{\rm 1}\\&#10;{\rm 7}\\&#10;{\rm 12}&#10;\end{array}\right]&#10;\]&#10;\end{document}&#10;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192"/>
  <p:tag name="PICTUREFILESIZE" val="1305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c_{1}\left[\begin{array}{c}&#10;{\rm 1}\\&#10;{\rm 2}\\&#10;{\rm 3}&#10;\end{array}\right]{\rm +}{\rm c}_{{\rm 2}}\left[\begin{array}{c}&#10;{\rm -}{\rm 1}\\&#10;{\rm 1}\\&#10;{\rm 2}&#10;\end{array}\right]{\rm +}{\rm c}_{{\rm 3}}\left[\begin{array}{c}&#10;{\rm -}{\rm 1}\\&#10;{\rm 7}\\&#10;{\rm 12}&#10;\end{array}\right]{\rm =}\left[\begin{array}{c}&#10;0\\&#10;0\\&#10;0&#10;\end{array}\right]&#10;\]&#10;\end{document}&#10;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187"/>
  <p:tag name="PICTUREFILESIZE" val="1361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left[\begin{array}{ccc}&#10;1 &amp; -1 &amp; -1\\&#10;2 &amp; 1 &amp; 7\\&#10;3 &amp; 2 &amp; 12&#10;\end{array}\right]\left[\begin{array}{c}&#10;c_{1}\\&#10;c_{2}\\&#10;c_{3}&#10;\end{array}\right]=0&#10;\]&#10;\end{document}&#10;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122"/>
  <p:tag name="PICTUREFILESIZE" val="1082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left[\begin{array}{ccc}&#10;1 &amp; -1 &amp; -1\\&#10;2 &amp; 1 &amp; 7\\&#10;3 &amp; 2 &amp; 12&#10;\end{array}\right]\overrightarrow{\begin{array}{c}&#10;R2=R2-2R1\\&#10;R3=R3-3R1&#10;\end{array}}\left[\begin{array}{ccc}&#10;1 &amp; -1 &amp; -1\\&#10;0 &amp; 3 &amp; 9\\&#10;0 &amp; 5 &amp; 15&#10;\end{array}\right]\overrightarrow{R3=R3-\left(5/3\right)R2}\left[\begin{array}{ccc}&#10;1 &amp; -1 &amp; -1\\&#10;0 &amp; 3 &amp; 9\\&#10;0 &amp; 0 &amp; 0&#10;\end{array}\right]&#10;\]&#10;\end{document}&#10;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88"/>
  <p:tag name="PICTUREFILESIZE" val="3176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u=\left[\begin{array}{c}&#10;1\\&#10;2\\&#10;-1&#10;\end{array}\right],\, v=\left[\begin{array}{c}&#10;1\\&#10;-1\\&#10;3&#10;\end{array}\right],\, w=\left[\begin{array}{c}&#10;1\\&#10;2\\&#10;3&#10;\end{array}\right]$&#10;\end{document}&#10;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172"/>
  <p:tag name="PICTUREFILESIZE" val="1113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c_{1}\left[\begin{array}{c}&#10;1\\&#10;2\\&#10;-1&#10;\end{array}\right]+c_{2}\left[\begin{array}{c}&#10;1\\&#10;-1\\&#10;3&#10;\end{array}\right]+c_{3}\left[\begin{array}{c}&#10;1\\&#10;2\\&#10;3&#10;\end{array}\right]=\left[\begin{array}{c}&#10;0\\&#10;0\\&#10;0&#10;\end{array}\right]&#10;\]&#10;\end{document}&#10;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195"/>
  <p:tag name="PICTUREFILESIZE" val="1333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left[\begin{array}{ccc}&#10;1 &amp; 1 &amp; 1\\&#10;2 &amp; -1 &amp; 2\\&#10;-1 &amp; 3 &amp; 3&#10;\end{array}\right]\left[\begin{array}{c}&#10;c_{1}\\&#10;c_{2}\\&#10;c_{3}&#10;\end{array}\right]=0$&#10;\end{document}&#10;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123"/>
  <p:tag name="PICTUREFILESIZE" val="1046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\left[\begin{array}{ccc}&#10;1 &amp; 1 &amp; 1\\&#10;2 &amp; -1 &amp; 2\\&#10;-1 &amp; 3 &amp; 3&#10;\end{array}\right]\overrightarrow{\begin{array}{c}&#10;R2=R2-2R1\\&#10;R3=R3-\left(-1\right)R1&#10;\end{array}}\left[\begin{array}{ccc}&#10;1 &amp; 1 &amp; 1\\&#10;0 &amp; -3 &amp; 0\\&#10;0 &amp; 4 &amp; 4&#10;\end{array}\right]\overrightarrow{R3=R3-\left(-4/3\right)R2}\left[\begin{array}{ccc}&#10;1 &amp; 1 &amp; 1\\&#10;0 &amp; -3 &amp; 0\\&#10;0 &amp; 0 &amp; 4&#10;\end{array}\right]&#10;\end{eqnarray*}&#10;\end{document}&#10;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98"/>
  <p:tag name="PICTUREFILESIZE" val="3121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fourier}&#10;\usepackage{amsthm}&#10;\usepackage{amstext}&#10;&#10;\makeatletter&#10; \theoremstyle{remark}&#10;  \newtheorem*{rem*}{\protect\remarkname}&#10; \theoremstyle{definition}&#10; \newtheorem*{defn*}{\protect\definitionname}&#10;  \theoremstyle{definition}&#10;  \newtheorem*{example*}{\protect\examplename}&#10;  \theoremstyle{plain}&#10;  \newtheorem*{thm*}{\protect\theoremname}&#10;  \theoremstyle{remark}&#10;  \newtheorem*{claim*}{\protect\claimname}&#10;  \theoremstyle{plain}&#10;  \newtheorem*{lem*}{\protect\lemmaname}&#10;  \theoremstyle{definition}&#10;  \newtheorem*{problem*}{\protect\problemname}&#10;&#10;\makeatother&#10;&#10;  \providecommand{\claimname}{Claim}&#10;  \providecommand{\definitionname}{Definition}&#10;  \providecommand{\examplename}{Example}&#10;  \providecommand{\lemmaname}{Lemma}&#10;  \providecommand{\problemname}{Problem}&#10;  \providecommand{\remarkname}{Remark}&#10;  \providecommand{\theoremname}{Theorem}&#10;&#10;\begin{document}&#10;&#10;&#10;\begin{defn*}&#10;\noindent Vectors $x_{{\rm 1}}{\rm ,\dots,}x_{m}$ belonging to a&#10;subspace $S$ are said to form a \index{basis}\index{subspace!basis}\textit{basis}&#10;for $S$ if&#10;&#10;\noindent 1. $x_{{\rm 1}}{\rm ,\dots,}x_{m}$ span $S$.&#10;&#10;\noindent 2. $x_{{\rm 1}}{\rm ,\dots,}x_{m}$ are linearly independent.\end{defn*}&#10;&#10;\end{document}&#10;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45"/>
  <p:tag name="PICTUREFILESIZE" val="2116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oindent The vectors $e_{{\rm 1}}{\rm ,\dots,}e_{n}$&#10;form a basis for ${R}^{n}$. \end{document}&#10;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184"/>
  <p:tag name="PICTUREFILESIZE" val="940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crbook}&#10;\usepackage{fourier}&#10;\usepackage{amsthm}&#10;\usepackage{amstext}&#10;&#10;\makeatletter&#10; \theoremstyle{remark}&#10;  \newtheorem*{rem*}{\protect\remarkname}&#10; \theoremstyle{definition}&#10; \newtheorem*{defn*}{\protect\definitionname}&#10;  \theoremstyle{definition}&#10;  \newtheorem*{example*}{\protect\examplename}&#10;  \theoremstyle{plain}&#10;  \newtheorem*{thm*}{\protect\theoremname}&#10;  \theoremstyle{remark}&#10;  \newtheorem*{claim*}{\protect\claimname}&#10;  \theoremstyle{plain}&#10;  \newtheorem*{lem*}{\protect\lemmaname}&#10;  \theoremstyle{definition}&#10;  \newtheorem*{problem*}{\protect\problemname}&#10;&#10;\makeatother&#10;&#10;  \providecommand{\claimname}{Claim}&#10;  \providecommand{\definitionname}{Definition}&#10;  \providecommand{\examplename}{Example}&#10;  \providecommand{\lemmaname}{Lemma}&#10;  \providecommand{\problemname}{Problem}&#10;  \providecommand{\remarkname}{Remark}&#10;  \providecommand{\theoremname}{Theorem}&#10;&#10;\begin{document}&#10;\begin{defn*}&#10;\noindent A subset $S$ of ${R}^{n}$ is called a \index{subspace}subspace&#10;of ${R}^{n}$ if&#10;&#10;\noindent 1.The zero vector belongs to $S$; (that is, ${\rm 0}\in S$);&#10;&#10;\noindent 2.If $u\in S$ and $v\in S$, then $u{\rm +}v\in S$; $S$&#10;is said to be closed under vector addition);&#10;&#10;\noindent 3.If $u\in S$ and $t\in\mathbb{R}$, then $tu\in S$; ($S$&#10;is said to be closed under scalar multiplication).&#10;\end{defn*}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417"/>
  <p:tag name="PICTUREFILESIZE" val="29174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c_{1}e_{1}+c_{2}e_{2}+\ldots+c_{n}e_{n} &amp; = &amp; c_{1}\left[\begin{array}{c}&#10;1\\&#10;0\\&#10;\vdots\\&#10;0\\&#10;0&#10;\end{array}\right]+c_{2}\left[\begin{array}{c}&#10;0\\&#10;1\\&#10;0\\&#10;\vdots\\&#10;0&#10;\end{array}\right]+\ldots+c_{n}\left[\begin{array}{c}&#10;0\\&#10;0\\&#10;\vdots\\&#10;0\\&#10;1&#10;\end{array}\right]=\left[\begin{array}{c}&#10;c_{1}\\&#10;c_{2}\\&#10;\vdots\\&#10;c_{n-1}\\&#10;c_{n}&#10;\end{array}\right]=\left[\begin{array}{c}&#10;0\\&#10;0\\&#10;\vdots\\&#10;0\\&#10;0&#10;\end{array}\right]\Longrightarrow\\&#10; &amp;  &amp; c_{1}=c_{2}=\ldots=c_{n}=0&#10;\end{eqnarray*}&#10;\end{document}&#10;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413"/>
  <p:tag name="PICTUREFILESIZE" val="4756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x_{1}e_{1}+x_{2}e_{2}+\ldots+x_{n}e_{n} &amp; = &amp; x_{1}\left[\begin{array}{c}&#10;1\\&#10;0\\&#10;\vdots\\&#10;0\\&#10;0&#10;\end{array}\right]+x_{2}\left[\begin{array}{c}&#10;0\\&#10;1\\&#10;0\\&#10;\vdots\\&#10;0&#10;\end{array}\right]+\ldots+x_{n}\left[\begin{array}{c}&#10;0\\&#10;0\\&#10;\vdots\\&#10;0\\&#10;1&#10;\end{array}\right]=\left[\begin{array}{c}&#10;x_{1}\\&#10;x_{2}\\&#10;\vdots\\&#10;x_{n-1}\\&#10;x_{n}&#10;\end{array}\right]&#10;\end{eqnarray*}&#10;\end{document}&#10;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61"/>
  <p:tag name="PICTUREFILESIZE" val="3644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e_{1}=\left[\begin{array}{c}&#10;1\\&#10;0\\&#10;\vdots\\&#10;0\\&#10;0&#10;\end{array}\right],\thinspace e_{2}=\left[\begin{array}{c}&#10;0\\&#10;1\\&#10;\vdots\\&#10;0\\&#10;0&#10;\end{array}\right],\thinspace\ldots,\thinspace e_{n}=\left[\begin{array}{c}&#10;0\\&#10;0\\&#10;\vdots\\&#10;0\\&#10;1&#10;\end{array}\right]&#10;\]&#10;\end{document}&#10;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185"/>
  <p:tag name="PICTUREFILESIZE" val="1937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u=\left[\begin{array}{c}&#10;1\\&#10;2\\&#10;-1&#10;\end{array}\right],\, v=\left[\begin{array}{c}&#10;1\\&#10;-1\\&#10;3&#10;\end{array}\right],\, w=\left[\begin{array}{c}&#10;1\\&#10;2\\&#10;3&#10;\end{array}\right]$&#10;\end{document}&#10;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172"/>
  <p:tag name="PICTUREFILESIZE" val="1113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left[\begin{array}{ccc}&#10;1 &amp; 1 &amp; 1\\&#10;2 &amp; -1 &amp; 2\\&#10;-1 &amp; 3 &amp; 3&#10;\end{array}\right]\left[\begin{array}{c}&#10;c_{1}\\&#10;c_{2}\\&#10;c_{3}&#10;\end{array}\right]=\left[\begin{array}{c}&#10;x_{1}\\&#10;x_{2}\\&#10;x_{3}&#10;\end{array}\right].&#10;\]&#10;\end{document}&#10;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155"/>
  <p:tag name="PICTUREFILESIZE" val="1316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A=\left[\begin{array}{cccc}&#10;2 &amp; 5 &amp; -4 &amp; 1\\&#10;3 &amp; 8 &amp; -9 &amp; 2\\&#10;1 &amp; 1 &amp; 7 &amp; -1\\&#10;1 &amp; 2 &amp; 1 &amp; 0&#10;\end{array}\right]$\end{document}&#10;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107"/>
  <p:tag name="PICTUREFILESIZE" val="1258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left[\begin{array}{cccc}&#10;2 &amp; 5 &amp; -4 &amp; 1\\&#10;3 &amp; 8 &amp; -9 &amp; 2\\&#10;1 &amp; 1 &amp; 7 &amp; -1\\&#10;1 &amp; 2 &amp; 1 &amp; 0&#10;\end{array}\right]\overrightarrow{\begin{array}{c}&#10;R2=R2-\left(3/2\right)R1\\&#10;R3=R3-\left(1/2\right)R1\\&#10;R4=R4-\left(1/2\right)R1&#10;\end{array}}\left[\begin{array}{cccc}&#10;2 &amp; 5 &amp; -4 &amp; 1\\&#10;0 &amp; \frac{1}{2} &amp; -3 &amp; \frac{1}{2}\\&#10;0 &amp; -\frac{3}{2} &amp; 9 &amp; -\frac{3}{2}\\&#10;0 &amp; -\frac{1}{2} &amp; 3 &amp; -\frac{1}{2}&#10;\end{array}\right]\overrightarrow{\begin{array}{c}&#10;R3=R3-\left(-3\right)R2\\&#10;R4=R4-\left(-1\right)R2&#10;\end{array}}\left[\begin{array}{cccc}&#10;2 &amp; 5 &amp; -4 &amp; 1\\&#10;0 &amp; \frac{1}{2} &amp; -3 &amp; \frac{1}{2}\\&#10;0 &amp; 0 &amp; 0 &amp; 0\\&#10;0 &amp; 0 &amp; 0 &amp; 0&#10;\end{array}\right]&#10;\]&#10;\end{document}&#10;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466"/>
  <p:tag name="PICTUREFILESIZE" val="5668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left[\begin{array}{cccc}&#10;2 &amp; 5 &amp; -4 &amp; 1\\&#10;0 &amp; \frac{1}{2} &amp; -3 &amp; \frac{1}{2}\\&#10;0 &amp; 0 &amp; 0 &amp; 0\\&#10;0 &amp; 0 &amp; 0 &amp; 0&#10;\end{array}\right]\overrightarrow{R1=R1-\left(10\right)R2}\left[\begin{array}{cccc}&#10;2 &amp; 0 &amp; 26 &amp; -4\\&#10;0 &amp; \frac{1}{2} &amp; -3 &amp; \frac{1}{2}\\&#10;0 &amp; 0 &amp; 0 &amp; 0\\&#10;0 &amp; 0 &amp; 0 &amp; 0&#10;\end{array}\right]&#10;\]&#10;\end{document}&#10;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254"/>
  <p:tag name="PICTUREFILESIZE" val="2609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left[\begin{array}{cccc}&#10;2 &amp; 0 &amp; 26 &amp; -4\\&#10;0 &amp; \frac{1}{2} &amp; -3 &amp; \frac{1}{2}\\&#10;0 &amp; 0 &amp; 0 &amp; 0\\&#10;0 &amp; 0 &amp; 0 &amp; 0&#10;\end{array}\right]\overrightarrow{\begin{array}{c}&#10;R1=\left(1/2\right)R1\\&#10;R2=\left(2\right)R2&#10;\end{array}}\left[\begin{array}{cccc}&#10;1 &amp; 0 &amp; 13 &amp; -2\\&#10;0 &amp; 1 &amp; -6 &amp; 1\\&#10;0 &amp; 0 &amp; 0 &amp; 0\\&#10;0 &amp; 0 &amp; 0 &amp; 0&#10;\end{array}\right]&#10;\]\end{document}&#10;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249"/>
  <p:tag name="PICTUREFILESIZE" val="2846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oindent The rank of $A$ is 2, and $\left[\begin{array}{cccc}&#10;1 &amp; 0 &amp; 13 &amp; -2\end{array}\right]$, $\left[\begin{array}{cccc}&#10;0 &amp; 1 &amp; -6 &amp; 1\end{array}\right]$ are a basis for the row space.&#10;\end{document}&#10;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45"/>
  <p:tag name="PICTUREFILESIZE" val="2028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numerate}&#10;\item \noindent $A{\rm 0=0}$, so ${\rm 0}\in N{\rm (}A{\rm )}$.&#10;\item \noindent If $x{\rm ,\ }y\in N{\rm (}A{\rm )}$, then $Ax{\rm =0}$&#10;and $Ay{\rm =0}$, \\so $A{\rm (}x{\rm +}y{\rm )=}Ax{\rm +}Ay{\rm =0+0=0}$&#10;and $x{\rm +}y\in N{\rm (}A{\rm )}$.&#10;\item \noindent If $x\in N{\rm (}A{\rm )}$ and $t\in{R}$, then&#10;$A{\rm (}tx{\rm )=}t{\rm (}Ax{\rm )=}t{\rm 0=0}$, \\so $tx\in N{\rm (}A{\rm )}$.\end{enumerate}&#10;\end{document}&#10;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239"/>
  <p:tag name="PICTUREFILESIZE" val="5346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A=\left[\begin{array}{cccc}&#10;2 &amp; 5 &amp; -4 &amp; 1\\&#10;3 &amp; 8 &amp; -9 &amp; 2\\&#10;1 &amp; 1 &amp; 7 &amp; -1\\&#10;1 &amp; 2 &amp; 1 &amp; 0&#10;\end{array}\right]$\end{document}&#10;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107"/>
  <p:tag name="PICTUREFILESIZE" val="1258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A=\left[\begin{array}{cccc}&#10;2 &amp; 5 &amp; -4 &amp; 1\\&#10;3 &amp; 8 &amp; -9 &amp; 2\\&#10;1 &amp; 1 &amp; 7 &amp; -1\\&#10;1 &amp; 2 &amp; 1 &amp; 0&#10;\end{array}\right]$\end{document}&#10;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107"/>
  <p:tag name="PICTUREFILESIZE" val="1258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left[\begin{array}{cccc}&#10;1 &amp; 0 &amp; 13 &amp; -2\\&#10;0 &amp; 1 &amp; -6 &amp; 1\\&#10;0 &amp; 0 &amp; 0 &amp; 0\\&#10;0 &amp; 0 &amp; 0 &amp; 0&#10;\end{array}\right].$\end{document}&#10;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90"/>
  <p:tag name="PICTUREFILESIZE" val="1097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x_{1}+13x_{3}-2x_{4}=0\\&#10;x_{2}-6x_{3}+x_{4}=0.&#10;\end{eqnarray*}&#10;\end{document}&#10;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89"/>
  <p:tag name="PICTUREFILESIZE" val="944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_{1}=-13x_{3}+2x_{4},\quad x_{2}=6x_{3}-x_{4}$&#10;\end{document}&#10;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154"/>
  <p:tag name="PICTUREFILESIZE" val="685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z_{1}=\left[\begin{array}{c}&#10;-13\\&#10;6\\&#10;1\\&#10;0&#10;\end{array}\right],\quad z_{2}=\left[\begin{array}{c}&#10;2\\&#10;-1\\&#10;0\\&#10;1&#10;\end{array}\right].&#10;\]&#10;\end{document}&#10;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142"/>
  <p:tag name="PICTUREFILESIZE" val="1273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fourier}&#10;\usepackage{amsthm}&#10;\usepackage{amstext}&#10;&#10;\makeatletter&#10; \theoremstyle{remark}&#10;  \newtheorem*{rem*}{\protect\remarkname}&#10; \theoremstyle{definition}&#10; \newtheorem*{defn*}{\protect\definitionname}&#10;  \theoremstyle{definition}&#10;  \newtheorem*{example*}{\protect\examplename}&#10;  \theoremstyle{plain}&#10;  \newtheorem*{thm*}{\protect\theoremname}&#10;  \theoremstyle{remark}&#10;  \newtheorem*{claim*}{\protect\claimname}&#10;  \theoremstyle{plain}&#10;  \newtheorem*{lem*}{\protect\lemmaname}&#10;  \theoremstyle{definition}&#10;  \newtheorem*{problem*}{\protect\problemname}&#10;&#10;\makeatother&#10;&#10;  \providecommand{\claimname}{Claim}&#10;  \providecommand{\definitionname}{Definition}&#10;  \providecommand{\examplename}{Example}&#10;  \providecommand{\lemmaname}{Lemma}&#10;  \providecommand{\problemname}{Problem}&#10;  \providecommand{\remarkname}{Remark}&#10;  \providecommand{\theoremname}{Theorem}&#10;&#10;\begin{document}&#10;&#10;\begin{defn*}&#10;If ${\rm x}_{{\rm 1}}{\rm ,\dots,}{\rm x}_{m}$ is a set of vectors&#10;in ${R}^{n}$, then an expression of the form\\ $c_{{\rm 1}}x_{{\rm 1}}{\rm +}\cdots{\rm +}c_{m}x_{m}$&#10;is said to be a \index{linear!combination}\emph{linear combination}&#10;of ${\rm x}_{{\rm 1}}{\rm ,\dots,}{\rm x}_{m}$,\\ where $c_{1},\, c_{2},\thinspace\ldots,\thinspace c_{m}$&#10;are constants.&#10;\end{defn*}&#10;&#10;\end{document}&#10;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24"/>
  <p:tag name="PICTUREFILESIZE" val="20455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fourier}&#10;\usepackage{amsthm}&#10;\usepackage{amstext}&#10;&#10;\makeatletter&#10; \theoremstyle{remark}&#10;  \newtheorem*{rem*}{\protect\remarkname}&#10; \theoremstyle{definition}&#10; \newtheorem*{defn*}{\protect\definitionname}&#10;  \theoremstyle{definition}&#10;  \newtheorem*{example*}{\protect\examplename}&#10;  \theoremstyle{plain}&#10;  \newtheorem*{thm*}{\protect\theoremname}&#10;  \theoremstyle{remark}&#10;  \newtheorem*{claim*}{\protect\claimname}&#10;  \theoremstyle{plain}&#10;  \newtheorem*{lem*}{\protect\lemmaname}&#10;  \theoremstyle{definition}&#10;  \newtheorem*{problem*}{\protect\problemname}&#10;&#10;\makeatother&#10;&#10;  \providecommand{\claimname}{Claim}&#10;  \providecommand{\definitionname}{Definition}&#10;  \providecommand{\examplename}{Example}&#10;  \providecommand{\lemmaname}{Lemma}&#10;  \providecommand{\problemname}{Problem}&#10;  \providecommand{\remarkname}{Remark}&#10;  \providecommand{\theoremname}{Theorem}&#10;&#10;\begin{document}&#10;&#10;\begin{example*}&#10;Let $u_{1}=\left[\begin{array}{c}&#10;1\\&#10;2&#10;\end{array}\right],\thinspace u_{2}=\left[\begin{array}{c}&#10;-1\\&#10;3&#10;\end{array}\right]$. The set of all linear combinations is&#10;\[&#10;c_{1}u_{1}+c_{2}u_{2}=\left[\begin{array}{c}&#10;c_{1}-c_{2}\\&#10;2c_{1}+3c_{2}&#10;\end{array}\right]&#10;\]&#10;If $\left[\begin{array}{c}&#10;x\\&#10;y&#10;\end{array}\right]$ is any point in the plane, the system&#10;\[&#10;\left[\begin{array}{cc}&#10;1 &amp; -1\\&#10;2 &amp; 3&#10;\end{array}\right]\left[\begin{array}{c}&#10;c_{1}\\&#10;c_{2}&#10;\end{array}\right]=\left[\begin{array}{c}&#10;x\\&#10;y&#10;\end{array}\right]&#10;\]&#10;has a unique solution for $\left[\begin{array}{c}&#10;x\\&#10;y&#10;\end{array}\right]$. The set of all linear combinations is $\mathbb{R}^{2}$.&#10;\end{example*}&#10;&#10;\end{document}&#10;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14"/>
  <p:tag name="PICTUREFILESIZE" val="20894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fourier}&#10;\usepackage{amsthm}&#10;\usepackage{amstext}&#10;&#10;\makeatletter&#10; \theoremstyle{remark}&#10;  \newtheorem*{rem*}{\protect\remarkname}&#10; \theoremstyle{definition}&#10; \newtheorem*{defn*}{\protect\definitionname}&#10;  \theoremstyle{definition}&#10;  \newtheorem*{example*}{\protect\examplename}&#10;  \theoremstyle{plain}&#10;  \newtheorem*{thm*}{\protect\theoremname}&#10;  \theoremstyle{remark}&#10;  \newtheorem*{claim*}{\protect\claimname}&#10;  \theoremstyle{plain}&#10;  \newtheorem*{lem*}{\protect\lemmaname}&#10;  \theoremstyle{definition}&#10;  \newtheorem*{problem*}{\protect\problemname}&#10;&#10;\makeatother&#10;&#10;  \providecommand{\claimname}{Claim}&#10;  \providecommand{\definitionname}{Definition}&#10;  \providecommand{\examplename}{Example}&#10;  \providecommand{\lemmaname}{Lemma}&#10;  \providecommand{\problemname}{Problem}&#10;  \providecommand{\remarkname}{Remark}&#10;  \providecommand{\theoremname}{Theorem}&#10;&#10;\begin{document}&#10;&#10;\begin{thm*}&#10;\noindent Let $x_{{\rm 1}}{\rm ,\dots,}x_{m}\in\mathbb{R}^{n}$. Then&#10;the set consisting of all linear combinations&#10;\[&#10;c_{{\rm 1}}x_{{\rm 1}}{\rm +}\cdots{\rm +}c_{m}x_{m},&#10;\]&#10;where $c_{{\rm 1}}{\rm ,\dots,}c_{m}\in\mathbb{R}$, is a subspace&#10;of $\mathbb{R}^{n}$. This subspace is called the subspace \index{subspace!spanned by}&#10; spanned by ${\rm x}_{{\rm 1}}{\rm ,\dots,}{\rm x}_{m}$ and is denoted&#10;by&#10;\[&#10;span\left\{ x_{{\rm 1}}{\rm ,\dots,}x_{m}\right\} .&#10;\]&#10;\end{thm*}&#10;\begin{proof}&#10;\noindent To show that the set of all linear combinations of $x_{1}$,&#10;$x{}_{2}$, ..., $x_{m}$ is a subspace, we must verify properties&#10;1, 2, and 3 of the Definition.&#10;&#10;\noindent Property 1: ${\rm 0=0}x_{{\rm 1}}{\rm +}\cdots{\rm +0}x_{m}$,&#10;so ${\rm 0}\in span\left\{ x_{{\rm 1}}{\rm ,\dots,}x_{m}\right\} $.&#10;&#10;\noindent \begin{flushleft}&#10;Property 2: If $x{\rm ,\ y}\in span\left\{ x_{{\rm 1}}{\rm ,\dots,}x_{m}\right\} $,&#10;then $x{\rm =}c_{{\rm 1}}{\rm x}_{{\rm 1}}{\rm +}\cdots{\rm +}c_{m}x_{m}$&#10;and $y{\rm =}d_{{\rm 1}}x_{{\rm 1}}{\rm +}\cdots{\rm +}{\rm d}_{{\rm m}}x_{m}$,&#10;so&#10;\begin{eqnarray*}&#10;x{\rm +}y{\rm =(}c_{{\rm 1}}x_{{\rm 1}}{\rm +}\cdots{\rm +}c_{m}{\rm x}{\rm )+(}d_{{\rm 1}}x_{{\rm 1}}{\rm +}\cdots{\rm +}d_{m}x_{m}{\rm )}=\\&#10;{\rm (}c_{{\rm 1}}{\rm +}d_{{\rm 1}}{\rm )}x_{{\rm 1}}{\rm +}\cdots{\rm +(}c_{m}{\rm +}d_{m}{\rm )x_{n}}&#10;\end{eqnarray*}&#10;and ${\rm x+y}\in span\left\{ {\rm x}_{{\rm 1}}{\rm ,\dots,}x_{m}\right\} .$&#10;\par\end{flushleft}&#10;&#10;\noindent Property 3: If $x\in span\left\{ x_{{\rm 1}}{\rm ,\dots,}x_{m}\right\} $&#10;and $t\in\mathbb{R}^{n}$, then $x{\rm =}c_{{\rm 1}}{\rm x}_{{\rm 1}}{\rm +}\cdots{\rm +}{\rm c}_{{\rm m}}x_{m}$&#10;,$tx{\rm =}t{\rm (}{\rm c}_{{\rm 1}}x_{{\rm 1}}{\rm +}\cdots{\rm +}c_{m}x_{m}{\rm )}$&#10;${\rm =}\left(tc_{{\rm 1}}\right)x_{{\rm 1}}{\rm +}\cdots{\rm +}\left(tc_{m}\right){\rm x}_{m}\in span\left\{ x_{{\rm 1}}{\rm ,\dots,}x_{m}\right\} $.\end{proof}&#10;&#10;&#10;\end{document}&#10;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82"/>
  <p:tag name="PICTUREFILESIZE" val="33959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oindent In the vector space ${R}^{3}$, take the vectors $\left[\begin{array}{ccc}&#10;1 &amp; 1 &amp; 5\end{array}\right]^{T}$ and $\left[\begin{array}{ccc}&#10;2 &amp; -1 &amp; -8\end{array}\right]^{T}$and form all possible linear combinations $c_{1}\left[\begin{array}{ccc}&#10;1 &amp; 1 &amp; 5\end{array}\right]^{T}+c_{2}\left[\begin{array}{ccc}&#10;2 &amp; -1 &amp; -8\end{array}\right]^{T}$. This set of vectors is a plane in ${R}^{3}$&#10;\end{document}&#10;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45"/>
  <p:tag name="PICTUREFILESIZE" val="4133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fourier}&#10;\usepackage{amsthm}&#10;\usepackage{amstext}&#10;&#10;\makeatletter&#10; \theoremstyle{remark}&#10;  \newtheorem*{rem*}{\protect\remarkname}&#10; \theoremstyle{definition}&#10; \newtheorem*{defn*}{\protect\definitionname}&#10;  \theoremstyle{definition}&#10;  \newtheorem*{example*}{\protect\examplename}&#10;  \theoremstyle{plain}&#10;  \newtheorem*{thm*}{\protect\theoremname}&#10;  \theoremstyle{remark}&#10;  \newtheorem*{claim*}{\protect\claimname}&#10;  \theoremstyle{plain}&#10;  \newtheorem*{lem*}{\protect\lemmaname}&#10;  \theoremstyle{definition}&#10;  \newtheorem*{problem*}{\protect\problemname}&#10;&#10;\makeatother&#10;&#10;  \providecommand{\claimname}{Claim}&#10;  \providecommand{\definitionname}{Definition}&#10;  \providecommand{\examplename}{Example}&#10;  \providecommand{\lemmaname}{Lemma}&#10;  \providecommand{\problemname}{Problem}&#10;  \providecommand{\remarkname}{Remark}&#10;  \providecommand{\theoremname}{Theorem}&#10;&#10;\begin{document}&#10;&#10;&#10;\begin{defn*}&#10;&#10;\noindent Vectors $x_{{\rm 1}}{\rm ,\dots,}x_{m}$ in $\mathbb{R}{}^{n}$&#10;are said to be \textit{ }\index{linearly!dependent}\textit{linearly&#10;dependent} if there exist scalars ${\rm c}_{{\rm 1}}{\rm ,\dots,}c_{m}$,&#10;\textit{ not all zero}, such that&#10;\begin{equation}&#10;{\rm c_{1}}x_{{\rm 1}}{\rm +}\cdots{\rm +}c_{m}x_{m}{\rm =0.}&#10;\end{equation}&#10;&#10;\end{defn*}&#10;&#10;\end{document}&#10;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44"/>
  <p:tag name="PICTUREFILESIZE" val="21336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pagestyle{empty}&#10;&#10;\begin{document}&#10;\noindent Suppose $c_{i}\neq0$. Then, $x_{i}=\left(c_{1}x_{1}+c_{2}x_{2}+\ldots+c_{i-1}x_{i-1}+c_{i+1}x_{i+1}+\ldots+c_{m}x_{m}\right)/c_{i}$.&#10;The vector $x_{i}$ can be written as a linear combination of the&#10;remaining vectors; in other words, it is dependent on them.&#10;\end{document}&#10;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78"/>
  <p:tag name="PICTUREFILESIZE" val="4252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1523</TotalTime>
  <Words>623</Words>
  <Application>Microsoft Macintosh PowerPoint</Application>
  <PresentationFormat>On-screen Show (4:3)</PresentationFormat>
  <Paragraphs>113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Equation</vt:lpstr>
      <vt:lpstr>Notation</vt:lpstr>
      <vt:lpstr>SUBSPACE</vt:lpstr>
      <vt:lpstr>The Null Space</vt:lpstr>
      <vt:lpstr>Linear Combination</vt:lpstr>
      <vt:lpstr>Subspace Spanned by a Set of Vectors</vt:lpstr>
      <vt:lpstr>Example 1</vt:lpstr>
      <vt:lpstr>Linear Dependence</vt:lpstr>
      <vt:lpstr>Linear Independence</vt:lpstr>
      <vt:lpstr>Linear Independence –Example</vt:lpstr>
      <vt:lpstr>Linear Independence –Example</vt:lpstr>
      <vt:lpstr>Basis</vt:lpstr>
      <vt:lpstr>The Standard Basis Vectors ei </vt:lpstr>
      <vt:lpstr>Basis - Example</vt:lpstr>
      <vt:lpstr>Rank of a Matrix</vt:lpstr>
      <vt:lpstr>Matrix Rank - Example</vt:lpstr>
      <vt:lpstr>Matrix Rank – Example</vt:lpstr>
      <vt:lpstr>Finding the Null Space and Nullity</vt:lpstr>
      <vt:lpstr>Relationship between Rank and Nullity</vt:lpstr>
      <vt:lpstr>MATLAB Determination of Rank and Null Space</vt:lpstr>
      <vt:lpstr>MATLAB Example</vt:lpstr>
      <vt:lpstr>Nonsquare Matrices </vt:lpstr>
      <vt:lpstr>Nonsquare Matrices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Ford</dc:creator>
  <cp:lastModifiedBy>William Ford</cp:lastModifiedBy>
  <cp:revision>165</cp:revision>
  <cp:lastPrinted>2012-01-09T03:26:44Z</cp:lastPrinted>
  <dcterms:created xsi:type="dcterms:W3CDTF">2011-01-11T19:58:43Z</dcterms:created>
  <dcterms:modified xsi:type="dcterms:W3CDTF">2014-10-15T20:41:26Z</dcterms:modified>
</cp:coreProperties>
</file>