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embeddings/oleObject1.bin" ContentType="application/vnd.openxmlformats-officedocument.oleObject"/>
  <Override PartName="/ppt/embeddings/oleObject2.bin" ContentType="application/vnd.openxmlformats-officedocument.oleObject"/>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embeddings/oleObject3.bin" ContentType="application/vnd.openxmlformats-officedocument.oleObject"/>
  <Override PartName="/ppt/tags/tag16.xml" ContentType="application/vnd.openxmlformats-officedocument.presentationml.tags+xml"/>
  <Override PartName="/ppt/tags/tag17.xml" ContentType="application/vnd.openxmlformats-officedocument.presentationml.tags+xml"/>
  <Override PartName="/ppt/embeddings/oleObject4.bin" ContentType="application/vnd.openxmlformats-officedocument.oleObject"/>
  <Override PartName="/ppt/embeddings/oleObject5.bin" ContentType="application/vnd.openxmlformats-officedocument.oleObject"/>
  <Override PartName="/ppt/tags/tag18.xml" ContentType="application/vnd.openxmlformats-officedocument.presentationml.tags+xml"/>
  <Override PartName="/ppt/embeddings/oleObject6.bin" ContentType="application/vnd.openxmlformats-officedocument.oleObject"/>
  <Override PartName="/ppt/tags/tag19.xml" ContentType="application/vnd.openxmlformats-officedocument.presentationml.tags+xml"/>
  <Override PartName="/ppt/tags/tag20.xml" ContentType="application/vnd.openxmlformats-officedocument.presentationml.tags+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35"/>
  </p:notesMasterIdLst>
  <p:sldIdLst>
    <p:sldId id="310" r:id="rId2"/>
    <p:sldId id="343" r:id="rId3"/>
    <p:sldId id="342" r:id="rId4"/>
    <p:sldId id="344" r:id="rId5"/>
    <p:sldId id="345" r:id="rId6"/>
    <p:sldId id="346" r:id="rId7"/>
    <p:sldId id="311" r:id="rId8"/>
    <p:sldId id="312" r:id="rId9"/>
    <p:sldId id="313" r:id="rId10"/>
    <p:sldId id="347" r:id="rId11"/>
    <p:sldId id="348" r:id="rId12"/>
    <p:sldId id="349" r:id="rId13"/>
    <p:sldId id="350" r:id="rId14"/>
    <p:sldId id="314" r:id="rId15"/>
    <p:sldId id="351" r:id="rId16"/>
    <p:sldId id="315" r:id="rId17"/>
    <p:sldId id="352" r:id="rId18"/>
    <p:sldId id="353" r:id="rId19"/>
    <p:sldId id="354" r:id="rId20"/>
    <p:sldId id="356" r:id="rId21"/>
    <p:sldId id="355" r:id="rId22"/>
    <p:sldId id="357" r:id="rId23"/>
    <p:sldId id="358" r:id="rId24"/>
    <p:sldId id="359" r:id="rId25"/>
    <p:sldId id="331" r:id="rId26"/>
    <p:sldId id="334" r:id="rId27"/>
    <p:sldId id="335" r:id="rId28"/>
    <p:sldId id="336" r:id="rId29"/>
    <p:sldId id="337" r:id="rId30"/>
    <p:sldId id="338" r:id="rId31"/>
    <p:sldId id="339" r:id="rId32"/>
    <p:sldId id="340" r:id="rId33"/>
    <p:sldId id="341"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260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 Id="rId2"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3E7F565-7DF1-4CA7-AACD-CC9803EF1E10}" type="datetimeFigureOut">
              <a:rPr lang="en-US" smtClean="0"/>
              <a:pPr/>
              <a:t>10/15/14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3446772-B18A-4B27-9857-B2E3FE7BDF2F}" type="slidenum">
              <a:rPr lang="en-US" smtClean="0"/>
              <a:pPr/>
              <a:t>‹#›</a:t>
            </a:fld>
            <a:endParaRPr lang="en-US"/>
          </a:p>
        </p:txBody>
      </p:sp>
    </p:spTree>
    <p:extLst>
      <p:ext uri="{BB962C8B-B14F-4D97-AF65-F5344CB8AC3E}">
        <p14:creationId xmlns:p14="http://schemas.microsoft.com/office/powerpoint/2010/main" val="267463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235153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535734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280236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128202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223174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228252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157363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76996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345053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162076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F28E0BD-FC94-4CF4-B5D6-7951523BEC10}" type="datetimeFigureOut">
              <a:rPr lang="en-US" smtClean="0"/>
              <a:pPr/>
              <a:t>10/15/14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94AF68A-2EB3-410C-B26D-BAA9953F3A9D}" type="slidenum">
              <a:rPr lang="en-US" smtClean="0"/>
              <a:pPr/>
              <a:t>‹#›</a:t>
            </a:fld>
            <a:endParaRPr lang="en-US"/>
          </a:p>
        </p:txBody>
      </p:sp>
    </p:spTree>
    <p:extLst>
      <p:ext uri="{BB962C8B-B14F-4D97-AF65-F5344CB8AC3E}">
        <p14:creationId xmlns:p14="http://schemas.microsoft.com/office/powerpoint/2010/main" val="30881416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803931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914400" indent="-45720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257300" indent="-3429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714500" indent="-3429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171700" indent="-3429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emf"/><Relationship Id="rId5" Type="http://schemas.openxmlformats.org/officeDocument/2006/relationships/oleObject" Target="../embeddings/oleObject2.bin"/><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2.xml"/><Relationship Id="rId2" Type="http://schemas.openxmlformats.org/officeDocument/2006/relationships/tags" Target="../tags/tag13.xml"/></Relationships>
</file>

<file path=ppt/slides/_rels/slide1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1.emf"/><Relationship Id="rId5" Type="http://schemas.openxmlformats.org/officeDocument/2006/relationships/oleObject" Target="../embeddings/oleObject5.bin"/><Relationship Id="rId6" Type="http://schemas.openxmlformats.org/officeDocument/2006/relationships/image" Target="../media/image2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oleObject" Target="../embeddings/oleObject7.bin"/><Relationship Id="rId5" Type="http://schemas.openxmlformats.org/officeDocument/2006/relationships/image" Target="../media/image25.emf"/><Relationship Id="rId6" Type="http://schemas.openxmlformats.org/officeDocument/2006/relationships/image" Target="../media/image17.png"/><Relationship Id="rId1" Type="http://schemas.openxmlformats.org/officeDocument/2006/relationships/vmlDrawing" Target="../drawings/vmlDrawing5.vml"/><Relationship Id="rId2"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26.wmf"/><Relationship Id="rId5" Type="http://schemas.openxmlformats.org/officeDocument/2006/relationships/oleObject" Target="../embeddings/oleObject9.bin"/><Relationship Id="rId6" Type="http://schemas.openxmlformats.org/officeDocument/2006/relationships/image" Target="../media/image27.wmf"/><Relationship Id="rId7" Type="http://schemas.openxmlformats.org/officeDocument/2006/relationships/oleObject" Target="../embeddings/oleObject10.bin"/><Relationship Id="rId8" Type="http://schemas.openxmlformats.org/officeDocument/2006/relationships/image" Target="../media/image28.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9.wmf"/><Relationship Id="rId5" Type="http://schemas.openxmlformats.org/officeDocument/2006/relationships/oleObject" Target="../embeddings/oleObject12.bin"/><Relationship Id="rId6" Type="http://schemas.openxmlformats.org/officeDocument/2006/relationships/image" Target="../media/image30.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tags" Target="../tags/tag3.xml"/><Relationship Id="rId2"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31.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32.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33.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Determinants</a:t>
            </a:r>
            <a:endParaRPr lang="en-US" dirty="0"/>
          </a:p>
        </p:txBody>
      </p:sp>
      <p:sp>
        <p:nvSpPr>
          <p:cNvPr id="3" name="Content Placeholder 2"/>
          <p:cNvSpPr>
            <a:spLocks noGrp="1"/>
          </p:cNvSpPr>
          <p:nvPr>
            <p:ph idx="1"/>
          </p:nvPr>
        </p:nvSpPr>
        <p:spPr/>
        <p:txBody>
          <a:bodyPr>
            <a:normAutofit lnSpcReduction="10000"/>
          </a:bodyPr>
          <a:lstStyle/>
          <a:p>
            <a:r>
              <a:rPr lang="en-US" dirty="0"/>
              <a:t>The determinant of an </a:t>
            </a:r>
            <a:r>
              <a:rPr lang="en-US" i="1" dirty="0"/>
              <a:t>n × n </a:t>
            </a:r>
            <a:r>
              <a:rPr lang="en-US" dirty="0"/>
              <a:t>matrix is the sum of all possible products of </a:t>
            </a:r>
            <a:r>
              <a:rPr lang="en-US" i="1" dirty="0"/>
              <a:t>n</a:t>
            </a:r>
            <a:r>
              <a:rPr lang="en-US" dirty="0"/>
              <a:t> elements formed by choosing one element from each row in the order 1,2, … ,</a:t>
            </a:r>
            <a:r>
              <a:rPr lang="en-US" i="1" dirty="0"/>
              <a:t>n</a:t>
            </a:r>
            <a:r>
              <a:rPr lang="en-US" dirty="0"/>
              <a:t> along with the proper sign. The sign is found by writing down the sequence of column indices in each product and counting the number of interchanges necessary to put the column indices in the order 1,2, … ,</a:t>
            </a:r>
            <a:r>
              <a:rPr lang="en-US" i="1" dirty="0"/>
              <a:t>n</a:t>
            </a:r>
            <a:r>
              <a:rPr lang="en-US" dirty="0"/>
              <a:t> . If the number of interchanges is even, the sign is +; otherwise, the sign is </a:t>
            </a:r>
            <a:r>
              <a:rPr lang="en-US" dirty="0" smtClean="0"/>
              <a:t>−. </a:t>
            </a:r>
            <a:endParaRPr lang="en-US" dirty="0"/>
          </a:p>
        </p:txBody>
      </p:sp>
    </p:spTree>
    <p:extLst>
      <p:ext uri="{BB962C8B-B14F-4D97-AF65-F5344CB8AC3E}">
        <p14:creationId xmlns:p14="http://schemas.microsoft.com/office/powerpoint/2010/main" val="4169427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Determinants that are Simple to </a:t>
            </a:r>
            <a:r>
              <a:rPr lang="en-US" dirty="0" smtClean="0"/>
              <a:t>Evaluate</a:t>
            </a:r>
            <a:endParaRPr lang="en-US" dirty="0"/>
          </a:p>
        </p:txBody>
      </p:sp>
      <p:sp>
        <p:nvSpPr>
          <p:cNvPr id="3" name="Content Placeholder 2"/>
          <p:cNvSpPr>
            <a:spLocks noGrp="1"/>
          </p:cNvSpPr>
          <p:nvPr>
            <p:ph idx="1"/>
          </p:nvPr>
        </p:nvSpPr>
        <p:spPr/>
        <p:txBody>
          <a:bodyPr/>
          <a:lstStyle/>
          <a:p>
            <a:r>
              <a:rPr lang="en-US" dirty="0" smtClean="0"/>
              <a:t>The determinant of a diagonal matrix is the product of its diagonal elements.</a:t>
            </a:r>
          </a:p>
          <a:p>
            <a:pPr lvl="1"/>
            <a:r>
              <a:rPr lang="en-US" dirty="0" smtClean="0"/>
              <a:t>A diagonal matrix is a lower triangular matrix.</a:t>
            </a:r>
            <a:endParaRPr lang="en-US" dirty="0"/>
          </a:p>
        </p:txBody>
      </p:sp>
    </p:spTree>
    <p:extLst>
      <p:ext uri="{BB962C8B-B14F-4D97-AF65-F5344CB8AC3E}">
        <p14:creationId xmlns:p14="http://schemas.microsoft.com/office/powerpoint/2010/main" val="11871806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smtClean="0"/>
              <a:t>Let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907329789"/>
              </p:ext>
            </p:extLst>
          </p:nvPr>
        </p:nvGraphicFramePr>
        <p:xfrm>
          <a:off x="1371600" y="2667000"/>
          <a:ext cx="6022258" cy="2286000"/>
        </p:xfrm>
        <a:graphic>
          <a:graphicData uri="http://schemas.openxmlformats.org/presentationml/2006/ole">
            <mc:AlternateContent xmlns:mc="http://schemas.openxmlformats.org/markup-compatibility/2006">
              <mc:Choice xmlns:v="urn:schemas-microsoft-com:vml" Requires="v">
                <p:oleObj spid="_x0000_s1130" name="Equation" r:id="rId3" imgW="3111500" imgH="1181100" progId="Equation.DSMT4">
                  <p:embed/>
                </p:oleObj>
              </mc:Choice>
              <mc:Fallback>
                <p:oleObj name="Equation" r:id="rId3" imgW="3111500" imgH="1181100" progId="Equation.DSMT4">
                  <p:embed/>
                  <p:pic>
                    <p:nvPicPr>
                      <p:cNvPr id="0" name=""/>
                      <p:cNvPicPr/>
                      <p:nvPr/>
                    </p:nvPicPr>
                    <p:blipFill>
                      <a:blip r:embed="rId4"/>
                      <a:stretch>
                        <a:fillRect/>
                      </a:stretch>
                    </p:blipFill>
                    <p:spPr>
                      <a:xfrm>
                        <a:off x="1371600" y="2667000"/>
                        <a:ext cx="6022258" cy="2286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45291262"/>
              </p:ext>
            </p:extLst>
          </p:nvPr>
        </p:nvGraphicFramePr>
        <p:xfrm>
          <a:off x="1600200" y="1524000"/>
          <a:ext cx="3057878" cy="838200"/>
        </p:xfrm>
        <a:graphic>
          <a:graphicData uri="http://schemas.openxmlformats.org/presentationml/2006/ole">
            <mc:AlternateContent xmlns:mc="http://schemas.openxmlformats.org/markup-compatibility/2006">
              <mc:Choice xmlns:v="urn:schemas-microsoft-com:vml" Requires="v">
                <p:oleObj spid="_x0000_s1131" name="Equation" r:id="rId5" imgW="2501900" imgH="685800" progId="Equation.DSMT4">
                  <p:embed/>
                </p:oleObj>
              </mc:Choice>
              <mc:Fallback>
                <p:oleObj name="Equation" r:id="rId5" imgW="2501900" imgH="685800" progId="Equation.DSMT4">
                  <p:embed/>
                  <p:pic>
                    <p:nvPicPr>
                      <p:cNvPr id="0" name=""/>
                      <p:cNvPicPr/>
                      <p:nvPr/>
                    </p:nvPicPr>
                    <p:blipFill>
                      <a:blip r:embed="rId6"/>
                      <a:stretch>
                        <a:fillRect/>
                      </a:stretch>
                    </p:blipFill>
                    <p:spPr>
                      <a:xfrm>
                        <a:off x="1600200" y="1524000"/>
                        <a:ext cx="3057878" cy="838200"/>
                      </a:xfrm>
                      <a:prstGeom prst="rect">
                        <a:avLst/>
                      </a:prstGeom>
                    </p:spPr>
                  </p:pic>
                </p:oleObj>
              </mc:Fallback>
            </mc:AlternateContent>
          </a:graphicData>
        </a:graphic>
      </p:graphicFrame>
    </p:spTree>
    <p:extLst>
      <p:ext uri="{BB962C8B-B14F-4D97-AF65-F5344CB8AC3E}">
        <p14:creationId xmlns:p14="http://schemas.microsoft.com/office/powerpoint/2010/main" val="3173747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by Minors</a:t>
            </a:r>
            <a:endParaRPr lang="en-US" dirty="0"/>
          </a:p>
        </p:txBody>
      </p:sp>
      <p:pic>
        <p:nvPicPr>
          <p:cNvPr id="6" name="Picture 5"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52400" y="1828800"/>
            <a:ext cx="8737600" cy="33020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2690574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pic>
        <p:nvPicPr>
          <p:cNvPr id="5" name="Picture 4"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81000" y="1600200"/>
            <a:ext cx="8229600" cy="1883615"/>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25465795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Cofactors and the Adjoint</a:t>
            </a:r>
            <a:endParaRPr lang="en-US" dirty="0"/>
          </a:p>
        </p:txBody>
      </p:sp>
      <p:sp>
        <p:nvSpPr>
          <p:cNvPr id="3" name="Content Placeholder 2"/>
          <p:cNvSpPr>
            <a:spLocks noGrp="1"/>
          </p:cNvSpPr>
          <p:nvPr>
            <p:ph idx="1"/>
          </p:nvPr>
        </p:nvSpPr>
        <p:spPr>
          <a:xfrm>
            <a:off x="914400" y="1735138"/>
            <a:ext cx="7313613" cy="4894262"/>
          </a:xfrm>
        </p:spPr>
        <p:txBody>
          <a:bodyPr>
            <a:normAutofit/>
          </a:bodyPr>
          <a:lstStyle/>
          <a:p>
            <a:r>
              <a:rPr lang="en-US" dirty="0" smtClean="0"/>
              <a:t>Cofactors:</a:t>
            </a:r>
          </a:p>
          <a:p>
            <a:endParaRPr lang="en-US" dirty="0"/>
          </a:p>
          <a:p>
            <a:endParaRPr lang="en-US" dirty="0" smtClean="0"/>
          </a:p>
          <a:p>
            <a:r>
              <a:rPr lang="en-US" dirty="0" smtClean="0"/>
              <a:t>The </a:t>
            </a:r>
            <a:r>
              <a:rPr lang="en-US" i="1" dirty="0" smtClean="0"/>
              <a:t>adjoint</a:t>
            </a:r>
            <a:r>
              <a:rPr lang="en-US" dirty="0" smtClean="0"/>
              <a:t> is the transpose of the matrix of cofactors.</a:t>
            </a:r>
          </a:p>
          <a:p>
            <a:endParaRPr lang="en-US" dirty="0"/>
          </a:p>
          <a:p>
            <a:endParaRPr lang="en-US" dirty="0" smtClean="0"/>
          </a:p>
          <a:p>
            <a:pPr marL="0" indent="0">
              <a:buNone/>
            </a:pPr>
            <a:endParaRPr lang="en-US" dirty="0"/>
          </a:p>
        </p:txBody>
      </p:sp>
      <p:pic>
        <p:nvPicPr>
          <p:cNvPr id="5" name="Picture 4"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124200" y="1925020"/>
            <a:ext cx="2743200" cy="3302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7" name="Picture 6"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438400" y="4800600"/>
            <a:ext cx="3835400" cy="13716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0940247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3613" cy="868362"/>
          </a:xfrm>
        </p:spPr>
        <p:txBody>
          <a:bodyPr/>
          <a:lstStyle/>
          <a:p>
            <a:r>
              <a:rPr lang="en-US" dirty="0" smtClean="0"/>
              <a:t>Example 4</a:t>
            </a:r>
            <a:endParaRPr lang="en-US" dirty="0"/>
          </a:p>
        </p:txBody>
      </p:sp>
      <p:sp>
        <p:nvSpPr>
          <p:cNvPr id="6" name="Content Placeholder 5"/>
          <p:cNvSpPr>
            <a:spLocks noGrp="1"/>
          </p:cNvSpPr>
          <p:nvPr>
            <p:ph idx="1"/>
          </p:nvPr>
        </p:nvSpPr>
        <p:spPr>
          <a:xfrm>
            <a:off x="914400" y="2286000"/>
            <a:ext cx="7313613" cy="4056062"/>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is a very messy calculation! The adjoint is a theoretical tool.</a:t>
            </a:r>
            <a:endParaRPr lang="en-US" dirty="0"/>
          </a:p>
        </p:txBody>
      </p:sp>
      <p:pic>
        <p:nvPicPr>
          <p:cNvPr id="5" name="Picture 4"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447800" y="685801"/>
            <a:ext cx="5465898" cy="47244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6505556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 between the Adjoint and the Matrix Inverse</a:t>
            </a:r>
            <a:endParaRPr lang="en-US" dirty="0"/>
          </a:p>
        </p:txBody>
      </p:sp>
      <p:pic>
        <p:nvPicPr>
          <p:cNvPr id="9" name="Picture 8"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133600" y="2362200"/>
            <a:ext cx="4484077" cy="6858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29523335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a:t>
            </a:r>
            <a:r>
              <a:rPr lang="en-US" dirty="0"/>
              <a:t>a Determinant Using Row Operations </a:t>
            </a:r>
          </a:p>
        </p:txBody>
      </p:sp>
      <p:sp>
        <p:nvSpPr>
          <p:cNvPr id="3" name="Content Placeholder 2"/>
          <p:cNvSpPr>
            <a:spLocks noGrp="1"/>
          </p:cNvSpPr>
          <p:nvPr>
            <p:ph idx="1"/>
          </p:nvPr>
        </p:nvSpPr>
        <p:spPr/>
        <p:txBody>
          <a:bodyPr>
            <a:normAutofit lnSpcReduction="10000"/>
          </a:bodyPr>
          <a:lstStyle/>
          <a:p>
            <a:r>
              <a:rPr lang="en-US" dirty="0" smtClean="0"/>
              <a:t>Properties of a determinant that can be used to compute its value.</a:t>
            </a:r>
          </a:p>
          <a:p>
            <a:pPr lvl="1">
              <a:buFont typeface="+mj-lt"/>
              <a:buAutoNum type="arabicPeriod"/>
            </a:pPr>
            <a:r>
              <a:rPr lang="en-US" dirty="0"/>
              <a:t>A determinant is a linear function of each row </a:t>
            </a:r>
            <a:r>
              <a:rPr lang="en-US" dirty="0" smtClean="0"/>
              <a:t>separately.</a:t>
            </a:r>
          </a:p>
          <a:p>
            <a:pPr lvl="1">
              <a:buFont typeface="+mj-lt"/>
              <a:buAutoNum type="arabicPeriod"/>
            </a:pPr>
            <a:r>
              <a:rPr lang="en-US" dirty="0"/>
              <a:t>If two rows of a matrix are equal, the determinant is zero</a:t>
            </a:r>
            <a:r>
              <a:rPr lang="en-US" dirty="0" smtClean="0"/>
              <a:t>.</a:t>
            </a:r>
          </a:p>
          <a:p>
            <a:pPr lvl="1">
              <a:buFont typeface="+mj-lt"/>
              <a:buAutoNum type="arabicPeriod"/>
            </a:pPr>
            <a:r>
              <a:rPr lang="en-US" dirty="0"/>
              <a:t>If two rows of a matrix are interchanged, the determinant changes sign</a:t>
            </a:r>
            <a:r>
              <a:rPr lang="en-US" dirty="0" smtClean="0"/>
              <a:t>.</a:t>
            </a:r>
          </a:p>
          <a:p>
            <a:pPr lvl="1">
              <a:buFont typeface="+mj-lt"/>
              <a:buAutoNum type="arabicPeriod"/>
            </a:pPr>
            <a:r>
              <a:rPr lang="en-US" dirty="0"/>
              <a:t>If a multiple of a row is subtracted from another row, the value of the determinant is unchanged</a:t>
            </a:r>
            <a:r>
              <a:rPr lang="en-US" dirty="0" smtClean="0"/>
              <a:t>.</a:t>
            </a:r>
          </a:p>
          <a:p>
            <a:pPr marL="6350" indent="0">
              <a:buNone/>
            </a:pPr>
            <a:endParaRPr lang="en-US" dirty="0" smtClean="0"/>
          </a:p>
          <a:p>
            <a:endParaRPr lang="en-US" dirty="0"/>
          </a:p>
        </p:txBody>
      </p:sp>
    </p:spTree>
    <p:extLst>
      <p:ext uri="{BB962C8B-B14F-4D97-AF65-F5344CB8AC3E}">
        <p14:creationId xmlns:p14="http://schemas.microsoft.com/office/powerpoint/2010/main" val="36613778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a Determinant Using Row </a:t>
            </a:r>
            <a:r>
              <a:rPr lang="en-US" dirty="0" smtClean="0"/>
              <a:t>Operations</a:t>
            </a:r>
            <a:endParaRPr lang="en-US" dirty="0"/>
          </a:p>
        </p:txBody>
      </p:sp>
      <p:sp>
        <p:nvSpPr>
          <p:cNvPr id="3" name="Content Placeholder 2"/>
          <p:cNvSpPr>
            <a:spLocks noGrp="1"/>
          </p:cNvSpPr>
          <p:nvPr>
            <p:ph idx="1"/>
          </p:nvPr>
        </p:nvSpPr>
        <p:spPr>
          <a:xfrm>
            <a:off x="914400" y="2057400"/>
            <a:ext cx="7313613" cy="4056062"/>
          </a:xfrm>
        </p:spPr>
        <p:txBody>
          <a:bodyPr/>
          <a:lstStyle/>
          <a:p>
            <a:r>
              <a:rPr lang="en-US" dirty="0" smtClean="0"/>
              <a:t>The application of these properties can be used to transform matrix </a:t>
            </a:r>
            <a:r>
              <a:rPr lang="en-US" i="1" dirty="0" smtClean="0"/>
              <a:t>A</a:t>
            </a:r>
            <a:r>
              <a:rPr lang="en-US" dirty="0" smtClean="0"/>
              <a:t> to an upper triangular matrix. The determinant is the product of the diagonal entries multiplied by any factors taken from a row and     , where </a:t>
            </a:r>
            <a:r>
              <a:rPr lang="en-US" i="1" dirty="0" smtClean="0"/>
              <a:t>r</a:t>
            </a:r>
            <a:r>
              <a:rPr lang="en-US" dirty="0" smtClean="0"/>
              <a:t> is the number of row interchanges.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44931602"/>
              </p:ext>
            </p:extLst>
          </p:nvPr>
        </p:nvGraphicFramePr>
        <p:xfrm>
          <a:off x="6172200" y="4648200"/>
          <a:ext cx="476250" cy="370417"/>
        </p:xfrm>
        <a:graphic>
          <a:graphicData uri="http://schemas.openxmlformats.org/presentationml/2006/ole">
            <mc:AlternateContent xmlns:mc="http://schemas.openxmlformats.org/markup-compatibility/2006">
              <mc:Choice xmlns:v="urn:schemas-microsoft-com:vml" Requires="v">
                <p:oleObj spid="_x0000_s10285" name="Equation" r:id="rId3" imgW="342900" imgH="266700" progId="Equation.DSMT4">
                  <p:embed/>
                </p:oleObj>
              </mc:Choice>
              <mc:Fallback>
                <p:oleObj name="Equation" r:id="rId3" imgW="342900" imgH="266700" progId="Equation.DSMT4">
                  <p:embed/>
                  <p:pic>
                    <p:nvPicPr>
                      <p:cNvPr id="0" name=""/>
                      <p:cNvPicPr/>
                      <p:nvPr/>
                    </p:nvPicPr>
                    <p:blipFill>
                      <a:blip r:embed="rId4"/>
                      <a:stretch>
                        <a:fillRect/>
                      </a:stretch>
                    </p:blipFill>
                    <p:spPr>
                      <a:xfrm>
                        <a:off x="6172200" y="4648200"/>
                        <a:ext cx="476250" cy="370417"/>
                      </a:xfrm>
                      <a:prstGeom prst="rect">
                        <a:avLst/>
                      </a:prstGeom>
                    </p:spPr>
                  </p:pic>
                </p:oleObj>
              </mc:Fallback>
            </mc:AlternateContent>
          </a:graphicData>
        </a:graphic>
      </p:graphicFrame>
    </p:spTree>
    <p:extLst>
      <p:ext uri="{BB962C8B-B14F-4D97-AF65-F5344CB8AC3E}">
        <p14:creationId xmlns:p14="http://schemas.microsoft.com/office/powerpoint/2010/main" val="30955490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62"/>
            <a:ext cx="7313613" cy="868362"/>
          </a:xfrm>
        </p:spPr>
        <p:txBody>
          <a:bodyPr/>
          <a:lstStyle/>
          <a:p>
            <a:r>
              <a:rPr lang="en-US" dirty="0" smtClean="0"/>
              <a:t>Example 5</a:t>
            </a:r>
            <a:endParaRPr lang="en-US" dirty="0"/>
          </a:p>
        </p:txBody>
      </p:sp>
      <p:pic>
        <p:nvPicPr>
          <p:cNvPr id="5" name="Picture 4"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447800" y="685800"/>
            <a:ext cx="6172200" cy="6063598"/>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533107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a </a:t>
            </a:r>
            <a:r>
              <a:rPr lang="en-US" dirty="0" smtClean="0"/>
              <a:t>2 </a:t>
            </a:r>
            <a:r>
              <a:rPr lang="en-US" dirty="0"/>
              <a:t>× </a:t>
            </a:r>
            <a:r>
              <a:rPr lang="en-US" dirty="0" smtClean="0"/>
              <a:t>2 </a:t>
            </a:r>
            <a:r>
              <a:rPr lang="en-US" dirty="0"/>
              <a:t>Determinant</a:t>
            </a:r>
          </a:p>
        </p:txBody>
      </p:sp>
      <p:sp>
        <p:nvSpPr>
          <p:cNvPr id="8" name="Content Placeholder 7"/>
          <p:cNvSpPr>
            <a:spLocks noGrp="1"/>
          </p:cNvSpPr>
          <p:nvPr>
            <p:ph idx="1"/>
          </p:nvPr>
        </p:nvSpPr>
        <p:spPr/>
        <p:txBody>
          <a:bodyPr/>
          <a:lstStyle/>
          <a:p>
            <a:r>
              <a:rPr lang="en-US" dirty="0" smtClean="0"/>
              <a:t>Let </a:t>
            </a:r>
            <a:endParaRPr lang="en-US" dirty="0"/>
          </a:p>
        </p:txBody>
      </p:sp>
      <p:pic>
        <p:nvPicPr>
          <p:cNvPr id="7" name="Picture 6"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057400" y="1686321"/>
            <a:ext cx="1955800" cy="63500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10" name="Picture 9"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447800" y="2590800"/>
            <a:ext cx="2870200" cy="2794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24449311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In actual applications, evaluation of a determinant should be avoided if possible. Expansion by minors is far too slow, so row reduction must be used. This process introduces errors that can be serious, as Chapter 8 will show.</a:t>
            </a:r>
          </a:p>
          <a:p>
            <a:r>
              <a:rPr lang="en-US" dirty="0" smtClean="0"/>
              <a:t>The theorem on the next slide is of theoretical importance.</a:t>
            </a:r>
            <a:endParaRPr lang="en-US" dirty="0"/>
          </a:p>
        </p:txBody>
      </p:sp>
    </p:spTree>
    <p:extLst>
      <p:ext uri="{BB962C8B-B14F-4D97-AF65-F5344CB8AC3E}">
        <p14:creationId xmlns:p14="http://schemas.microsoft.com/office/powerpoint/2010/main" val="90730486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3613" cy="868362"/>
          </a:xfrm>
        </p:spPr>
        <p:txBody>
          <a:bodyPr>
            <a:normAutofit fontScale="90000"/>
          </a:bodyPr>
          <a:lstStyle/>
          <a:p>
            <a:r>
              <a:rPr lang="en-US" dirty="0" smtClean="0"/>
              <a:t>The Determinant and </a:t>
            </a:r>
            <a:r>
              <a:rPr lang="en-US" dirty="0" err="1" smtClean="0"/>
              <a:t>Invertibility</a:t>
            </a:r>
            <a:endParaRPr lang="en-US" dirty="0"/>
          </a:p>
        </p:txBody>
      </p:sp>
      <p:pic>
        <p:nvPicPr>
          <p:cNvPr id="9" name="Picture 8" descr="TP_tmp.png"/>
          <p:cNvPicPr>
            <a:picLocks noChangeAspect="1"/>
          </p:cNvPicPr>
          <p:nvPr>
            <p:custDataLst>
              <p:tags r:id="rId1"/>
            </p:custDataLst>
          </p:nvPr>
        </p:nvPicPr>
        <p:blipFill rotWithShape="1">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b="56957"/>
          <a:stretch/>
        </p:blipFill>
        <p:spPr>
          <a:xfrm>
            <a:off x="76200" y="457200"/>
            <a:ext cx="8940800" cy="6297365"/>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6779965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a:t>
            </a:r>
            <a:endParaRPr lang="en-US" dirty="0"/>
          </a:p>
        </p:txBody>
      </p:sp>
      <p:sp>
        <p:nvSpPr>
          <p:cNvPr id="3" name="Content Placeholder 2"/>
          <p:cNvSpPr>
            <a:spLocks noGrp="1"/>
          </p:cNvSpPr>
          <p:nvPr>
            <p:ph idx="1"/>
          </p:nvPr>
        </p:nvSpPr>
        <p:spPr>
          <a:xfrm>
            <a:off x="914400" y="1371600"/>
            <a:ext cx="7313613" cy="4056062"/>
          </a:xfrm>
        </p:spPr>
        <p:txBody>
          <a:bodyPr/>
          <a:lstStyle/>
          <a:p>
            <a:r>
              <a:rPr lang="en-US" dirty="0" smtClean="0"/>
              <a:t>Find </a:t>
            </a:r>
            <a:r>
              <a:rPr lang="en-US" i="1" dirty="0" smtClean="0"/>
              <a:t>a</a:t>
            </a:r>
            <a:r>
              <a:rPr lang="en-US" dirty="0" smtClean="0"/>
              <a:t> </a:t>
            </a:r>
            <a:r>
              <a:rPr lang="en-US" dirty="0"/>
              <a:t>for which the following homogeneous system has a non-trivial </a:t>
            </a:r>
            <a:r>
              <a:rPr lang="en-US" dirty="0" smtClean="0"/>
              <a:t>solution.</a:t>
            </a:r>
            <a:endParaRPr lang="en-US" dirty="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95171062"/>
              </p:ext>
            </p:extLst>
          </p:nvPr>
        </p:nvGraphicFramePr>
        <p:xfrm>
          <a:off x="3124200" y="2667000"/>
          <a:ext cx="2194560" cy="1219200"/>
        </p:xfrm>
        <a:graphic>
          <a:graphicData uri="http://schemas.openxmlformats.org/presentationml/2006/ole">
            <mc:AlternateContent xmlns:mc="http://schemas.openxmlformats.org/markup-compatibility/2006">
              <mc:Choice xmlns:v="urn:schemas-microsoft-com:vml" Requires="v">
                <p:oleObj spid="_x0000_s11332" name="Equation" r:id="rId3" imgW="1257300" imgH="698500" progId="Equation.DSMT4">
                  <p:embed/>
                </p:oleObj>
              </mc:Choice>
              <mc:Fallback>
                <p:oleObj name="Equation" r:id="rId3" imgW="1257300" imgH="698500" progId="Equation.DSMT4">
                  <p:embed/>
                  <p:pic>
                    <p:nvPicPr>
                      <p:cNvPr id="0" name=""/>
                      <p:cNvPicPr/>
                      <p:nvPr/>
                    </p:nvPicPr>
                    <p:blipFill>
                      <a:blip r:embed="rId4"/>
                      <a:stretch>
                        <a:fillRect/>
                      </a:stretch>
                    </p:blipFill>
                    <p:spPr>
                      <a:xfrm>
                        <a:off x="3124200" y="2667000"/>
                        <a:ext cx="2194560" cy="1219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06878285"/>
              </p:ext>
            </p:extLst>
          </p:nvPr>
        </p:nvGraphicFramePr>
        <p:xfrm>
          <a:off x="1169504" y="3962400"/>
          <a:ext cx="6679096" cy="1219200"/>
        </p:xfrm>
        <a:graphic>
          <a:graphicData uri="http://schemas.openxmlformats.org/presentationml/2006/ole">
            <mc:AlternateContent xmlns:mc="http://schemas.openxmlformats.org/markup-compatibility/2006">
              <mc:Choice xmlns:v="urn:schemas-microsoft-com:vml" Requires="v">
                <p:oleObj spid="_x0000_s11333" name="Equation" r:id="rId5" imgW="4800600" imgH="876300" progId="Equation.DSMT4">
                  <p:embed/>
                </p:oleObj>
              </mc:Choice>
              <mc:Fallback>
                <p:oleObj name="Equation" r:id="rId5" imgW="4800600" imgH="876300" progId="Equation.DSMT4">
                  <p:embed/>
                  <p:pic>
                    <p:nvPicPr>
                      <p:cNvPr id="0" name=""/>
                      <p:cNvPicPr/>
                      <p:nvPr/>
                    </p:nvPicPr>
                    <p:blipFill>
                      <a:blip r:embed="rId6"/>
                      <a:stretch>
                        <a:fillRect/>
                      </a:stretch>
                    </p:blipFill>
                    <p:spPr>
                      <a:xfrm>
                        <a:off x="1169504" y="3962400"/>
                        <a:ext cx="6679096" cy="1219200"/>
                      </a:xfrm>
                      <a:prstGeom prst="rect">
                        <a:avLst/>
                      </a:prstGeom>
                    </p:spPr>
                  </p:pic>
                </p:oleObj>
              </mc:Fallback>
            </mc:AlternateContent>
          </a:graphicData>
        </a:graphic>
      </p:graphicFrame>
      <p:sp>
        <p:nvSpPr>
          <p:cNvPr id="6" name="TextBox 5"/>
          <p:cNvSpPr txBox="1"/>
          <p:nvPr/>
        </p:nvSpPr>
        <p:spPr>
          <a:xfrm>
            <a:off x="1295400" y="5562600"/>
            <a:ext cx="6095999" cy="369332"/>
          </a:xfrm>
          <a:prstGeom prst="rect">
            <a:avLst/>
          </a:prstGeom>
          <a:noFill/>
        </p:spPr>
        <p:txBody>
          <a:bodyPr wrap="square" rtlCol="0">
            <a:spAutoFit/>
          </a:bodyPr>
          <a:lstStyle/>
          <a:p>
            <a:r>
              <a:rPr lang="en-US" dirty="0" smtClean="0"/>
              <a:t>The homogeneous system has a non-trivial solution for </a:t>
            </a:r>
            <a:r>
              <a:rPr lang="en-US" i="1" dirty="0" smtClean="0"/>
              <a:t>a</a:t>
            </a:r>
            <a:r>
              <a:rPr lang="en-US" dirty="0" smtClean="0"/>
              <a:t> = 5.</a:t>
            </a:r>
            <a:endParaRPr lang="en-US" dirty="0"/>
          </a:p>
        </p:txBody>
      </p:sp>
    </p:spTree>
    <p:extLst>
      <p:ext uri="{BB962C8B-B14F-4D97-AF65-F5344CB8AC3E}">
        <p14:creationId xmlns:p14="http://schemas.microsoft.com/office/powerpoint/2010/main" val="11926724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313613" cy="868362"/>
          </a:xfrm>
        </p:spPr>
        <p:txBody>
          <a:bodyPr/>
          <a:lstStyle/>
          <a:p>
            <a:r>
              <a:rPr lang="en-US" dirty="0" smtClean="0"/>
              <a:t>Cramer’s Rule</a:t>
            </a:r>
            <a:endParaRPr lang="en-US" dirty="0"/>
          </a:p>
        </p:txBody>
      </p:sp>
      <p:pic>
        <p:nvPicPr>
          <p:cNvPr id="5" name="Picture 4"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90884" y="685800"/>
            <a:ext cx="8763000" cy="57150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27199697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Cramer’s Rule</a:t>
            </a:r>
            <a:endParaRPr lang="en-US" dirty="0"/>
          </a:p>
        </p:txBody>
      </p:sp>
      <p:sp>
        <p:nvSpPr>
          <p:cNvPr id="3" name="Content Placeholder 2"/>
          <p:cNvSpPr>
            <a:spLocks noGrp="1"/>
          </p:cNvSpPr>
          <p:nvPr>
            <p:ph idx="1"/>
          </p:nvPr>
        </p:nvSpPr>
        <p:spPr/>
        <p:txBody>
          <a:bodyPr/>
          <a:lstStyle/>
          <a:p>
            <a:r>
              <a:rPr lang="en-US" dirty="0" smtClean="0"/>
              <a:t>Never use Cramer’s rule for a matrix larger than 3 × 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810864838"/>
              </p:ext>
            </p:extLst>
          </p:nvPr>
        </p:nvGraphicFramePr>
        <p:xfrm>
          <a:off x="1752600" y="2997467"/>
          <a:ext cx="5257800" cy="3708133"/>
        </p:xfrm>
        <a:graphic>
          <a:graphicData uri="http://schemas.openxmlformats.org/presentationml/2006/ole">
            <mc:AlternateContent xmlns:mc="http://schemas.openxmlformats.org/markup-compatibility/2006">
              <mc:Choice xmlns:v="urn:schemas-microsoft-com:vml" Requires="v">
                <p:oleObj spid="_x0000_s12322" name="Equation" r:id="rId3" imgW="2413000" imgH="1701800" progId="Equation.DSMT4">
                  <p:embed/>
                </p:oleObj>
              </mc:Choice>
              <mc:Fallback>
                <p:oleObj name="Equation" r:id="rId3" imgW="2413000" imgH="1701800" progId="Equation.DSMT4">
                  <p:embed/>
                  <p:pic>
                    <p:nvPicPr>
                      <p:cNvPr id="0" name=""/>
                      <p:cNvPicPr/>
                      <p:nvPr/>
                    </p:nvPicPr>
                    <p:blipFill>
                      <a:blip r:embed="rId4"/>
                      <a:stretch>
                        <a:fillRect/>
                      </a:stretch>
                    </p:blipFill>
                    <p:spPr>
                      <a:xfrm>
                        <a:off x="1752600" y="2997467"/>
                        <a:ext cx="5257800" cy="3708133"/>
                      </a:xfrm>
                      <a:prstGeom prst="rect">
                        <a:avLst/>
                      </a:prstGeom>
                    </p:spPr>
                  </p:pic>
                </p:oleObj>
              </mc:Fallback>
            </mc:AlternateContent>
          </a:graphicData>
        </a:graphic>
      </p:graphicFrame>
      <p:sp>
        <p:nvSpPr>
          <p:cNvPr id="5" name="TextBox 4"/>
          <p:cNvSpPr txBox="1"/>
          <p:nvPr/>
        </p:nvSpPr>
        <p:spPr>
          <a:xfrm>
            <a:off x="3048000" y="2362200"/>
            <a:ext cx="1925978" cy="461665"/>
          </a:xfrm>
          <a:prstGeom prst="rect">
            <a:avLst/>
          </a:prstGeom>
          <a:noFill/>
        </p:spPr>
        <p:txBody>
          <a:bodyPr wrap="none" rtlCol="0">
            <a:spAutoFit/>
          </a:bodyPr>
          <a:lstStyle/>
          <a:p>
            <a:r>
              <a:rPr lang="en-US" sz="2400" dirty="0" smtClean="0"/>
              <a:t>2 × 2 Example</a:t>
            </a:r>
            <a:endParaRPr lang="en-US" sz="2400" dirty="0"/>
          </a:p>
        </p:txBody>
      </p:sp>
    </p:spTree>
    <p:extLst>
      <p:ext uri="{BB962C8B-B14F-4D97-AF65-F5344CB8AC3E}">
        <p14:creationId xmlns:p14="http://schemas.microsoft.com/office/powerpoint/2010/main" val="6482259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Encryption</a:t>
            </a:r>
            <a:endParaRPr lang="en-US" dirty="0"/>
          </a:p>
        </p:txBody>
      </p:sp>
      <p:sp>
        <p:nvSpPr>
          <p:cNvPr id="3" name="Content Placeholder 2"/>
          <p:cNvSpPr>
            <a:spLocks noGrp="1"/>
          </p:cNvSpPr>
          <p:nvPr>
            <p:ph idx="1"/>
          </p:nvPr>
        </p:nvSpPr>
        <p:spPr>
          <a:xfrm>
            <a:off x="533400" y="990600"/>
            <a:ext cx="8229600" cy="4800600"/>
          </a:xfrm>
        </p:spPr>
        <p:txBody>
          <a:bodyPr/>
          <a:lstStyle/>
          <a:p>
            <a:r>
              <a:rPr lang="en-US" dirty="0" smtClean="0"/>
              <a:t>In today’s world, encryption of data is of paramount importance. There are many schemes for encryption:</a:t>
            </a:r>
          </a:p>
          <a:p>
            <a:pPr lvl="1"/>
            <a:r>
              <a:rPr lang="en-US" dirty="0" smtClean="0"/>
              <a:t>RSA for Internet transmission.</a:t>
            </a:r>
          </a:p>
          <a:p>
            <a:pPr lvl="1"/>
            <a:r>
              <a:rPr lang="en-US" dirty="0" smtClean="0"/>
              <a:t>AES to protect files.</a:t>
            </a:r>
          </a:p>
          <a:p>
            <a:pPr lvl="1"/>
            <a:r>
              <a:rPr lang="en-US" dirty="0" smtClean="0"/>
              <a:t>Blowfish to protect files.</a:t>
            </a:r>
          </a:p>
          <a:p>
            <a:r>
              <a:rPr lang="en-US" dirty="0" smtClean="0"/>
              <a:t>There is a process that uses matrices for encryption, and it relies heavily on the theoretical result</a:t>
            </a:r>
          </a:p>
          <a:p>
            <a:pPr marL="457200" lvl="1" indent="0">
              <a:buNone/>
            </a:pPr>
            <a:endParaRPr lang="en-US" dirty="0" smtClean="0"/>
          </a:p>
        </p:txBody>
      </p:sp>
      <p:pic>
        <p:nvPicPr>
          <p:cNvPr id="4" name="Picture 3"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752600" y="5867400"/>
            <a:ext cx="4982307" cy="7620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0424253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5115"/>
          </a:xfrm>
        </p:spPr>
        <p:txBody>
          <a:bodyPr>
            <a:normAutofit fontScale="90000"/>
          </a:bodyPr>
          <a:lstStyle/>
          <a:p>
            <a:r>
              <a:rPr lang="en-US" dirty="0" smtClean="0"/>
              <a:t>Encryption Algorithm: Step 1</a:t>
            </a:r>
            <a:endParaRPr lang="en-US" dirty="0"/>
          </a:p>
        </p:txBody>
      </p:sp>
      <p:sp>
        <p:nvSpPr>
          <p:cNvPr id="3" name="Content Placeholder 2"/>
          <p:cNvSpPr>
            <a:spLocks noGrp="1"/>
          </p:cNvSpPr>
          <p:nvPr>
            <p:ph idx="1"/>
          </p:nvPr>
        </p:nvSpPr>
        <p:spPr>
          <a:xfrm>
            <a:off x="457200" y="762000"/>
            <a:ext cx="8229600" cy="6096000"/>
          </a:xfrm>
        </p:spPr>
        <p:txBody>
          <a:bodyPr>
            <a:normAutofit lnSpcReduction="10000"/>
          </a:bodyPr>
          <a:lstStyle/>
          <a:p>
            <a:pPr marL="514350" indent="-514350">
              <a:buFont typeface="+mj-lt"/>
              <a:buAutoNum type="arabicPeriod"/>
            </a:pPr>
            <a:r>
              <a:rPr lang="en-US" dirty="0" smtClean="0"/>
              <a:t>Want </a:t>
            </a:r>
            <a:r>
              <a:rPr lang="en-US" i="1" dirty="0" smtClean="0"/>
              <a:t>A</a:t>
            </a:r>
            <a:r>
              <a:rPr lang="en-US" dirty="0" smtClean="0"/>
              <a:t> and its inverse to have integer entries that can be changed easily.</a:t>
            </a:r>
          </a:p>
          <a:p>
            <a:pPr marL="971550" lvl="1" indent="-514350">
              <a:buFont typeface="+mj-lt"/>
              <a:buAutoNum type="alphaLcParenR"/>
            </a:pPr>
            <a:r>
              <a:rPr lang="en-US" dirty="0" smtClean="0"/>
              <a:t>Create an n x n upper triangular matrix </a:t>
            </a:r>
            <a:r>
              <a:rPr lang="en-US" i="1" dirty="0" smtClean="0"/>
              <a:t>A</a:t>
            </a:r>
            <a:r>
              <a:rPr lang="en-US" dirty="0" smtClean="0"/>
              <a:t> with all integer entries and a diagonal whose entries are 1 or      .</a:t>
            </a:r>
          </a:p>
          <a:p>
            <a:pPr marL="1428750" lvl="2" indent="-514350">
              <a:buFont typeface="+mj-lt"/>
              <a:buAutoNum type="romanLcPeriod"/>
            </a:pPr>
            <a:r>
              <a:rPr lang="en-US" dirty="0" err="1" smtClean="0"/>
              <a:t>det</a:t>
            </a:r>
            <a:r>
              <a:rPr lang="en-US" dirty="0" smtClean="0"/>
              <a:t>(A) = ±1, since the determinant of an upper triangular matrix is the product of its diagonal entries.</a:t>
            </a:r>
          </a:p>
          <a:p>
            <a:pPr marL="971550" lvl="1" indent="-514350">
              <a:buFont typeface="+mj-lt"/>
              <a:buAutoNum type="alphaLcParenR"/>
            </a:pPr>
            <a:r>
              <a:rPr lang="en-US" dirty="0" smtClean="0"/>
              <a:t>Change the matrix A by using a sequence of elementary row operations consisting of adding a multiple of one row to another and swapping rows. The multiples must be integers.</a:t>
            </a:r>
          </a:p>
          <a:p>
            <a:pPr marL="971550" lvl="1" indent="-514350">
              <a:buFont typeface="+mj-lt"/>
              <a:buAutoNum type="alphaLcParenR"/>
            </a:pPr>
            <a:r>
              <a:rPr lang="en-US" dirty="0" smtClean="0"/>
              <a:t>The formula                           guarantees that </a:t>
            </a:r>
            <a:r>
              <a:rPr lang="en-US" i="1" dirty="0" smtClean="0"/>
              <a:t>A</a:t>
            </a:r>
            <a:r>
              <a:rPr lang="en-US" i="1" baseline="30000" dirty="0" smtClean="0"/>
              <a:t>-1</a:t>
            </a:r>
            <a:r>
              <a:rPr lang="en-US" dirty="0"/>
              <a:t> </a:t>
            </a:r>
            <a:r>
              <a:rPr lang="en-US" dirty="0" smtClean="0"/>
              <a:t>has integer entries.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6967172"/>
              </p:ext>
            </p:extLst>
          </p:nvPr>
        </p:nvGraphicFramePr>
        <p:xfrm>
          <a:off x="2161695" y="2629288"/>
          <a:ext cx="332890" cy="266312"/>
        </p:xfrm>
        <a:graphic>
          <a:graphicData uri="http://schemas.openxmlformats.org/presentationml/2006/ole">
            <mc:AlternateContent xmlns:mc="http://schemas.openxmlformats.org/markup-compatibility/2006">
              <mc:Choice xmlns:v="urn:schemas-microsoft-com:vml" Requires="v">
                <p:oleObj spid="_x0000_s13344" name="Equation" r:id="rId4" imgW="190500" imgH="152400" progId="Equation.DSMT4">
                  <p:embed/>
                </p:oleObj>
              </mc:Choice>
              <mc:Fallback>
                <p:oleObj name="Equation" r:id="rId4" imgW="190500" imgH="152400" progId="Equation.DSMT4">
                  <p:embed/>
                  <p:pic>
                    <p:nvPicPr>
                      <p:cNvPr id="0" name=""/>
                      <p:cNvPicPr/>
                      <p:nvPr/>
                    </p:nvPicPr>
                    <p:blipFill>
                      <a:blip r:embed="rId5"/>
                      <a:stretch>
                        <a:fillRect/>
                      </a:stretch>
                    </p:blipFill>
                    <p:spPr>
                      <a:xfrm>
                        <a:off x="2161695" y="2629288"/>
                        <a:ext cx="332890" cy="266312"/>
                      </a:xfrm>
                      <a:prstGeom prst="rect">
                        <a:avLst/>
                      </a:prstGeom>
                    </p:spPr>
                  </p:pic>
                </p:oleObj>
              </mc:Fallback>
            </mc:AlternateContent>
          </a:graphicData>
        </a:graphic>
      </p:graphicFrame>
      <p:pic>
        <p:nvPicPr>
          <p:cNvPr id="5" name="Picture 4" descr="TP_tmp.png"/>
          <p:cNvPicPr>
            <a:picLocks noChangeAspect="1"/>
          </p:cNvPicPr>
          <p:nvPr>
            <p:custDataLst>
              <p:tags r:id="rId2"/>
            </p:custDataLst>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3429000" y="5791200"/>
            <a:ext cx="1828800" cy="279699"/>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8559038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20762"/>
          </a:xfrm>
        </p:spPr>
        <p:txBody>
          <a:bodyPr>
            <a:normAutofit fontScale="90000"/>
          </a:bodyPr>
          <a:lstStyle/>
          <a:p>
            <a:r>
              <a:rPr lang="en-US" dirty="0" smtClean="0"/>
              <a:t>Encryption Algorithm	Step 1 Example</a:t>
            </a:r>
            <a:endParaRPr lang="en-US" dirty="0"/>
          </a:p>
        </p:txBody>
      </p:sp>
      <p:sp>
        <p:nvSpPr>
          <p:cNvPr id="3" name="Content Placeholder 2"/>
          <p:cNvSpPr>
            <a:spLocks noGrp="1"/>
          </p:cNvSpPr>
          <p:nvPr>
            <p:ph idx="1"/>
          </p:nvPr>
        </p:nvSpPr>
        <p:spPr>
          <a:xfrm>
            <a:off x="381000" y="914400"/>
            <a:ext cx="8229600" cy="4525963"/>
          </a:xfrm>
        </p:spPr>
        <p:txBody>
          <a:bodyPr/>
          <a:lstStyle/>
          <a:p>
            <a:r>
              <a:rPr lang="en-US" dirty="0" smtClean="0"/>
              <a:t>Example of Constructing A:</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46957769"/>
              </p:ext>
            </p:extLst>
          </p:nvPr>
        </p:nvGraphicFramePr>
        <p:xfrm>
          <a:off x="3276600" y="1524000"/>
          <a:ext cx="1744133" cy="1066800"/>
        </p:xfrm>
        <a:graphic>
          <a:graphicData uri="http://schemas.openxmlformats.org/presentationml/2006/ole">
            <mc:AlternateContent xmlns:mc="http://schemas.openxmlformats.org/markup-compatibility/2006">
              <mc:Choice xmlns:v="urn:schemas-microsoft-com:vml" Requires="v">
                <p:oleObj spid="_x0000_s5332" name="Equation" r:id="rId3" imgW="1307880" imgH="799920" progId="Equation.3">
                  <p:embed/>
                </p:oleObj>
              </mc:Choice>
              <mc:Fallback>
                <p:oleObj name="Equation" r:id="rId3" imgW="1307880" imgH="799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524000"/>
                        <a:ext cx="174413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685800" y="2590800"/>
            <a:ext cx="7666394" cy="461665"/>
          </a:xfrm>
          <a:prstGeom prst="rect">
            <a:avLst/>
          </a:prstGeom>
          <a:noFill/>
        </p:spPr>
        <p:txBody>
          <a:bodyPr wrap="none" rtlCol="0">
            <a:spAutoFit/>
          </a:bodyPr>
          <a:lstStyle/>
          <a:p>
            <a:r>
              <a:rPr lang="en-US" sz="2400" dirty="0" smtClean="0"/>
              <a:t>Multiply row 1 by 3 and add the result to both rows 2 and 3.</a:t>
            </a:r>
            <a:endParaRPr lang="en-US" sz="2400" dirty="0"/>
          </a:p>
        </p:txBody>
      </p:sp>
      <p:graphicFrame>
        <p:nvGraphicFramePr>
          <p:cNvPr id="62467" name="Object 3"/>
          <p:cNvGraphicFramePr>
            <a:graphicFrameLocks noChangeAspect="1"/>
          </p:cNvGraphicFramePr>
          <p:nvPr/>
        </p:nvGraphicFramePr>
        <p:xfrm>
          <a:off x="3276600" y="3048000"/>
          <a:ext cx="1795463" cy="1066800"/>
        </p:xfrm>
        <a:graphic>
          <a:graphicData uri="http://schemas.openxmlformats.org/presentationml/2006/ole">
            <mc:AlternateContent xmlns:mc="http://schemas.openxmlformats.org/markup-compatibility/2006">
              <mc:Choice xmlns:v="urn:schemas-microsoft-com:vml" Requires="v">
                <p:oleObj spid="_x0000_s5333" name="Equation" r:id="rId5" imgW="1346040" imgH="799920" progId="Equation.3">
                  <p:embed/>
                </p:oleObj>
              </mc:Choice>
              <mc:Fallback>
                <p:oleObj name="Equation" r:id="rId5" imgW="1346040" imgH="799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048000"/>
                        <a:ext cx="179546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715606" y="4262735"/>
            <a:ext cx="6043993" cy="461665"/>
          </a:xfrm>
          <a:prstGeom prst="rect">
            <a:avLst/>
          </a:prstGeom>
          <a:noFill/>
        </p:spPr>
        <p:txBody>
          <a:bodyPr wrap="none" rtlCol="0">
            <a:spAutoFit/>
          </a:bodyPr>
          <a:lstStyle/>
          <a:p>
            <a:r>
              <a:rPr lang="en-US" sz="2400" dirty="0" smtClean="0"/>
              <a:t>Multiply row 2 by -8 and add the result to row 3.</a:t>
            </a:r>
            <a:endParaRPr lang="en-US" sz="2400" dirty="0"/>
          </a:p>
        </p:txBody>
      </p:sp>
      <p:graphicFrame>
        <p:nvGraphicFramePr>
          <p:cNvPr id="62468" name="Object 4"/>
          <p:cNvGraphicFramePr>
            <a:graphicFrameLocks noChangeAspect="1"/>
          </p:cNvGraphicFramePr>
          <p:nvPr>
            <p:extLst>
              <p:ext uri="{D42A27DB-BD31-4B8C-83A1-F6EECF244321}">
                <p14:modId xmlns:p14="http://schemas.microsoft.com/office/powerpoint/2010/main" val="1383453252"/>
              </p:ext>
            </p:extLst>
          </p:nvPr>
        </p:nvGraphicFramePr>
        <p:xfrm>
          <a:off x="3276600" y="4876800"/>
          <a:ext cx="2168525" cy="1066800"/>
        </p:xfrm>
        <a:graphic>
          <a:graphicData uri="http://schemas.openxmlformats.org/presentationml/2006/ole">
            <mc:AlternateContent xmlns:mc="http://schemas.openxmlformats.org/markup-compatibility/2006">
              <mc:Choice xmlns:v="urn:schemas-microsoft-com:vml" Requires="v">
                <p:oleObj spid="_x0000_s5334" name="Equation" r:id="rId7" imgW="1625400" imgH="799920" progId="Equation.3">
                  <p:embed/>
                </p:oleObj>
              </mc:Choice>
              <mc:Fallback>
                <p:oleObj name="Equation" r:id="rId7" imgW="1625400" imgH="7999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876800"/>
                        <a:ext cx="21685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7869311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10600" cy="868362"/>
          </a:xfrm>
        </p:spPr>
        <p:txBody>
          <a:bodyPr>
            <a:normAutofit fontScale="90000"/>
          </a:bodyPr>
          <a:lstStyle/>
          <a:p>
            <a:pPr algn="l"/>
            <a:r>
              <a:rPr lang="en-US" dirty="0"/>
              <a:t>Encryption Algorithm	Step 1 Example</a:t>
            </a:r>
          </a:p>
        </p:txBody>
      </p:sp>
      <p:sp>
        <p:nvSpPr>
          <p:cNvPr id="4" name="TextBox 3"/>
          <p:cNvSpPr txBox="1"/>
          <p:nvPr/>
        </p:nvSpPr>
        <p:spPr>
          <a:xfrm>
            <a:off x="914400" y="1524000"/>
            <a:ext cx="6605526" cy="830997"/>
          </a:xfrm>
          <a:prstGeom prst="rect">
            <a:avLst/>
          </a:prstGeom>
          <a:noFill/>
        </p:spPr>
        <p:txBody>
          <a:bodyPr wrap="none" rtlCol="0">
            <a:spAutoFit/>
          </a:bodyPr>
          <a:lstStyle/>
          <a:p>
            <a:r>
              <a:rPr lang="en-US" sz="2400" dirty="0" smtClean="0"/>
              <a:t>Multiply row 2 by -7 and and add to row 1 and then</a:t>
            </a:r>
          </a:p>
          <a:p>
            <a:r>
              <a:rPr lang="en-US" sz="2400" dirty="0" smtClean="0"/>
              <a:t>multiply row 3 by 5 and add to the row 1.</a:t>
            </a:r>
            <a:endParaRPr lang="en-US" sz="2400" dirty="0"/>
          </a:p>
        </p:txBody>
      </p:sp>
      <p:graphicFrame>
        <p:nvGraphicFramePr>
          <p:cNvPr id="63490" name="Object 2"/>
          <p:cNvGraphicFramePr>
            <a:graphicFrameLocks noChangeAspect="1"/>
          </p:cNvGraphicFramePr>
          <p:nvPr/>
        </p:nvGraphicFramePr>
        <p:xfrm>
          <a:off x="2819400" y="2514600"/>
          <a:ext cx="2473325" cy="1066800"/>
        </p:xfrm>
        <a:graphic>
          <a:graphicData uri="http://schemas.openxmlformats.org/presentationml/2006/ole">
            <mc:AlternateContent xmlns:mc="http://schemas.openxmlformats.org/markup-compatibility/2006">
              <mc:Choice xmlns:v="urn:schemas-microsoft-com:vml" Requires="v">
                <p:oleObj spid="_x0000_s6247" name="Equation" r:id="rId3" imgW="1854000" imgH="799920" progId="Equation.3">
                  <p:embed/>
                </p:oleObj>
              </mc:Choice>
              <mc:Fallback>
                <p:oleObj name="Equation" r:id="rId3" imgW="1854000" imgH="799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514600"/>
                        <a:ext cx="24733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548426942"/>
              </p:ext>
            </p:extLst>
          </p:nvPr>
        </p:nvGraphicFramePr>
        <p:xfrm>
          <a:off x="2819400" y="3962400"/>
          <a:ext cx="3236421" cy="1219200"/>
        </p:xfrm>
        <a:graphic>
          <a:graphicData uri="http://schemas.openxmlformats.org/presentationml/2006/ole">
            <mc:AlternateContent xmlns:mc="http://schemas.openxmlformats.org/markup-compatibility/2006">
              <mc:Choice xmlns:v="urn:schemas-microsoft-com:vml" Requires="v">
                <p:oleObj spid="_x0000_s6248" name="Equation" r:id="rId5" imgW="1854200" imgH="698500" progId="Equation.DSMT4">
                  <p:embed/>
                </p:oleObj>
              </mc:Choice>
              <mc:Fallback>
                <p:oleObj name="Equation" r:id="rId5" imgW="1854200" imgH="698500" progId="Equation.DSMT4">
                  <p:embed/>
                  <p:pic>
                    <p:nvPicPr>
                      <p:cNvPr id="0" name=""/>
                      <p:cNvPicPr/>
                      <p:nvPr/>
                    </p:nvPicPr>
                    <p:blipFill>
                      <a:blip r:embed="rId6"/>
                      <a:stretch>
                        <a:fillRect/>
                      </a:stretch>
                    </p:blipFill>
                    <p:spPr>
                      <a:xfrm>
                        <a:off x="2819400" y="3962400"/>
                        <a:ext cx="3236421" cy="1219200"/>
                      </a:xfrm>
                      <a:prstGeom prst="rect">
                        <a:avLst/>
                      </a:prstGeom>
                    </p:spPr>
                  </p:pic>
                </p:oleObj>
              </mc:Fallback>
            </mc:AlternateContent>
          </a:graphicData>
        </a:graphic>
      </p:graphicFrame>
    </p:spTree>
    <p:extLst>
      <p:ext uri="{BB962C8B-B14F-4D97-AF65-F5344CB8AC3E}">
        <p14:creationId xmlns:p14="http://schemas.microsoft.com/office/powerpoint/2010/main" val="367195247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Algorithm: Step 2</a:t>
            </a:r>
            <a:endParaRPr lang="en-US" dirty="0"/>
          </a:p>
        </p:txBody>
      </p:sp>
      <p:sp>
        <p:nvSpPr>
          <p:cNvPr id="3" name="Content Placeholder 2"/>
          <p:cNvSpPr>
            <a:spLocks noGrp="1"/>
          </p:cNvSpPr>
          <p:nvPr>
            <p:ph idx="1"/>
          </p:nvPr>
        </p:nvSpPr>
        <p:spPr/>
        <p:txBody>
          <a:bodyPr/>
          <a:lstStyle/>
          <a:p>
            <a:r>
              <a:rPr lang="en-US" dirty="0" smtClean="0"/>
              <a:t>Code the message in matrix </a:t>
            </a:r>
            <a:r>
              <a:rPr lang="en-US" i="1" dirty="0" smtClean="0"/>
              <a:t>B</a:t>
            </a:r>
            <a:r>
              <a:rPr lang="en-US" dirty="0" smtClean="0"/>
              <a:t> using one of many possible codes. Choose the simple one.</a:t>
            </a:r>
          </a:p>
          <a:p>
            <a:pPr lvl="1"/>
            <a:r>
              <a:rPr lang="en-US" dirty="0" smtClean="0"/>
              <a:t>Associate 0 to a blank or space, 1 to A, -1 to B, 2 to C, -2 to D, etc...</a:t>
            </a:r>
            <a:endParaRPr lang="en-US" dirty="0"/>
          </a:p>
        </p:txBody>
      </p:sp>
    </p:spTree>
    <p:extLst>
      <p:ext uri="{BB962C8B-B14F-4D97-AF65-F5344CB8AC3E}">
        <p14:creationId xmlns:p14="http://schemas.microsoft.com/office/powerpoint/2010/main" val="18177218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3613" cy="868362"/>
          </a:xfrm>
        </p:spPr>
        <p:txBody>
          <a:bodyPr>
            <a:normAutofit fontScale="90000"/>
          </a:bodyPr>
          <a:lstStyle/>
          <a:p>
            <a:r>
              <a:rPr lang="en-US" dirty="0" smtClean="0"/>
              <a:t>Computing a 3 × 3 Determinant</a:t>
            </a:r>
            <a:endParaRPr lang="en-US" dirty="0"/>
          </a:p>
        </p:txBody>
      </p:sp>
      <p:sp>
        <p:nvSpPr>
          <p:cNvPr id="10" name="Content Placeholder 9"/>
          <p:cNvSpPr>
            <a:spLocks noGrp="1"/>
          </p:cNvSpPr>
          <p:nvPr>
            <p:ph idx="1"/>
          </p:nvPr>
        </p:nvSpPr>
        <p:spPr/>
        <p:txBody>
          <a:bodyPr/>
          <a:lstStyle/>
          <a:p>
            <a:r>
              <a:rPr lang="en-US" dirty="0" smtClean="0"/>
              <a:t> </a:t>
            </a:r>
          </a:p>
          <a:p>
            <a:endParaRPr lang="en-US" dirty="0"/>
          </a:p>
          <a:p>
            <a:endParaRPr lang="en-US" dirty="0" smtClean="0"/>
          </a:p>
          <a:p>
            <a:r>
              <a:rPr lang="en-US" dirty="0" smtClean="0"/>
              <a:t>For an </a:t>
            </a:r>
            <a:r>
              <a:rPr lang="en-US" i="1" dirty="0" smtClean="0"/>
              <a:t>n × n</a:t>
            </a:r>
            <a:r>
              <a:rPr lang="en-US" dirty="0" smtClean="0"/>
              <a:t> matrix, n! products are required.</a:t>
            </a:r>
          </a:p>
          <a:p>
            <a:endParaRPr lang="en-US" dirty="0"/>
          </a:p>
          <a:p>
            <a:r>
              <a:rPr lang="en-US" dirty="0" smtClean="0"/>
              <a:t>Does this seem like a good way to evaluate a determinant? Consider a 10 × 10 matrix.</a:t>
            </a:r>
            <a:endParaRPr lang="en-US" dirty="0"/>
          </a:p>
        </p:txBody>
      </p:sp>
      <p:pic>
        <p:nvPicPr>
          <p:cNvPr id="17" name="Picture 16" descr="TP_tmp.png"/>
          <p:cNvPicPr>
            <a:picLocks noChangeAspect="1"/>
          </p:cNvPicPr>
          <p:nvPr>
            <p:custDataLst>
              <p:tags r:id="rId1"/>
            </p:custDataLst>
          </p:nvPr>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447800" y="2590800"/>
            <a:ext cx="6986588" cy="535781"/>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9" name="Picture 18" descr="TP_tmp.png"/>
          <p:cNvPicPr>
            <a:picLocks noChangeAspect="1"/>
          </p:cNvPicPr>
          <p:nvPr>
            <p:custDataLst>
              <p:tags r:id="rId2"/>
            </p:custDataLst>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447800" y="1600200"/>
            <a:ext cx="2362200" cy="794558"/>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41985128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fontScale="90000"/>
          </a:bodyPr>
          <a:lstStyle/>
          <a:p>
            <a:r>
              <a:rPr lang="en-US" dirty="0"/>
              <a:t>Encryption </a:t>
            </a:r>
            <a:r>
              <a:rPr lang="en-US" dirty="0" smtClean="0"/>
              <a:t>Algorithm Step 2 Example</a:t>
            </a:r>
            <a:endParaRPr lang="en-US" dirty="0"/>
          </a:p>
        </p:txBody>
      </p:sp>
      <p:sp>
        <p:nvSpPr>
          <p:cNvPr id="3" name="Content Placeholder 2"/>
          <p:cNvSpPr>
            <a:spLocks noGrp="1"/>
          </p:cNvSpPr>
          <p:nvPr>
            <p:ph idx="1"/>
          </p:nvPr>
        </p:nvSpPr>
        <p:spPr>
          <a:xfrm>
            <a:off x="533400" y="685800"/>
            <a:ext cx="8229600" cy="4525963"/>
          </a:xfrm>
        </p:spPr>
        <p:txBody>
          <a:bodyPr/>
          <a:lstStyle/>
          <a:p>
            <a:r>
              <a:rPr lang="en-US" dirty="0" smtClean="0"/>
              <a:t>Take message</a:t>
            </a:r>
            <a:br>
              <a:rPr lang="en-US" dirty="0" smtClean="0"/>
            </a:br>
            <a:r>
              <a:rPr lang="en-US" dirty="0" smtClean="0"/>
              <a:t/>
            </a:r>
            <a:br>
              <a:rPr lang="en-US" dirty="0" smtClean="0"/>
            </a:br>
            <a:r>
              <a:rPr lang="en-US" dirty="0" smtClean="0"/>
              <a:t>	ORTHOGONAL MATRIX</a:t>
            </a:r>
          </a:p>
          <a:p>
            <a:r>
              <a:rPr lang="en-US" dirty="0" smtClean="0"/>
              <a:t>This encodes to</a:t>
            </a:r>
            <a:br>
              <a:rPr lang="en-US" dirty="0" smtClean="0"/>
            </a:br>
            <a:endParaRPr lang="en-US" dirty="0"/>
          </a:p>
        </p:txBody>
      </p:sp>
      <p:graphicFrame>
        <p:nvGraphicFramePr>
          <p:cNvPr id="5" name="Table 4"/>
          <p:cNvGraphicFramePr>
            <a:graphicFrameLocks noGrp="1"/>
          </p:cNvGraphicFramePr>
          <p:nvPr/>
        </p:nvGraphicFramePr>
        <p:xfrm>
          <a:off x="762000" y="2971800"/>
          <a:ext cx="6934200" cy="741680"/>
        </p:xfrm>
        <a:graphic>
          <a:graphicData uri="http://schemas.openxmlformats.org/drawingml/2006/table">
            <a:tbl>
              <a:tblPr firstRow="1" bandRow="1">
                <a:tableStyleId>{5C22544A-7EE6-4342-B048-85BDC9FD1C3A}</a:tableStyleId>
              </a:tblPr>
              <a:tblGrid>
                <a:gridCol w="358588"/>
                <a:gridCol w="403412"/>
                <a:gridCol w="533400"/>
                <a:gridCol w="439568"/>
                <a:gridCol w="398632"/>
                <a:gridCol w="304800"/>
                <a:gridCol w="304800"/>
                <a:gridCol w="381000"/>
                <a:gridCol w="381000"/>
                <a:gridCol w="381000"/>
                <a:gridCol w="381000"/>
                <a:gridCol w="457200"/>
                <a:gridCol w="381000"/>
                <a:gridCol w="533400"/>
                <a:gridCol w="381000"/>
                <a:gridCol w="381000"/>
                <a:gridCol w="533400"/>
              </a:tblGrid>
              <a:tr h="370840">
                <a:tc>
                  <a:txBody>
                    <a:bodyPr/>
                    <a:lstStyle/>
                    <a:p>
                      <a:r>
                        <a:rPr lang="en-US" dirty="0" smtClean="0">
                          <a:solidFill>
                            <a:schemeClr val="tx1"/>
                          </a:solidFill>
                        </a:rPr>
                        <a: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I</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7961876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Encryption Algorithm	Step </a:t>
            </a:r>
            <a:r>
              <a:rPr lang="en-US" dirty="0" smtClean="0"/>
              <a:t>2 </a:t>
            </a:r>
            <a:r>
              <a:rPr lang="en-US" dirty="0"/>
              <a:t>Example</a:t>
            </a:r>
          </a:p>
        </p:txBody>
      </p:sp>
      <p:sp>
        <p:nvSpPr>
          <p:cNvPr id="3" name="Content Placeholder 2"/>
          <p:cNvSpPr>
            <a:spLocks noGrp="1"/>
          </p:cNvSpPr>
          <p:nvPr>
            <p:ph idx="1"/>
          </p:nvPr>
        </p:nvSpPr>
        <p:spPr>
          <a:xfrm>
            <a:off x="457200" y="914400"/>
            <a:ext cx="8229600" cy="4525963"/>
          </a:xfrm>
        </p:spPr>
        <p:txBody>
          <a:bodyPr/>
          <a:lstStyle/>
          <a:p>
            <a:r>
              <a:rPr lang="en-US" dirty="0" smtClean="0"/>
              <a:t>Our matrix A has 3 columns, so place the encoded message into a matrix B having 3 rows. In this way, the product AB is defined. Create our matrix B by sequencing the numbers in the code table by columns, adding zeros in the last column if necessary.</a:t>
            </a:r>
            <a:endParaRPr lang="en-US" dirty="0"/>
          </a:p>
        </p:txBody>
      </p:sp>
      <p:graphicFrame>
        <p:nvGraphicFramePr>
          <p:cNvPr id="64515" name="Object 3"/>
          <p:cNvGraphicFramePr>
            <a:graphicFrameLocks noChangeAspect="1"/>
          </p:cNvGraphicFramePr>
          <p:nvPr>
            <p:extLst>
              <p:ext uri="{D42A27DB-BD31-4B8C-83A1-F6EECF244321}">
                <p14:modId xmlns:p14="http://schemas.microsoft.com/office/powerpoint/2010/main" val="3557619967"/>
              </p:ext>
            </p:extLst>
          </p:nvPr>
        </p:nvGraphicFramePr>
        <p:xfrm>
          <a:off x="1447800" y="4343400"/>
          <a:ext cx="6259512" cy="1752600"/>
        </p:xfrm>
        <a:graphic>
          <a:graphicData uri="http://schemas.openxmlformats.org/presentationml/2006/ole">
            <mc:AlternateContent xmlns:mc="http://schemas.openxmlformats.org/markup-compatibility/2006">
              <mc:Choice xmlns:v="urn:schemas-microsoft-com:vml" Requires="v">
                <p:oleObj spid="_x0000_s7243" name="Equation" r:id="rId3" imgW="2857320" imgH="799920" progId="Equation.3">
                  <p:embed/>
                </p:oleObj>
              </mc:Choice>
              <mc:Fallback>
                <p:oleObj name="Equation" r:id="rId3" imgW="2857320" imgH="799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343400"/>
                        <a:ext cx="6259512"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0800486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Algorithm: Step 3</a:t>
            </a:r>
            <a:endParaRPr lang="en-US" dirty="0"/>
          </a:p>
        </p:txBody>
      </p:sp>
      <p:sp>
        <p:nvSpPr>
          <p:cNvPr id="3" name="Content Placeholder 2"/>
          <p:cNvSpPr>
            <a:spLocks noGrp="1"/>
          </p:cNvSpPr>
          <p:nvPr>
            <p:ph idx="1"/>
          </p:nvPr>
        </p:nvSpPr>
        <p:spPr/>
        <p:txBody>
          <a:bodyPr/>
          <a:lstStyle/>
          <a:p>
            <a:r>
              <a:rPr lang="en-US" dirty="0" smtClean="0"/>
              <a:t>Form the product AB.</a:t>
            </a:r>
            <a:endParaRPr lang="en-US" dirty="0"/>
          </a:p>
        </p:txBody>
      </p:sp>
      <p:graphicFrame>
        <p:nvGraphicFramePr>
          <p:cNvPr id="5" name="Object 4"/>
          <p:cNvGraphicFramePr>
            <a:graphicFrameLocks noChangeAspect="1"/>
          </p:cNvGraphicFramePr>
          <p:nvPr/>
        </p:nvGraphicFramePr>
        <p:xfrm>
          <a:off x="762000" y="2819400"/>
          <a:ext cx="7450667" cy="1524000"/>
        </p:xfrm>
        <a:graphic>
          <a:graphicData uri="http://schemas.openxmlformats.org/presentationml/2006/ole">
            <mc:AlternateContent xmlns:mc="http://schemas.openxmlformats.org/markup-compatibility/2006">
              <mc:Choice xmlns:v="urn:schemas-microsoft-com:vml" Requires="v">
                <p:oleObj spid="_x0000_s8267" name="Equation" r:id="rId3" imgW="3911400" imgH="799920" progId="Equation.3">
                  <p:embed/>
                </p:oleObj>
              </mc:Choice>
              <mc:Fallback>
                <p:oleObj name="Equation" r:id="rId3" imgW="3911400" imgH="799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19400"/>
                        <a:ext cx="7450667"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533400" y="4876800"/>
            <a:ext cx="8382000" cy="646331"/>
          </a:xfrm>
          <a:prstGeom prst="rect">
            <a:avLst/>
          </a:prstGeom>
          <a:noFill/>
        </p:spPr>
        <p:txBody>
          <a:bodyPr wrap="square" rtlCol="0">
            <a:spAutoFit/>
          </a:bodyPr>
          <a:lstStyle/>
          <a:p>
            <a:pPr algn="ctr"/>
            <a:r>
              <a:rPr lang="en-US" dirty="0" smtClean="0"/>
              <a:t>Send the encrypted message</a:t>
            </a:r>
          </a:p>
          <a:p>
            <a:r>
              <a:rPr lang="en-US" sz="1600" dirty="0" smtClean="0"/>
              <a:t>6768  -174  1127  -4664  116  -780  3757  -88  633  -2129  60  -350  6118  -157  1019  5689  -135  957</a:t>
            </a:r>
            <a:r>
              <a:rPr lang="en-US" dirty="0" smtClean="0"/>
              <a:t>  </a:t>
            </a:r>
            <a:endParaRPr lang="en-US" dirty="0"/>
          </a:p>
        </p:txBody>
      </p:sp>
    </p:spTree>
    <p:extLst>
      <p:ext uri="{BB962C8B-B14F-4D97-AF65-F5344CB8AC3E}">
        <p14:creationId xmlns:p14="http://schemas.microsoft.com/office/powerpoint/2010/main" val="312744710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Encryption Algorithm	Step </a:t>
            </a:r>
            <a:r>
              <a:rPr lang="en-US" dirty="0" smtClean="0"/>
              <a:t>3 </a:t>
            </a:r>
            <a:r>
              <a:rPr lang="en-US" dirty="0"/>
              <a:t>Example</a:t>
            </a: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Before beginning transmission of encrypted data, send the integer matrix A</a:t>
            </a:r>
            <a:r>
              <a:rPr lang="en-US" baseline="30000" dirty="0" smtClean="0"/>
              <a:t>-1</a:t>
            </a:r>
            <a:r>
              <a:rPr lang="en-US" dirty="0" smtClean="0"/>
              <a:t> to the client end. The client now receives as many transmissions as necessary and for each one computes</a:t>
            </a:r>
          </a:p>
          <a:p>
            <a:endParaRPr lang="en-US" dirty="0" smtClean="0"/>
          </a:p>
          <a:p>
            <a:endParaRPr lang="en-US" dirty="0" smtClean="0"/>
          </a:p>
          <a:p>
            <a:r>
              <a:rPr lang="en-US" dirty="0" smtClean="0"/>
              <a:t>There is cost in computing A</a:t>
            </a:r>
            <a:r>
              <a:rPr lang="en-US" baseline="30000" dirty="0" smtClean="0"/>
              <a:t>-1</a:t>
            </a:r>
            <a:r>
              <a:rPr lang="en-US" dirty="0" smtClean="0"/>
              <a:t>, but it only has to be computed once to encrypt and decrypt multiple transmissions.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75513166"/>
              </p:ext>
            </p:extLst>
          </p:nvPr>
        </p:nvGraphicFramePr>
        <p:xfrm>
          <a:off x="2438400" y="3810000"/>
          <a:ext cx="3893820" cy="1066800"/>
        </p:xfrm>
        <a:graphic>
          <a:graphicData uri="http://schemas.openxmlformats.org/presentationml/2006/ole">
            <mc:AlternateContent xmlns:mc="http://schemas.openxmlformats.org/markup-compatibility/2006">
              <mc:Choice xmlns:v="urn:schemas-microsoft-com:vml" Requires="v">
                <p:oleObj spid="_x0000_s9291" name="Equation" r:id="rId3" imgW="927000" imgH="253800" progId="Equation.DSMT4">
                  <p:embed/>
                </p:oleObj>
              </mc:Choice>
              <mc:Fallback>
                <p:oleObj name="Equation" r:id="rId3" imgW="9270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810000"/>
                        <a:ext cx="389382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82781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NOTE</a:t>
            </a:r>
            <a:endParaRPr lang="en-US" dirty="0"/>
          </a:p>
        </p:txBody>
      </p:sp>
      <p:sp>
        <p:nvSpPr>
          <p:cNvPr id="3" name="Content Placeholder 2"/>
          <p:cNvSpPr>
            <a:spLocks noGrp="1"/>
          </p:cNvSpPr>
          <p:nvPr>
            <p:ph idx="1"/>
          </p:nvPr>
        </p:nvSpPr>
        <p:spPr>
          <a:xfrm>
            <a:off x="914400" y="838200"/>
            <a:ext cx="7313613" cy="5046662"/>
          </a:xfrm>
        </p:spPr>
        <p:txBody>
          <a:bodyPr>
            <a:normAutofit fontScale="77500" lnSpcReduction="20000"/>
          </a:bodyPr>
          <a:lstStyle/>
          <a:p>
            <a:r>
              <a:rPr lang="en-US" dirty="0" err="1"/>
              <a:t>d</a:t>
            </a:r>
            <a:r>
              <a:rPr lang="en-US" dirty="0" err="1" smtClean="0"/>
              <a:t>et</a:t>
            </a:r>
            <a:r>
              <a:rPr lang="en-US" dirty="0" smtClean="0"/>
              <a:t>(A) can alternately be written |A|.</a:t>
            </a:r>
          </a:p>
          <a:p>
            <a:endParaRPr lang="en-US" dirty="0" smtClean="0"/>
          </a:p>
          <a:p>
            <a:r>
              <a:rPr lang="en-US" dirty="0" smtClean="0"/>
              <a:t>Looking at the formulas for the 2 × 2 and 3 × 3 determinant, note that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The </a:t>
            </a:r>
            <a:r>
              <a:rPr lang="en-US" dirty="0"/>
              <a:t>multipliers of the determinants move through row 1 in the order column 1, 2, and 3 and alternate in sign. Each term contains the determinant of the 2 × 2 matrix obtained by crossing out the row and column of the multiplier</a:t>
            </a:r>
            <a:r>
              <a:rPr lang="en-US" dirty="0" smtClean="0"/>
              <a:t>.</a:t>
            </a:r>
            <a:endParaRPr lang="en-US" dirty="0"/>
          </a:p>
        </p:txBody>
      </p:sp>
      <p:pic>
        <p:nvPicPr>
          <p:cNvPr id="5" name="Picture 4"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295400" y="2133600"/>
            <a:ext cx="6705600" cy="129921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8935327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401"/>
            <a:ext cx="7313613" cy="868362"/>
          </a:xfrm>
        </p:spPr>
        <p:txBody>
          <a:bodyPr/>
          <a:lstStyle/>
          <a:p>
            <a:r>
              <a:rPr lang="en-US" dirty="0" smtClean="0"/>
              <a:t>First-Row Laplace Expansion</a:t>
            </a:r>
            <a:endParaRPr lang="en-US" dirty="0"/>
          </a:p>
        </p:txBody>
      </p:sp>
      <p:pic>
        <p:nvPicPr>
          <p:cNvPr id="8" name="Picture 7"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228600" y="1143000"/>
            <a:ext cx="8813800" cy="146304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1037272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pic>
        <p:nvPicPr>
          <p:cNvPr id="5" name="Picture 4"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85800" y="1600200"/>
            <a:ext cx="7772400" cy="24892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9444946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313613" cy="868362"/>
          </a:xfrm>
        </p:spPr>
        <p:txBody>
          <a:bodyPr/>
          <a:lstStyle/>
          <a:p>
            <a:r>
              <a:rPr lang="en-US" dirty="0" smtClean="0"/>
              <a:t>Properties of Determinants</a:t>
            </a:r>
            <a:endParaRPr lang="en-US" dirty="0"/>
          </a:p>
        </p:txBody>
      </p:sp>
      <p:sp>
        <p:nvSpPr>
          <p:cNvPr id="3" name="Content Placeholder 2"/>
          <p:cNvSpPr>
            <a:spLocks noGrp="1"/>
          </p:cNvSpPr>
          <p:nvPr>
            <p:ph idx="1"/>
          </p:nvPr>
        </p:nvSpPr>
        <p:spPr>
          <a:xfrm>
            <a:off x="0" y="609600"/>
            <a:ext cx="8915400" cy="5867400"/>
          </a:xfrm>
        </p:spPr>
        <p:txBody>
          <a:bodyPr>
            <a:normAutofit/>
          </a:bodyPr>
          <a:lstStyle/>
          <a:p>
            <a:r>
              <a:rPr lang="en-US" dirty="0" smtClean="0"/>
              <a:t>A and A</a:t>
            </a:r>
            <a:r>
              <a:rPr lang="en-US" baseline="30000" dirty="0" smtClean="0"/>
              <a:t>T</a:t>
            </a:r>
            <a:r>
              <a:rPr lang="en-US" dirty="0" smtClean="0"/>
              <a:t> have the same determinant.</a:t>
            </a:r>
          </a:p>
          <a:p>
            <a:r>
              <a:rPr lang="en-US" dirty="0" smtClean="0"/>
              <a:t>If </a:t>
            </a:r>
            <a:r>
              <a:rPr lang="en-US" dirty="0"/>
              <a:t>a row </a:t>
            </a:r>
            <a:r>
              <a:rPr lang="en-US" dirty="0" smtClean="0"/>
              <a:t>of </a:t>
            </a:r>
            <a:r>
              <a:rPr lang="en-US" dirty="0"/>
              <a:t>a matrix A is 0, then </a:t>
            </a:r>
            <a:r>
              <a:rPr lang="en-US" dirty="0" err="1"/>
              <a:t>det</a:t>
            </a:r>
            <a:r>
              <a:rPr lang="en-US" dirty="0"/>
              <a:t>(A) = 0.</a:t>
            </a:r>
          </a:p>
          <a:p>
            <a:pPr lvl="1"/>
            <a:r>
              <a:rPr lang="en-US" dirty="0" smtClean="0"/>
              <a:t>Assume </a:t>
            </a:r>
            <a:r>
              <a:rPr lang="en-US" i="1" dirty="0" smtClean="0"/>
              <a:t>A</a:t>
            </a:r>
            <a:r>
              <a:rPr lang="en-US" dirty="0" smtClean="0"/>
              <a:t> has a row of zeros. Expand across the first row. Each </a:t>
            </a:r>
            <a:r>
              <a:rPr lang="en-US" i="1" dirty="0" smtClean="0"/>
              <a:t>(n-1) × (n-1) </a:t>
            </a:r>
            <a:r>
              <a:rPr lang="en-US" dirty="0" smtClean="0"/>
              <a:t>submatrix has a row of zeros. When evaluating the determinant of each</a:t>
            </a:r>
            <a:br>
              <a:rPr lang="en-US" dirty="0" smtClean="0"/>
            </a:br>
            <a:r>
              <a:rPr lang="en-US" i="1" dirty="0" smtClean="0"/>
              <a:t>(</a:t>
            </a:r>
            <a:r>
              <a:rPr lang="en-US" i="1" dirty="0"/>
              <a:t>n-1) × (n-1) </a:t>
            </a:r>
            <a:r>
              <a:rPr lang="en-US" dirty="0" smtClean="0"/>
              <a:t>submatrix, each </a:t>
            </a:r>
            <a:r>
              <a:rPr lang="en-US" i="1" dirty="0"/>
              <a:t>(n</a:t>
            </a:r>
            <a:r>
              <a:rPr lang="en-US" i="1" dirty="0" smtClean="0"/>
              <a:t>-2) </a:t>
            </a:r>
            <a:r>
              <a:rPr lang="en-US" i="1" dirty="0"/>
              <a:t>× (n</a:t>
            </a:r>
            <a:r>
              <a:rPr lang="en-US" i="1" dirty="0" smtClean="0"/>
              <a:t>-2) </a:t>
            </a:r>
            <a:r>
              <a:rPr lang="en-US" dirty="0"/>
              <a:t>submatrix </a:t>
            </a:r>
            <a:r>
              <a:rPr lang="en-US" dirty="0" smtClean="0"/>
              <a:t>has a row of zeros. Continue the process until obtaining a set of 2 × 2 matrices, each of which has a row of zeros. Each of these matrices has a determinant of zero.</a:t>
            </a:r>
          </a:p>
          <a:p>
            <a:endParaRPr lang="en-US" dirty="0"/>
          </a:p>
        </p:txBody>
      </p:sp>
      <p:pic>
        <p:nvPicPr>
          <p:cNvPr id="5" name="Picture 4"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819400" y="5334000"/>
            <a:ext cx="3449782" cy="13716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21366516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Properties of Determinants</a:t>
            </a:r>
            <a:endParaRPr lang="en-US" dirty="0"/>
          </a:p>
        </p:txBody>
      </p:sp>
      <p:sp>
        <p:nvSpPr>
          <p:cNvPr id="3" name="Content Placeholder 2"/>
          <p:cNvSpPr>
            <a:spLocks noGrp="1"/>
          </p:cNvSpPr>
          <p:nvPr>
            <p:ph idx="1"/>
          </p:nvPr>
        </p:nvSpPr>
        <p:spPr/>
        <p:txBody>
          <a:bodyPr/>
          <a:lstStyle/>
          <a:p>
            <a:r>
              <a:rPr lang="en-US" dirty="0" smtClean="0"/>
              <a:t>If a column of a matrix A is 0, then </a:t>
            </a:r>
            <a:r>
              <a:rPr lang="en-US" dirty="0" err="1" smtClean="0"/>
              <a:t>det</a:t>
            </a:r>
            <a:r>
              <a:rPr lang="en-US" dirty="0" smtClean="0"/>
              <a:t>(A) = 0.</a:t>
            </a:r>
          </a:p>
          <a:p>
            <a:pPr lvl="1"/>
            <a:r>
              <a:rPr lang="en-US" dirty="0" err="1"/>
              <a:t>d</a:t>
            </a:r>
            <a:r>
              <a:rPr lang="en-US" dirty="0" err="1" smtClean="0"/>
              <a:t>et</a:t>
            </a:r>
            <a:r>
              <a:rPr lang="en-US" dirty="0" smtClean="0"/>
              <a:t>(A) = </a:t>
            </a:r>
            <a:r>
              <a:rPr lang="en-US" dirty="0" err="1" smtClean="0"/>
              <a:t>det</a:t>
            </a:r>
            <a:r>
              <a:rPr lang="en-US" dirty="0" smtClean="0"/>
              <a:t>(A</a:t>
            </a:r>
            <a:r>
              <a:rPr lang="en-US" baseline="30000" dirty="0" smtClean="0"/>
              <a:t>T</a:t>
            </a:r>
            <a:r>
              <a:rPr lang="en-US" dirty="0" smtClean="0"/>
              <a:t>), and A</a:t>
            </a:r>
            <a:r>
              <a:rPr lang="en-US" baseline="30000" dirty="0" smtClean="0"/>
              <a:t>T</a:t>
            </a:r>
            <a:r>
              <a:rPr lang="en-US" dirty="0" smtClean="0"/>
              <a:t> has a row of zeros.</a:t>
            </a:r>
          </a:p>
          <a:p>
            <a:endParaRPr lang="en-US" dirty="0"/>
          </a:p>
          <a:p>
            <a:r>
              <a:rPr lang="en-US" dirty="0" err="1"/>
              <a:t>d</a:t>
            </a:r>
            <a:r>
              <a:rPr lang="en-US" dirty="0" err="1" smtClean="0"/>
              <a:t>et</a:t>
            </a:r>
            <a:r>
              <a:rPr lang="en-US" dirty="0" smtClean="0"/>
              <a:t>(A*B) = </a:t>
            </a:r>
            <a:r>
              <a:rPr lang="en-US" dirty="0" err="1" smtClean="0"/>
              <a:t>det</a:t>
            </a:r>
            <a:r>
              <a:rPr lang="en-US" dirty="0" smtClean="0"/>
              <a:t>(A)*</a:t>
            </a:r>
            <a:r>
              <a:rPr lang="en-US" dirty="0" err="1" smtClean="0"/>
              <a:t>det</a:t>
            </a:r>
            <a:r>
              <a:rPr lang="en-US" dirty="0" smtClean="0"/>
              <a:t>(B)</a:t>
            </a:r>
            <a:endParaRPr lang="en-US" dirty="0"/>
          </a:p>
        </p:txBody>
      </p:sp>
    </p:spTree>
    <p:extLst>
      <p:ext uri="{BB962C8B-B14F-4D97-AF65-F5344CB8AC3E}">
        <p14:creationId xmlns:p14="http://schemas.microsoft.com/office/powerpoint/2010/main" val="3512841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3613" cy="868362"/>
          </a:xfrm>
        </p:spPr>
        <p:txBody>
          <a:bodyPr>
            <a:normAutofit fontScale="90000"/>
          </a:bodyPr>
          <a:lstStyle/>
          <a:p>
            <a:r>
              <a:rPr lang="en-US" dirty="0" smtClean="0"/>
              <a:t>Determinants that are Simple to Evaluate</a:t>
            </a:r>
            <a:endParaRPr lang="en-US" dirty="0"/>
          </a:p>
        </p:txBody>
      </p:sp>
      <p:sp>
        <p:nvSpPr>
          <p:cNvPr id="3" name="Content Placeholder 2"/>
          <p:cNvSpPr>
            <a:spLocks noGrp="1"/>
          </p:cNvSpPr>
          <p:nvPr>
            <p:ph idx="1"/>
          </p:nvPr>
        </p:nvSpPr>
        <p:spPr>
          <a:xfrm>
            <a:off x="914400" y="1295400"/>
            <a:ext cx="7313613" cy="5334000"/>
          </a:xfrm>
        </p:spPr>
        <p:txBody>
          <a:bodyPr>
            <a:normAutofit fontScale="92500" lnSpcReduction="10000"/>
          </a:bodyPr>
          <a:lstStyle/>
          <a:p>
            <a:r>
              <a:rPr lang="en-US" dirty="0" smtClean="0"/>
              <a:t>The determinant of a lower triangular matrix is the product of its diagonal elements.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same is true for an upper triangular matrix.</a:t>
            </a:r>
            <a:endParaRPr lang="en-US" dirty="0"/>
          </a:p>
        </p:txBody>
      </p:sp>
      <p:pic>
        <p:nvPicPr>
          <p:cNvPr id="5" name="Picture 4" descr="TP_tmp.png"/>
          <p:cNvPicPr>
            <a:picLocks noChangeAspect="1"/>
          </p:cNvPicPr>
          <p:nvPr>
            <p:custDataLst>
              <p:tags r:id="rId1"/>
            </p:custDataLst>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762000" y="2667000"/>
            <a:ext cx="7620000" cy="2898288"/>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282473258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A=\left[\begin{array}{cc}&#10;a_{11} &amp; a_{12}\\&#10;a_{21} &amp; a_{22}&#10;\end{array}\right]$\end{document}"/>
  <p:tag name="FILENAME" val="TP_tmp"/>
  <p:tag name="FORMAT" val="png16m"/>
  <p:tag name="RES" val="1200"/>
  <p:tag name="BLEND" val="0"/>
  <p:tag name="TRANSPARENT" val="1"/>
  <p:tag name="TBUG" val="1"/>
  <p:tag name="ALLOWFS" val="0"/>
  <p:tag name="ORIGWIDTH" val="77"/>
  <p:tag name="PICTUREFILESIZE" val="6299"/>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Can expand the determinant&#10;along any row or column, and we call this \index{determinant!expansion by minors}\emph{\index{expansion by minors}expansion&#10;by minors}.&#10;\[&#10;\det\, A{\rm =}\sum_{j{\rm =1}}^{n}{\rm (-1}{\rm )}^{i{\rm +}j}a_{ij}M_{ij}{\rm (}A{\rm )}&#10;\]&#10;is the $i$-th row expansion, and&#10;\[&#10;\det\, A{\rm =}\sum_{i{\rm =1}}^{n}{\rm (-1}{\rm )}^{i{\rm +}j}a_{ij}M_{ij}{\rm (}A{\rm )}&#10;\]&#10;is the $j$-th column expansion.&#10;\end{document}"/>
  <p:tag name="FILENAME" val="TP_tmp"/>
  <p:tag name="FORMAT" val="png16m"/>
  <p:tag name="RES" val="1200"/>
  <p:tag name="BLEND" val="0"/>
  <p:tag name="TRANSPARENT" val="1"/>
  <p:tag name="TBUG" val="1"/>
  <p:tag name="ALLOWFS" val="0"/>
  <p:tag name="ORIGWIDTH" val="344"/>
  <p:tag name="PICTUREFILESIZE" val="89043"/>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Evaluate $\left|\begin{array}{ccc}&#10;1 &amp; 1 &amp; -1\\&#10;2 &amp; 0 &amp; 3\\&#10;8 &amp; -7 &amp; 1&#10;\end{array}\right|$ using expansion by minors across row 2.&#10;\[&#10;\left|\begin{array}{ccc}&#10;1 &amp; 1 &amp; -1\\&#10;2 &amp; 0 &amp; 3\\&#10;8 &amp; -7 &amp; 1&#10;\end{array}\right|=-\left(2\right)\left|\begin{array}{cc}&#10;1 &amp; -1\\&#10;-7 &amp; 1&#10;\end{array}\right|+\left(0\right)\left|\begin{array}{cc}&#10;1 &amp; -1\\&#10;8 &amp; 1&#10;\end{array}\right|-\left(3\right)\left|\begin{array}{cc}&#10;1 &amp; 1\\&#10;8 &amp; -7&#10;\end{array}\right|=12+0+45=57.&#10;\]&#10;\end{document}"/>
  <p:tag name="FILENAME" val="TP_tmp"/>
  <p:tag name="FORMAT" val="png16m"/>
  <p:tag name="RES" val="1200"/>
  <p:tag name="BLEND" val="0"/>
  <p:tag name="TRANSPARENT" val="1"/>
  <p:tag name="TBUG" val="1"/>
  <p:tag name="ALLOWFS" val="0"/>
  <p:tag name="ORIGWIDTH" val="367"/>
  <p:tag name="PICTUREFILESIZE" val="53343"/>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C_{ij}{\rm (}A{\rm )=(-1}{\rm )}^{i{\rm +}j}M_{ij}{\rm (}A{\rm )}&#10;\]&#10;\end{document}"/>
  <p:tag name="FILENAME" val="TP_tmp"/>
  <p:tag name="FORMAT" val="png16m"/>
  <p:tag name="RES" val="1200"/>
  <p:tag name="BLEND" val="0"/>
  <p:tag name="TRANSPARENT" val="1"/>
  <p:tag name="TBUG" val="1"/>
  <p:tag name="ALLOWFS" val="0"/>
  <p:tag name="ORIGWIDTH" val="108"/>
  <p:tag name="PICTUREFILESIZE" val="7540"/>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mathsf{adj}\, A{\rm =}\left[\begin{array}{llll}&#10;C_{{\rm 11}} &amp; C_{{\rm 21}} &amp; \cdots &amp; C_{n{\rm 1}}\\&#10;C_{{\rm 12}} &amp; C_{{\rm 22}} &amp; \cdots &amp; C_{n{\rm 2}}\\&#10;\vdots &amp;  &amp;  &amp; \vdots\\&#10;C_{{\rm 1}n} &amp; C_{{\rm 2}n} &amp; \cdots &amp; C_{nn}&#10;\end{array}\right].&#10;\]&#10;\end{document}"/>
  <p:tag name="FILENAME" val="TP_tmp"/>
  <p:tag name="FORMAT" val="png16m"/>
  <p:tag name="RES" val="1200"/>
  <p:tag name="BLEND" val="0"/>
  <p:tag name="TRANSPARENT" val="1"/>
  <p:tag name="TBUG" val="1"/>
  <p:tag name="ALLOWFS" val="0"/>
  <p:tag name="ORIGWIDTH" val="151"/>
  <p:tag name="PICTUREFILESIZE" val="19610"/>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Let $A{\rm =}\left[\begin{array}{ccc}&#10;{\rm 1} &amp; {\rm 2} &amp; {\rm 3}\\&#10;{\rm 4} &amp; {\rm 5} &amp; {\rm 6}\\&#10;{\rm 8} &amp; {\rm 8} &amp; {\rm 9}&#10;\end{array}\right]$.&#10;\begin{eqnarray*}&#10;\mathsf{adj}\left(A\right)=\left[\begin{array}{lll}&#10;C_{{\rm 11}} &amp; C_{{\rm 21}} &amp; C_{{\rm 31}}\\&#10;C_{{\rm 12}} &amp; C_{{\rm 22}} &amp; C_{{\rm 32}}\\&#10;C_{{\rm 13}} &amp; C_{{\rm 23}} &amp; C_{{\rm 33}}&#10;\end{array}\right]\\&#10;=\left[\begin{array}{ccc}&#10;\left|\begin{array}{cc}&#10;{\rm 5} &amp; {\rm 6}\\&#10;{\rm 8} &amp; {\rm 9}&#10;\end{array}\right| &amp; {\rm -}\left|\begin{array}{cc}&#10;{\rm 2} &amp; {\rm 3}\\&#10;{\rm 8} &amp; {\rm 9}&#10;\end{array}\right| &amp; \left|\begin{array}{cc}&#10;{\rm 2} &amp; {\rm 3}\\&#10;{\rm 5} &amp; {\rm 6}&#10;\end{array}\right|\\&#10;\\&#10;{\rm -}\left|\begin{array}{cc}&#10;{\rm 4} &amp; {\rm 6}\\&#10;{\rm 8} &amp; {\rm 9}&#10;\end{array}\right| &amp; \left|\begin{array}{cc}&#10;{\rm 1} &amp; {\rm 3}\\&#10;{\rm 8} &amp; {\rm 9}&#10;\end{array}\right| &amp; {\rm -}\left|\begin{array}{cc}&#10;{\rm 1} &amp; {\rm 3}\\&#10;{\rm 4} &amp; {\rm 6}&#10;\end{array}\right|\\&#10;\\&#10;\left|\begin{array}{cc}&#10;{\rm 4} &amp; {\rm 5}\\&#10;{\rm 8} &amp; {\rm 8}&#10;\end{array}\right| &amp; {\rm -}\left|\begin{array}{cc}&#10;{\rm 1} &amp; {\rm 2}\\&#10;{\rm 8} &amp; {\rm 8}&#10;\end{array}\right| &amp; \left|\begin{array}{cc}&#10;{\rm 1} &amp; {\rm 2}\\&#10;{\rm 4} &amp; {\rm 5}&#10;\end{array}\right|&#10;\end{array}\right]\\&#10;=\left[\begin{array}{ccc}&#10;{\rm -}{\rm 3} &amp; {\rm 6} &amp; {\rm -}{\rm 3}\\&#10;{\rm 12} &amp; {\rm -}{\rm 15} &amp; {\rm 6}\\&#10;{\rm -}{\rm 8} &amp; {\rm 8} &amp; {\rm -}{\rm 3}&#10;\end{array}\right].&#10;\end{eqnarray*}\end{document}"/>
  <p:tag name="FILENAME" val="TP_tmp"/>
  <p:tag name="FORMAT" val="png16m"/>
  <p:tag name="RES" val="1200"/>
  <p:tag name="BLEND" val="0"/>
  <p:tag name="TRANSPARENT" val="1"/>
  <p:tag name="TBUG" val="1"/>
  <p:tag name="ALLOWFS" val="0"/>
  <p:tag name="ORIGWIDTH" val="258"/>
  <p:tag name="PICTUREFILESIZE" val="94509"/>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A^{-1}=\frac{1}{\det\, A}adj\left(A\right)$&#10;&#10;\end{document}"/>
  <p:tag name="FILENAME" val="TP_tmp"/>
  <p:tag name="FORMAT" val="png16m"/>
  <p:tag name="RES" val="1200"/>
  <p:tag name="BLEND" val="0"/>
  <p:tag name="TRANSPARENT" val="1"/>
  <p:tag name="TBUG" val="1"/>
  <p:tag name="ALLOWFS" val="0"/>
  <p:tag name="ORIGWIDTH" val="85"/>
  <p:tag name="PICTUREFILESIZE" val="5540"/>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Evaluate the determinant $\left|\begin{array}{cccc}&#10;{\rm 1} &amp; {\rm 1} &amp; {\rm 2} &amp; {\rm 1}\\&#10;{\rm 3} &amp; {\rm 1} &amp; {\rm 4} &amp; {\rm 5}\\&#10;{\rm 7} &amp; {\rm 6} &amp; {\rm 1} &amp; {\rm 2}\\&#10;{\rm 1} &amp; {\rm 1} &amp; {\rm 3} &amp; {\rm 4}&#10;\end{array}\right|.$&#10;&#10;\noindent Begin by using row operations to zero-out the elements in&#10;column 1, rows 2-4.&#10;&#10;\begin{eqnarray*}&#10;\left|\begin{array}{cccc}&#10;{\rm 1} &amp; {\rm 1} &amp; {\rm 2} &amp; {\rm 1}\\&#10;{\rm 3} &amp; {\rm 1} &amp; {\rm 4} &amp; {\rm 5}\\&#10;{\rm 7} &amp; {\rm 6} &amp; {\rm 1} &amp; {\rm 2}\\&#10;{\rm 1} &amp; {\rm 1} &amp; {\rm 3} &amp; {\rm 4}&#10;\end{array}\right|{\rm =}\left|\begin{array}{cccc}&#10;{\rm 1} &amp; {\rm 1} &amp; {\rm 2} &amp; {\rm 1}\\&#10;0 &amp; {\rm -}{\rm 2} &amp; {\rm -}{\rm 2} &amp; {\rm 2}\\&#10;0 &amp; {\rm -}{\rm 1} &amp; {\rm -}{\rm 13} &amp; {\rm -}{\rm 5}\\&#10;0 &amp; 0 &amp; {\rm 1} &amp; {\rm 3}&#10;\end{array}\right|(\mathsf{factor}-2\,\,\mathsf{from}\,\,\mathsf{row}2)\\&#10;{\rm =-2}\left|\begin{array}{cccc}&#10;{\rm 1} &amp; {\rm 1} &amp; {\rm 2} &amp; {\rm 1}\\&#10;0 &amp; {\rm 1} &amp; {\rm 1} &amp; {\rm -}{\rm 1}\\&#10;0 &amp; {\rm -}{\rm 1} &amp; {\rm -}{\rm 13} &amp; {\rm -}{\rm 5}\\&#10;0 &amp; 0 &amp; {\rm 1} &amp; {\rm 3}&#10;\end{array}\right|(\mathsf{add}\,\,\mathsf{row}\,\,2\,\,\mathsf{to}\,\,\mathsf{row}\,\,3)\\&#10;{\rm =-2}\left|\begin{array}{cccc}&#10;{\rm 1} &amp; {\rm 1} &amp; {\rm 2} &amp; {\rm 1}\\&#10;0 &amp; {\rm 1} &amp; {\rm 1} &amp; {\rm -}{\rm 1}\\&#10;0 &amp; 0 &amp; {\rm -}{\rm 12} &amp; {\rm -}{\rm 6}\\&#10;0 &amp; 0 &amp; {\rm 1} &amp; {\rm 3}&#10;\end{array}\right|(\mathsf{swap}\,\,\mathsf{rows}\,\,3\,\,\mathsf{and}\,\,4\,\,\mathsf{to}\,\,\mathsf{put}\,\,1\,\,\mathsf{on}\,\,\mathsf{the}\,\,\mathsf{main}\,\,\mathsf{diagonal})\\&#10;{\rm =2}\left|\begin{array}{cccc}&#10;{\rm 1} &amp; {\rm 1} &amp; {\rm 2} &amp; {\rm 1}\\&#10;0 &amp; {\rm 1} &amp; {\rm 1} &amp; {\rm -}{\rm 1}\\&#10;0 &amp; 0 &amp; {\rm 1} &amp; {\rm 3}\\&#10;0 &amp; 0 &amp; {\rm -}{\rm 12} &amp; {\rm -}{\rm 6}&#10;\end{array}\right|\left(R_{4}\to R_{4}+12R_{3}\right)\\&#10;=2\left|\begin{array}{cccc}&#10;{\rm 1} &amp; {\rm 1} &amp; {\rm 2} &amp; {\rm 1}\\&#10;0 &amp; {\rm 1} &amp; {\rm 1} &amp; {\rm -}{\rm 1}\\&#10;0 &amp; 0 &amp; {\rm 1} &amp; {\rm 3}\\&#10;0 &amp; 0 &amp; 0 &amp; {\rm 30}&#10;\end{array}\right|\left({\rm \mathsf{Multiply}\ \mathsf{the}\ \mathsf{diagonal}}{\rm \ \mathsf{elements.}}\right){\rm =60.}&#10;\end{eqnarray*}&#10;\end{document}"/>
  <p:tag name="FILENAME" val="TP_tmp"/>
  <p:tag name="FORMAT" val="png16m"/>
  <p:tag name="RES" val="1200"/>
  <p:tag name="BLEND" val="0"/>
  <p:tag name="TRANSPARENT" val="1"/>
  <p:tag name="TBUG" val="1"/>
  <p:tag name="ALLOWFS" val="0"/>
  <p:tag name="ORIGWIDTH" val="341"/>
  <p:tag name="PICTUREFILESIZE" val="191102"/>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fourier}&#10;\usepackage{amsthm}&#10;\usepackage{amstext}&#10;&#10;\makeatletter&#10; \theoremstyle{remark}&#10;  \newtheorem*{rem*}{\protect\remarkname}&#10; \theoremstyle{definition}&#10; \newtheorem*{defn*}{\protect\definitionname}&#10;  \theoremstyle{definition}&#10;  \newtheorem*{example*}{\protect\examplename}&#10;  \theoremstyle{plain}&#10;  \newtheorem*{thm*}{\protect\theoremname}&#10;  \theoremstyle{remark}&#10;  \newtheorem*{claim*}{\protect\claimname}&#10;  \theoremstyle{plain}&#10;  \newtheorem*{lem*}{\protect\lemmaname}&#10;  \theoremstyle{definition}&#10;  \newtheorem*{problem*}{\protect\problemname}&#10;&#10;\makeatother&#10;&#10;  \providecommand{\claimname}{Claim}&#10;  \providecommand{\definitionname}{Definition}&#10;  \providecommand{\examplename}{Example}&#10;  \providecommand{\lemmaname}{Lemma}&#10;  \providecommand{\problemname}{Problem}&#10;  \providecommand{\remarkname}{Remark}&#10;  \providecommand{\theoremname}{Theorem}&#10;&#10;\begin{document}&#10;\begin{thm*}&#10;$\!$&#10;\begin{enumerate}&#10;\item ${\rm A}$ is nonsingular if and only if det ${\rm A}\ne{\rm 0}$; &#10;\item ${\rm A}$ is singular if and only if det ${\rm A=0}$;&#10;\item The homogeneous system ${\rm Ax=0}$ has a non-trivial solution if&#10;and only if \emph{${\rm \det\, A=0}$}. &#10;\end{enumerate}&#10;\end{thm*}&#10;\begin{proof}&#10;$\!$&#10;\begin{enumerate}&#10;\item Perform a sequence of elementary row operations reducing $A$ to $B$,&#10;where we intend for $B$ to be the identity matrix. $B$ cannot have&#10;a zero row, for otherwise the homogeneous equation $Ax=0$ will have&#10;a nonzero solution. Thus, the reduction must be successful, $B=I$,&#10;and it follows that $\det\, A=c\,\det\, I=c\neq0$, so $\det A\neq0$.&#10;Since $A^{{\rm -}{\rm 1}}{\rm =}\frac{{\rm 1}}{\left|A\right|}{\rm \ }adj\left(A\right)$,&#10;$A^{-1}$ exists, and $A$ is nonsingular.&#10;\item The previous statement logically implies that \textquotedbl{}$\det\, A=0$&#10;if and only if $A$ is singular\textquotedbl{}.&#10;\item If $Ax=0$ has a non-trivial solution, then reduction to upper triangular&#10;form must produce a zero row, so $\det\, A=0$. If $Ax=0$ has a unique&#10;solution, then after reduction to upper triangular form there can&#10;be no zeros on the diagonal, or there will be infinitely many solutions.&#10;Thus, $\det A\neq0$.&#10;\end{enumerate}&#10;\end{proof}&#10;&#10;\end{document}"/>
  <p:tag name="FILENAME" val="TP_tmp"/>
  <p:tag name="FORMAT" val="png16m"/>
  <p:tag name="RES" val="1200"/>
  <p:tag name="BLEND" val="0"/>
  <p:tag name="TRANSPARENT" val="1"/>
  <p:tag name="TBUG" val="1"/>
  <p:tag name="ALLOWFS" val="0"/>
  <p:tag name="ORIGWIDTH" val="352"/>
  <p:tag name="PICTUREFILESIZE" val="349523"/>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he system of ${\rm n}$ linear equations in ${\rm n}$&#10;unknowns ${\rm x}_{{\rm 1}}{\rm ,\dots,}{\rm x}_{{\rm n}}$&#10;\begin{eqnarray*}&#10;a_{11}x_{1}+a_{12}x_{2}+\cdots+a_{1n}x_{n}=b_{1}\\&#10;a_{21}x_{1}+a_{22}x_{2}+\cdots+a_{2n}x_{n}=b_{2}\\&#10;\vdots\\&#10;a_{n1}x_{1}+a_{n2}x_{2}+\cdots+a_{nn}x_{n}=b_{n}&#10;\end{eqnarray*}&#10;has a unique solution if $\Delta{\rm =}$$\det\left[\begin{array}{ccccc}&#10;a_{11} &amp; a_{12} &amp; \cdots &amp; a_{1,n-1} &amp; a_{1n}\\&#10;a_{21} &amp; a_{22} &amp; \cdots &amp; a_{2,n-1} &amp; a_{2n}\\&#10;\vdots &amp; \vdots &amp; \ddots &amp; \vdots &amp; \vdots\\&#10;a_{n-1,1} &amp; a_{n-1,2} &amp; \ddots &amp; a_{n-1,n-1} &amp; a_{n-1,n}\\&#10;a_{n1} &amp; a_{n2} &amp; \cdots &amp; a_{n,n-1} &amp; a_{nn}&#10;\end{array}\right]\ne{\rm 0}$, namely&#10;\[&#10;x_{1}=\frac{\Delta_{1}}{\Delta},\ x_{2}=\frac{\Delta_{2}}{\Delta},\dots,x_{n}=\frac{\Delta_{n}}{\Delta},&#10;\]&#10;where $\Delta_{{\rm i}}$ is the determinant of the matrix formed&#10;by replacing the ${\rm i}$-th column of the coefficient matrix ${\rm A}$&#10;by the entries ${\rm b}_{{\rm 1}}{\rm ,\ }{\rm b}_{{\rm 2}}{\rm ,\dots,}{\rm b}_{{\rm n}}$.&#10;\end{document}"/>
  <p:tag name="FILENAME" val="TP_tmp"/>
  <p:tag name="FORMAT" val="png16m"/>
  <p:tag name="RES" val="1200"/>
  <p:tag name="BLEND" val="0"/>
  <p:tag name="TRANSPARENT" val="1"/>
  <p:tag name="TBUG" val="1"/>
  <p:tag name="ALLOWFS" val="0"/>
  <p:tag name="ORIGWIDTH" val="345"/>
  <p:tag name="PICTUREFILESIZE" val="147586"/>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A^{-1}=\frac{1}{\det\, A}adj\left(A\right)$&#10;&#10;\end{document}"/>
  <p:tag name="FILENAME" val="TP_tmp"/>
  <p:tag name="FORMAT" val="png16m"/>
  <p:tag name="RES" val="1200"/>
  <p:tag name="BLEND" val="0"/>
  <p:tag name="TRANSPARENT" val="1"/>
  <p:tag name="TBUG" val="1"/>
  <p:tag name="ALLOWFS" val="0"/>
  <p:tag name="ORIGWIDTH" val="85"/>
  <p:tag name="PICTUREFILESIZE" val="5540"/>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det\left(A\right)=a_{11}a_{22}-a_{12}a_{21}.&#10;\]&#10;\end{document}"/>
  <p:tag name="FILENAME" val="TP_tmp"/>
  <p:tag name="FORMAT" val="png16m"/>
  <p:tag name="RES" val="1200"/>
  <p:tag name="BLEND" val="0"/>
  <p:tag name="TRANSPARENT" val="1"/>
  <p:tag name="TBUG" val="1"/>
  <p:tag name="ALLOWFS" val="0"/>
  <p:tag name="ORIGWIDTH" val="113"/>
  <p:tag name="PICTUREFILESIZE" val="6152"/>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A^{-1}=\frac{1}{\det\, A}adj\left(A\right)$&#10;&#10;\end{document}"/>
  <p:tag name="FILENAME" val="TP_tmp"/>
  <p:tag name="FORMAT" val="png16m"/>
  <p:tag name="RES" val="1200"/>
  <p:tag name="BLEND" val="0"/>
  <p:tag name="TRANSPARENT" val="1"/>
  <p:tag name="TBUG" val="1"/>
  <p:tag name="ALLOWFS" val="0"/>
  <p:tag name="ORIGWIDTH" val="85"/>
  <p:tag name="PICTUREFILESIZE" val="5540"/>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begin{eqnarray*}&#10;a_{11}a_{22}a_{33}-a_{11}a_{23}a_{32}-a_{12}a_{21}a_{33}+a_{12}a_{23}a_{31}+a_{13}a_{21}a_{32}-a_{13}a_{22}a_{31} &amp; =\\&#10;a_{11}\left(a_{22}a_{33}-a_{23}a_{32}\right)-a_{12}\left(a_{21}a_{33}-a_{23}a_{31}\right)+a_{13}\left(a_{21}a_{32}-a_{22}a_{31}\right)&#10;\end{eqnarray*}&#10;\end{document}"/>
  <p:tag name="FILENAME" val="TP_tmp"/>
  <p:tag name="FORMAT" val="png16m"/>
  <p:tag name="RES" val="1200"/>
  <p:tag name="BLEND" val="0"/>
  <p:tag name="TRANSPARENT" val="1"/>
  <p:tag name="TBUG" val="1"/>
  <p:tag name="ALLOWFS" val="0"/>
  <p:tag name="ORIGWIDTH" val="326"/>
  <p:tag name="PICTUREFILESIZE" val="29141"/>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det\left[\begin{array}{ccc}&#10;a_{11} &amp; a_{12} &amp; a_{13}\\&#10;a_{21} &amp; a_{22} &amp; a_{23}\\&#10;a_{31} &amp; a_{32} &amp; a_{33}&#10;\end{array}\right]=$&#10;&#10;\end{document}"/>
  <p:tag name="FILENAME" val="TP_tmp"/>
  <p:tag name="FORMAT" val="png16m"/>
  <p:tag name="RES" val="1200"/>
  <p:tag name="BLEND" val="0"/>
  <p:tag name="TRANSPARENT" val="1"/>
  <p:tag name="TBUG" val="1"/>
  <p:tag name="ALLOWFS" val="0"/>
  <p:tag name="ORIGWIDTH" val="110"/>
  <p:tag name="PICTUREFILESIZE" val="12919"/>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The determinant of a $3\times3$ matrix $A=\left[\begin{array}{ccc}&#10;a_{11} &amp; a_{12} &amp; a_{13}\\&#10;a_{21} &amp; a_{22} &amp; a_{23}\\&#10;a_{31} &amp; a_{32} &amp; a_{33}&#10;\end{array}\right]$ has the value&#10;&#10;$a_{11}\left|\begin{array}{cc}&#10;a_{22} &amp; a_{23}\\&#10;a_{32} &amp; a_{33}&#10;\end{array}\right|-a_{12}\left|\begin{array}{cc}&#10;a_{21} &amp; a_{23}\\&#10;a_{31} &amp; a_{33}&#10;\end{array}\right|+a_{13}\left|\begin{array}{cc}&#10;a_{21} &amp; a_{22}\\&#10;a_{31} &amp; a_{32}&#10;\end{array}\right|.$&#10;\end{document}"/>
  <p:tag name="FILENAME" val="TP_tmp"/>
  <p:tag name="FORMAT" val="png16m"/>
  <p:tag name="RES" val="1200"/>
  <p:tag name="BLEND" val="0"/>
  <p:tag name="TRANSPARENT" val="1"/>
  <p:tag name="TBUG" val="1"/>
  <p:tag name="ALLOWFS" val="0"/>
  <p:tag name="ORIGWIDTH" val="320"/>
  <p:tag name="PICTUREFILESIZE" val="45315"/>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fourier}&#10;\usepackage{amsthm}&#10;\usepackage{amstext}&#10;&#10;\makeatletter&#10; \theoremstyle{remark}&#10;  \newtheorem*{rem*}{\protect\remarkname}&#10; \theoremstyle{definition}&#10; \newtheorem*{defn*}{\protect\definitionname}&#10;  \theoremstyle{definition}&#10;  \newtheorem*{example*}{\protect\examplename}&#10;  \theoremstyle{plain}&#10;  \newtheorem*{thm*}{\protect\theoremname}&#10;  \theoremstyle{remark}&#10;  \newtheorem*{claim*}{\protect\claimname}&#10;  \theoremstyle{plain}&#10;  \newtheorem*{lem*}{\protect\lemmaname}&#10;  \theoremstyle{definition}&#10;  \newtheorem*{problem*}{\protect\problemname}&#10;&#10;\makeatother&#10;&#10;  \providecommand{\claimname}{Claim}&#10;  \providecommand{\definitionname}{Definition}&#10;  \providecommand{\examplename}{Example}&#10;  \providecommand{\lemmaname}{Lemma}&#10;  \providecommand{\problemname}{Problem}&#10;  \providecommand{\remarkname}{Remark}&#10;  \providecommand{\theoremname}{Theorem}&#10;&#10;\begin{document}\begin{thm*}&#10;\noindent Let $M_{ij}{\rm (}A{\rm )}$ (or simply $M_{ij}$ if there&#10;is no ambiguity) denote the determinant of the ${\rm (}n{\rm -}{\rm 1)\times(}n{\rm -}{\rm 1)}$&#10;submatrix of $A$ formed by deleting the $i$-th row and $j$-th column&#10;of $A$. Assume that the determinant function has been defined for&#10;matrices of size ${\rm (}n{\rm -}{\rm 1)\times(}n{\rm -}{\rm 1)}$.&#10;Then the determinant of the $n\times n$ matrix A is defined by what&#10;we call the \index{determinant!first-row Laplace expansion}first-row&#10;Laplace expansion:&#10;\begin{eqnarray*}&#10;\left|A\right|=a_{{\rm 11}}M_{{\rm 11}}{\rm (}A{\rm )-}a_{{\rm 12}}M_{{\rm 12}}{\rm (}A{\rm )+\dots+(-1}{\rm )}^{{\rm 1+}n}M_{{\rm 1}n}{\rm (}A{\rm )}\\&#10;{\rm =}\sum_{j{\rm =1}}^{n}{\rm (-1}{\rm )}^{{\rm 1+}j}a_{{\rm 1}j}M_{{\rm 1}j}&#10;\end{eqnarray*}&#10;&#10;\end{thm*}&#10;\noindent The values\index{minor} $M_{ij}$ are termed minors, and&#10;the evaluation process is an example of\\ \index{determinant!expansion by minors}&#10;\emph{expansion by minors}.&#10;\end{document}"/>
  <p:tag name="FILENAME" val="TP_tmp"/>
  <p:tag name="FORMAT" val="png16m"/>
  <p:tag name="RES" val="1200"/>
  <p:tag name="BLEND" val="0"/>
  <p:tag name="TRANSPARENT" val="1"/>
  <p:tag name="TBUG" val="1"/>
  <p:tag name="ALLOWFS" val="0"/>
  <p:tag name="ORIGWIDTH" val="347"/>
  <p:tag name="PICTUREFILESIZE" val="300868"/>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Compute the determinant of the $3\times3$ matrix $\left[\begin{array}{ccc}&#10;1 &amp; 2 &amp; -1\\&#10;0 &amp; 4 &amp; 1\\&#10;3 &amp; 5 &amp; -9&#10;\end{array}\right]$.&#10;\begin{eqnarray*}&#10;\left|\begin{array}{ccc}&#10;1 &amp; 2 &amp; -1\\&#10;0 &amp; 4 &amp; 1\\&#10;3 &amp; 5 &amp; -9&#10;\end{array}\right|=\left(1\right)\left|\begin{array}{cc}&#10;4 &amp; 1\\&#10;5 &amp; -9&#10;\end{array}\right|-\left(2\right)\left|\begin{array}{cc}&#10;0 &amp; 1\\&#10;3 &amp; -9&#10;\end{array}\right|\ +\left(-1\right)\left|\begin{array}{cc}&#10;0 &amp; 4\\&#10;3 &amp; 5&#10;\end{array}\right|=\\&#10;\left(1\right)\left(-41\right)-\left(2\right)\left(-3\right)+\left(-1\right)\left(-12\right)=-23&#10;\end{eqnarray*}&#10;\end{document}"/>
  <p:tag name="FILENAME" val="TP_tmp"/>
  <p:tag name="FORMAT" val="png16m"/>
  <p:tag name="RES" val="1200"/>
  <p:tag name="BLEND" val="0"/>
  <p:tag name="TRANSPARENT" val="1"/>
  <p:tag name="TBUG" val="1"/>
  <p:tag name="ALLOWFS" val="0"/>
  <p:tag name="ORIGWIDTH" val="306"/>
  <p:tag name="PICTUREFILESIZE" val="56864"/>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left[\begin{array}{cccccc}&#10;a_{11} &amp; a_{12} &amp; a_{13} &amp; \cdots &amp; a_{1,n-1} &amp; a_{1n}\\&#10;a_{21} &amp; a_{22} &amp; a_{23} &amp; \cdots &amp; a_{2,n-1} &amp; a_{2n}\\&#10;\vdots &amp; \vdots &amp; \ddots &amp; \cdots &amp; \cdots &amp; \vdots\\&#10;0 &amp; 0 &amp; 0 &amp; \cdots &amp; \cdots &amp; 0\\&#10;a_{n1} &amp; a_{n2} &amp; a_{n3} &amp; \cdots &amp; \cdots &amp; a_{nn}&#10;\end{array}\right]$&#10;\end{document}"/>
  <p:tag name="FILENAME" val="TP_tmp"/>
  <p:tag name="FORMAT" val="png16m"/>
  <p:tag name="RES" val="1200"/>
  <p:tag name="BLEND" val="0"/>
  <p:tag name="TRANSPARENT" val="1"/>
  <p:tag name="TBUG" val="1"/>
  <p:tag name="ALLOWFS" val="0"/>
  <p:tag name="ORIGWIDTH" val="166"/>
  <p:tag name="PICTUREFILESIZE" val="24881"/>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begin{eqnarray*}&#10;\left|\begin{array}{llll}&#10;a_{{\rm 11}} &amp; 0 &amp; {\rm \dots} &amp; 0\\&#10;a_{{\rm 21}} &amp; a_{{\rm 22}} &amp; {\rm \dots} &amp; 0\\&#10;\vdots &amp; \vdots &amp; \ddots\\&#10;a_{n{\rm 1}} &amp; a_{n{\rm 2}} &amp; {\rm \dots} &amp; a_{nn}&#10;\end{array}\right| &amp; = &amp; {\rm a}_{{\rm 11}}\left|\begin{array}{llll}&#10;a_{{\rm 22}} &amp; 0 &amp; {\rm \dots} &amp; 0\\&#10;a_{{\rm 32}} &amp; a_{{\rm 33}} &amp; {\rm \dots} &amp; 0\\&#10;\vdots &amp; \vdots &amp; \ddots\\&#10;a_{n{\rm 2}} &amp; a_{n{\rm 3}} &amp; {\rm \dots} &amp; a_{nn}&#10;\end{array}\right|=\\&#10;{\rm a}_{{\rm 11}}{\rm a}_{{\rm 22}}\left|\begin{array}{llll}&#10;a_{{\rm 33}} &amp; 0 &amp; {\rm \dots} &amp; 0\\&#10;a_{{\rm 43}} &amp; a_{{\rm 44}} &amp; {\rm \dots} &amp; 0\\&#10;\vdots &amp; \vdots &amp; \ddots\\&#10;a_{n{\rm 3}} &amp; a_{n{\rm 4}} &amp; {\rm \dots} &amp; a_{nn}&#10;\end{array}\right| &amp; = &amp; a_{11}a_{22}a_{33}\left|\begin{array}{llll}&#10;a_{{\rm 44}} &amp; 0 &amp; {\rm \dots} &amp; 0\\&#10;a_{{\rm 54}} &amp; a_{{\rm 55}} &amp; {\rm \dots} &amp; 0\\&#10;\vdots &amp; \vdots &amp; \ddots\\&#10;a_{n{\rm 4}} &amp; a_{n{\rm 5}} &amp; {\rm \dots} &amp; a_{nn}&#10;\end{array}\right|=\\&#10;\cdots\\&#10;a_{11}a_{22}a_{33}a_{44}\ldots a_{n-2,\thinspace n-2}\left|\left[\begin{array}{cc}&#10;a_{n-1,\thinspace n-1} &amp; 0\\&#10;a_{n,\thinspace n-1} &amp; a_{nn}&#10;\end{array}\right]\right| &amp; = &amp; a_{11}a_{22}a_{33}a_{44}\ldots a_{n-2,\thinspace n-2}a_{n-1,\thinspace n-1}a_{nn}&#10;\end{eqnarray*}&#10;\end{document}"/>
  <p:tag name="FILENAME" val="TP_tmp"/>
  <p:tag name="FORMAT" val="png16m"/>
  <p:tag name="RES" val="1200"/>
  <p:tag name="BLEND" val="0"/>
  <p:tag name="TRANSPARENT" val="1"/>
  <p:tag name="TBUG" val="1"/>
  <p:tag name="ALLOWFS" val="0"/>
  <p:tag name="ORIGWIDTH" val="397"/>
  <p:tag name="PICTUREFILESIZE" val="996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1129</TotalTime>
  <Words>1139</Words>
  <Application>Microsoft Macintosh PowerPoint</Application>
  <PresentationFormat>On-screen Show (4:3)</PresentationFormat>
  <Paragraphs>147</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Equation</vt:lpstr>
      <vt:lpstr>Determinants</vt:lpstr>
      <vt:lpstr>Computing a 2 × 2 Determinant</vt:lpstr>
      <vt:lpstr>Computing a 3 × 3 Determinant</vt:lpstr>
      <vt:lpstr>NOTE</vt:lpstr>
      <vt:lpstr>First-Row Laplace Expansion</vt:lpstr>
      <vt:lpstr>Example 1</vt:lpstr>
      <vt:lpstr>Properties of Determinants</vt:lpstr>
      <vt:lpstr>Properties of Determinants</vt:lpstr>
      <vt:lpstr>Determinants that are Simple to Evaluate</vt:lpstr>
      <vt:lpstr>Determinants that are Simple to Evaluate</vt:lpstr>
      <vt:lpstr>Example 2</vt:lpstr>
      <vt:lpstr>Expansion by Minors</vt:lpstr>
      <vt:lpstr>Example 3</vt:lpstr>
      <vt:lpstr>Cofactors and the Adjoint</vt:lpstr>
      <vt:lpstr>Example 4</vt:lpstr>
      <vt:lpstr>Relation between the Adjoint and the Matrix Inverse</vt:lpstr>
      <vt:lpstr>Computing a Determinant Using Row Operations </vt:lpstr>
      <vt:lpstr>Computing a Determinant Using Row Operations</vt:lpstr>
      <vt:lpstr>Example 5</vt:lpstr>
      <vt:lpstr>NOTES</vt:lpstr>
      <vt:lpstr>The Determinant and Invertibility</vt:lpstr>
      <vt:lpstr>Example 6</vt:lpstr>
      <vt:lpstr>Cramer’s Rule</vt:lpstr>
      <vt:lpstr>Cramer’s Rule</vt:lpstr>
      <vt:lpstr>Encryption</vt:lpstr>
      <vt:lpstr>Encryption Algorithm: Step 1</vt:lpstr>
      <vt:lpstr>Encryption Algorithm Step 1 Example</vt:lpstr>
      <vt:lpstr>Encryption Algorithm Step 1 Example</vt:lpstr>
      <vt:lpstr>Encryption Algorithm: Step 2</vt:lpstr>
      <vt:lpstr>Encryption Algorithm Step 2 Example</vt:lpstr>
      <vt:lpstr>Encryption Algorithm Step 2 Example</vt:lpstr>
      <vt:lpstr>Encryption Algorithm: Step 3</vt:lpstr>
      <vt:lpstr>Encryption Algorithm Step 3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Ford</dc:creator>
  <cp:lastModifiedBy>William Ford</cp:lastModifiedBy>
  <cp:revision>109</cp:revision>
  <cp:lastPrinted>2011-01-12T17:59:01Z</cp:lastPrinted>
  <dcterms:created xsi:type="dcterms:W3CDTF">2011-01-11T19:58:43Z</dcterms:created>
  <dcterms:modified xsi:type="dcterms:W3CDTF">2014-10-15T20:43:36Z</dcterms:modified>
</cp:coreProperties>
</file>