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embeddings/oleObject32.bin" ContentType="application/vnd.openxmlformats-officedocument.oleObject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tags/tag10.xml" ContentType="application/vnd.openxmlformats-officedocument.presentationml.tags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300" r:id="rId40"/>
    <p:sldId id="295" r:id="rId41"/>
    <p:sldId id="296" r:id="rId42"/>
    <p:sldId id="297" r:id="rId43"/>
    <p:sldId id="298" r:id="rId44"/>
    <p:sldId id="299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2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6" Type="http://schemas.openxmlformats.org/officeDocument/2006/relationships/image" Target="../media/image30.emf"/><Relationship Id="rId7" Type="http://schemas.openxmlformats.org/officeDocument/2006/relationships/image" Target="../media/image31.emf"/><Relationship Id="rId8" Type="http://schemas.openxmlformats.org/officeDocument/2006/relationships/image" Target="../media/image32.emf"/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Relationship Id="rId2" Type="http://schemas.openxmlformats.org/officeDocument/2006/relationships/image" Target="../media/image4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9.emf"/><Relationship Id="rId6" Type="http://schemas.openxmlformats.org/officeDocument/2006/relationships/image" Target="../media/image50.emf"/><Relationship Id="rId7" Type="http://schemas.openxmlformats.org/officeDocument/2006/relationships/image" Target="../media/image51.emf"/><Relationship Id="rId1" Type="http://schemas.openxmlformats.org/officeDocument/2006/relationships/image" Target="../media/image45.emf"/><Relationship Id="rId2" Type="http://schemas.openxmlformats.org/officeDocument/2006/relationships/image" Target="../media/image4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4" Type="http://schemas.openxmlformats.org/officeDocument/2006/relationships/image" Target="../media/image55.emf"/><Relationship Id="rId5" Type="http://schemas.openxmlformats.org/officeDocument/2006/relationships/image" Target="../media/image56.emf"/><Relationship Id="rId1" Type="http://schemas.openxmlformats.org/officeDocument/2006/relationships/image" Target="../media/image52.emf"/><Relationship Id="rId2" Type="http://schemas.openxmlformats.org/officeDocument/2006/relationships/image" Target="../media/image5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Relationship Id="rId2" Type="http://schemas.openxmlformats.org/officeDocument/2006/relationships/image" Target="../media/image5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Relationship Id="rId2" Type="http://schemas.openxmlformats.org/officeDocument/2006/relationships/image" Target="../media/image6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Relationship Id="rId2" Type="http://schemas.openxmlformats.org/officeDocument/2006/relationships/image" Target="../media/image8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1B9-21F0-E746-93E3-CEFB84A267EB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41D6-24F0-8E4A-9397-12E34179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4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1B9-21F0-E746-93E3-CEFB84A267EB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41D6-24F0-8E4A-9397-12E34179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1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1B9-21F0-E746-93E3-CEFB84A267EB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41D6-24F0-8E4A-9397-12E34179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1B9-21F0-E746-93E3-CEFB84A267EB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41D6-24F0-8E4A-9397-12E34179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5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1B9-21F0-E746-93E3-CEFB84A267EB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41D6-24F0-8E4A-9397-12E34179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5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1B9-21F0-E746-93E3-CEFB84A267EB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41D6-24F0-8E4A-9397-12E34179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5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1B9-21F0-E746-93E3-CEFB84A267EB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41D6-24F0-8E4A-9397-12E34179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3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1B9-21F0-E746-93E3-CEFB84A267EB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41D6-24F0-8E4A-9397-12E34179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4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1B9-21F0-E746-93E3-CEFB84A267EB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41D6-24F0-8E4A-9397-12E34179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1B9-21F0-E746-93E3-CEFB84A267EB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41D6-24F0-8E4A-9397-12E34179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7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C1B9-21F0-E746-93E3-CEFB84A267EB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41D6-24F0-8E4A-9397-12E34179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6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8C1B9-21F0-E746-93E3-CEFB84A267EB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E41D6-24F0-8E4A-9397-12E341798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4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18.e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1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3.bin"/><Relationship Id="rId12" Type="http://schemas.openxmlformats.org/officeDocument/2006/relationships/image" Target="../media/image2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9.bin"/><Relationship Id="rId4" Type="http://schemas.openxmlformats.org/officeDocument/2006/relationships/image" Target="../media/image20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1.emf"/><Relationship Id="rId7" Type="http://schemas.openxmlformats.org/officeDocument/2006/relationships/oleObject" Target="../embeddings/oleObject21.bin"/><Relationship Id="rId8" Type="http://schemas.openxmlformats.org/officeDocument/2006/relationships/image" Target="../media/image22.emf"/><Relationship Id="rId9" Type="http://schemas.openxmlformats.org/officeDocument/2006/relationships/oleObject" Target="../embeddings/oleObject22.bin"/><Relationship Id="rId10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8.bin"/><Relationship Id="rId12" Type="http://schemas.openxmlformats.org/officeDocument/2006/relationships/image" Target="../media/image29.emf"/><Relationship Id="rId13" Type="http://schemas.openxmlformats.org/officeDocument/2006/relationships/oleObject" Target="../embeddings/oleObject29.bin"/><Relationship Id="rId14" Type="http://schemas.openxmlformats.org/officeDocument/2006/relationships/image" Target="../media/image30.emf"/><Relationship Id="rId15" Type="http://schemas.openxmlformats.org/officeDocument/2006/relationships/oleObject" Target="../embeddings/oleObject30.bin"/><Relationship Id="rId16" Type="http://schemas.openxmlformats.org/officeDocument/2006/relationships/image" Target="../media/image31.emf"/><Relationship Id="rId17" Type="http://schemas.openxmlformats.org/officeDocument/2006/relationships/oleObject" Target="../embeddings/oleObject31.bin"/><Relationship Id="rId18" Type="http://schemas.openxmlformats.org/officeDocument/2006/relationships/image" Target="../media/image3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4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6.e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27.emf"/><Relationship Id="rId9" Type="http://schemas.openxmlformats.org/officeDocument/2006/relationships/oleObject" Target="../embeddings/oleObject27.bin"/><Relationship Id="rId10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35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43.emf"/><Relationship Id="rId5" Type="http://schemas.openxmlformats.org/officeDocument/2006/relationships/oleObject" Target="../embeddings/oleObject34.bin"/><Relationship Id="rId6" Type="http://schemas.openxmlformats.org/officeDocument/2006/relationships/image" Target="../media/image4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9.bin"/><Relationship Id="rId12" Type="http://schemas.openxmlformats.org/officeDocument/2006/relationships/image" Target="../media/image49.emf"/><Relationship Id="rId13" Type="http://schemas.openxmlformats.org/officeDocument/2006/relationships/oleObject" Target="../embeddings/oleObject40.bin"/><Relationship Id="rId14" Type="http://schemas.openxmlformats.org/officeDocument/2006/relationships/image" Target="../media/image50.emf"/><Relationship Id="rId15" Type="http://schemas.openxmlformats.org/officeDocument/2006/relationships/oleObject" Target="../embeddings/oleObject41.bin"/><Relationship Id="rId16" Type="http://schemas.openxmlformats.org/officeDocument/2006/relationships/image" Target="../media/image51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5.bin"/><Relationship Id="rId4" Type="http://schemas.openxmlformats.org/officeDocument/2006/relationships/image" Target="../media/image45.e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46.emf"/><Relationship Id="rId7" Type="http://schemas.openxmlformats.org/officeDocument/2006/relationships/oleObject" Target="../embeddings/oleObject37.bin"/><Relationship Id="rId8" Type="http://schemas.openxmlformats.org/officeDocument/2006/relationships/image" Target="../media/image47.emf"/><Relationship Id="rId9" Type="http://schemas.openxmlformats.org/officeDocument/2006/relationships/oleObject" Target="../embeddings/oleObject38.bin"/><Relationship Id="rId10" Type="http://schemas.openxmlformats.org/officeDocument/2006/relationships/image" Target="../media/image48.emf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6.bin"/><Relationship Id="rId12" Type="http://schemas.openxmlformats.org/officeDocument/2006/relationships/image" Target="../media/image5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2.bin"/><Relationship Id="rId4" Type="http://schemas.openxmlformats.org/officeDocument/2006/relationships/image" Target="../media/image52.emf"/><Relationship Id="rId5" Type="http://schemas.openxmlformats.org/officeDocument/2006/relationships/oleObject" Target="../embeddings/oleObject43.bin"/><Relationship Id="rId6" Type="http://schemas.openxmlformats.org/officeDocument/2006/relationships/image" Target="../media/image53.emf"/><Relationship Id="rId7" Type="http://schemas.openxmlformats.org/officeDocument/2006/relationships/oleObject" Target="../embeddings/oleObject44.bin"/><Relationship Id="rId8" Type="http://schemas.openxmlformats.org/officeDocument/2006/relationships/image" Target="../media/image54.emf"/><Relationship Id="rId9" Type="http://schemas.openxmlformats.org/officeDocument/2006/relationships/oleObject" Target="../embeddings/oleObject45.bin"/><Relationship Id="rId10" Type="http://schemas.openxmlformats.org/officeDocument/2006/relationships/image" Target="../media/image5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58.e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59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4" Type="http://schemas.openxmlformats.org/officeDocument/2006/relationships/image" Target="../media/image60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4" Type="http://schemas.openxmlformats.org/officeDocument/2006/relationships/image" Target="../media/image61.emf"/><Relationship Id="rId5" Type="http://schemas.openxmlformats.org/officeDocument/2006/relationships/oleObject" Target="../embeddings/oleObject51.bin"/><Relationship Id="rId6" Type="http://schemas.openxmlformats.org/officeDocument/2006/relationships/image" Target="../media/image62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6" Type="http://schemas.openxmlformats.org/officeDocument/2006/relationships/image" Target="../media/image66.png"/><Relationship Id="rId7" Type="http://schemas.openxmlformats.org/officeDocument/2006/relationships/image" Target="../media/image74.png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4" Type="http://schemas.openxmlformats.org/officeDocument/2006/relationships/image" Target="../media/image77.emf"/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4" Type="http://schemas.openxmlformats.org/officeDocument/2006/relationships/image" Target="../media/image80.emf"/><Relationship Id="rId5" Type="http://schemas.openxmlformats.org/officeDocument/2006/relationships/oleObject" Target="../embeddings/oleObject53.bin"/><Relationship Id="rId6" Type="http://schemas.openxmlformats.org/officeDocument/2006/relationships/image" Target="../media/image81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0667"/>
            <a:ext cx="8229600" cy="6565345"/>
          </a:xfrm>
        </p:spPr>
        <p:txBody>
          <a:bodyPr>
            <a:noAutofit/>
          </a:bodyPr>
          <a:lstStyle/>
          <a:p>
            <a:r>
              <a:rPr lang="en-US" dirty="0" smtClean="0"/>
              <a:t>In addition to many other applications, eigenvalues play a critical role in the study of vibrations, where they represent the natural frequencies of a system. A mathematical analysis of a general model for vibrating structures shows that when the system is excited by a harmonic force that depends on time, the system approaches a </a:t>
            </a:r>
            <a:r>
              <a:rPr lang="en-US" i="1" dirty="0" smtClean="0"/>
              <a:t>resonance</a:t>
            </a:r>
            <a:r>
              <a:rPr lang="en-US" dirty="0" smtClean="0"/>
              <a:t> state when the forces approach or reach a particular eigenvalue.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6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eigenvalues and associated eigenvectors for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Find the characteristic polynomial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842034"/>
              </p:ext>
            </p:extLst>
          </p:nvPr>
        </p:nvGraphicFramePr>
        <p:xfrm>
          <a:off x="3245496" y="2743200"/>
          <a:ext cx="1864643" cy="1059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3" imgW="1206500" imgH="685800" progId="Equation.DSMT4">
                  <p:embed/>
                </p:oleObj>
              </mc:Choice>
              <mc:Fallback>
                <p:oleObj name="Equation" r:id="rId3" imgW="12065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5496" y="2743200"/>
                        <a:ext cx="1864643" cy="1059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087710"/>
              </p:ext>
            </p:extLst>
          </p:nvPr>
        </p:nvGraphicFramePr>
        <p:xfrm>
          <a:off x="2325737" y="4563177"/>
          <a:ext cx="4840224" cy="1707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5" imgW="3492500" imgH="1231900" progId="Equation.DSMT4">
                  <p:embed/>
                </p:oleObj>
              </mc:Choice>
              <mc:Fallback>
                <p:oleObj name="Equation" r:id="rId5" imgW="3492500" imgH="1231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5737" y="4563177"/>
                        <a:ext cx="4840224" cy="1707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3506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roots of the characteristic polynomial are </a:t>
            </a:r>
            <a:r>
              <a:rPr lang="en-US" i="1" dirty="0" smtClean="0"/>
              <a:t>λ</a:t>
            </a:r>
            <a:r>
              <a:rPr lang="en-US" i="1" baseline="-25000" dirty="0" smtClean="0"/>
              <a:t>1</a:t>
            </a:r>
            <a:r>
              <a:rPr lang="en-US" dirty="0" smtClean="0"/>
              <a:t> = 4</a:t>
            </a:r>
            <a:r>
              <a:rPr lang="en-US" dirty="0"/>
              <a:t>, </a:t>
            </a:r>
            <a:r>
              <a:rPr lang="en-US" i="1" dirty="0" smtClean="0"/>
              <a:t>λ</a:t>
            </a:r>
            <a:r>
              <a:rPr lang="en-US" i="1" baseline="-25000" dirty="0" smtClean="0"/>
              <a:t>2</a:t>
            </a:r>
            <a:r>
              <a:rPr lang="en-US" dirty="0" smtClean="0"/>
              <a:t> = -</a:t>
            </a:r>
            <a:r>
              <a:rPr lang="en-US" dirty="0"/>
              <a:t>1, </a:t>
            </a:r>
            <a:r>
              <a:rPr lang="en-US" i="1" dirty="0" smtClean="0"/>
              <a:t>λ</a:t>
            </a:r>
            <a:r>
              <a:rPr lang="en-US" i="1" baseline="-25000" dirty="0" smtClean="0"/>
              <a:t>3</a:t>
            </a:r>
            <a:r>
              <a:rPr lang="en-US" dirty="0" smtClean="0"/>
              <a:t> = 2 </a:t>
            </a:r>
            <a:r>
              <a:rPr lang="en-US" dirty="0"/>
              <a:t>. We </a:t>
            </a:r>
            <a:r>
              <a:rPr lang="en-US" dirty="0" smtClean="0"/>
              <a:t>can find </a:t>
            </a:r>
            <a:r>
              <a:rPr lang="en-US" dirty="0"/>
              <a:t>three </a:t>
            </a:r>
            <a:r>
              <a:rPr lang="en-US" dirty="0" smtClean="0"/>
              <a:t>distinct eigenvectors by solving three homogeneous linear systems.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292635"/>
              </p:ext>
            </p:extLst>
          </p:nvPr>
        </p:nvGraphicFramePr>
        <p:xfrm>
          <a:off x="2072118" y="3909014"/>
          <a:ext cx="4459023" cy="1331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3" imgW="2679700" imgH="800100" progId="Equation.DSMT4">
                  <p:embed/>
                </p:oleObj>
              </mc:Choice>
              <mc:Fallback>
                <p:oleObj name="Equation" r:id="rId3" imgW="2679700" imgH="800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2118" y="3909014"/>
                        <a:ext cx="4459023" cy="1331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796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λ</a:t>
            </a:r>
            <a:r>
              <a:rPr lang="en-US" baseline="-25000" dirty="0" smtClean="0"/>
              <a:t>1</a:t>
            </a:r>
            <a:r>
              <a:rPr lang="en-US" dirty="0" smtClean="0"/>
              <a:t> = 4, solve the system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561448"/>
              </p:ext>
            </p:extLst>
          </p:nvPr>
        </p:nvGraphicFramePr>
        <p:xfrm>
          <a:off x="3002030" y="2288895"/>
          <a:ext cx="2308013" cy="1061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3" imgW="1739900" imgH="800100" progId="Equation.DSMT4">
                  <p:embed/>
                </p:oleObj>
              </mc:Choice>
              <mc:Fallback>
                <p:oleObj name="Equation" r:id="rId3" imgW="1739900" imgH="800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2030" y="2288895"/>
                        <a:ext cx="2308013" cy="1061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69252"/>
              </p:ext>
            </p:extLst>
          </p:nvPr>
        </p:nvGraphicFramePr>
        <p:xfrm>
          <a:off x="1887322" y="3636140"/>
          <a:ext cx="4288800" cy="89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5" imgW="3289300" imgH="685800" progId="Equation.DSMT4">
                  <p:embed/>
                </p:oleObj>
              </mc:Choice>
              <mc:Fallback>
                <p:oleObj name="Equation" r:id="rId5" imgW="32893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7322" y="3636140"/>
                        <a:ext cx="4288800" cy="89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10050" y="5198112"/>
            <a:ext cx="46198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</a:t>
            </a:r>
            <a:r>
              <a:rPr lang="en-US" i="1" dirty="0" smtClean="0"/>
              <a:t>v</a:t>
            </a:r>
            <a:r>
              <a:rPr lang="en-US" i="1" baseline="-25000" dirty="0" smtClean="0"/>
              <a:t>31</a:t>
            </a:r>
            <a:r>
              <a:rPr lang="en-US" dirty="0" smtClean="0"/>
              <a:t> = 0, </a:t>
            </a:r>
            <a:r>
              <a:rPr lang="en-US" i="1" dirty="0" smtClean="0"/>
              <a:t>v</a:t>
            </a:r>
            <a:r>
              <a:rPr lang="en-US" i="1" baseline="-25000" dirty="0" smtClean="0"/>
              <a:t>21</a:t>
            </a:r>
            <a:r>
              <a:rPr lang="en-US" dirty="0" smtClean="0"/>
              <a:t> = 0, </a:t>
            </a:r>
            <a:r>
              <a:rPr lang="en-US" i="1" dirty="0" smtClean="0"/>
              <a:t>v</a:t>
            </a:r>
            <a:r>
              <a:rPr lang="en-US" i="1" baseline="-25000" dirty="0" smtClean="0"/>
              <a:t>31</a:t>
            </a:r>
            <a:r>
              <a:rPr lang="en-US" dirty="0" smtClean="0"/>
              <a:t> can be any value, so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is an eigenvector.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096852"/>
              </p:ext>
            </p:extLst>
          </p:nvPr>
        </p:nvGraphicFramePr>
        <p:xfrm>
          <a:off x="3761522" y="5519928"/>
          <a:ext cx="538596" cy="897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7" imgW="419100" imgH="698500" progId="Equation.DSMT4">
                  <p:embed/>
                </p:oleObj>
              </mc:Choice>
              <mc:Fallback>
                <p:oleObj name="Equation" r:id="rId7" imgW="419100" imgH="698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61522" y="5519928"/>
                        <a:ext cx="538596" cy="897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6034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2501"/>
            <a:ext cx="8229600" cy="1143000"/>
          </a:xfrm>
        </p:spPr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0127"/>
            <a:ext cx="8229600" cy="5700332"/>
          </a:xfrm>
        </p:spPr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 smtClean="0"/>
              <a:t>λ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-1, </a:t>
            </a:r>
            <a:r>
              <a:rPr lang="en-US" dirty="0"/>
              <a:t>solve the </a:t>
            </a:r>
            <a:r>
              <a:rPr lang="en-US" dirty="0" smtClean="0"/>
              <a:t>system</a:t>
            </a:r>
          </a:p>
          <a:p>
            <a:endParaRPr lang="en-US" dirty="0"/>
          </a:p>
          <a:p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Exchange rows 2 and 3 to obtain</a:t>
            </a:r>
          </a:p>
          <a:p>
            <a:pPr lvl="1">
              <a:buFont typeface="Arial"/>
              <a:buChar char="•"/>
            </a:pPr>
            <a:endParaRPr lang="en-US" dirty="0"/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second row of the system specifies </a:t>
            </a:r>
            <a:r>
              <a:rPr lang="en-US" dirty="0" smtClean="0"/>
              <a:t>that,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so                        and                .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616549"/>
              </p:ext>
            </p:extLst>
          </p:nvPr>
        </p:nvGraphicFramePr>
        <p:xfrm>
          <a:off x="2730437" y="1197544"/>
          <a:ext cx="2367301" cy="1121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3" imgW="1689100" imgH="800100" progId="Equation.DSMT4">
                  <p:embed/>
                </p:oleObj>
              </mc:Choice>
              <mc:Fallback>
                <p:oleObj name="Equation" r:id="rId3" imgW="1689100" imgH="800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0437" y="1197544"/>
                        <a:ext cx="2367301" cy="1121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965925"/>
              </p:ext>
            </p:extLst>
          </p:nvPr>
        </p:nvGraphicFramePr>
        <p:xfrm>
          <a:off x="2730437" y="2668959"/>
          <a:ext cx="2214839" cy="1041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5" imgW="1701800" imgH="800100" progId="Equation.DSMT4">
                  <p:embed/>
                </p:oleObj>
              </mc:Choice>
              <mc:Fallback>
                <p:oleObj name="Equation" r:id="rId5" imgW="1701800" imgH="800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30437" y="2668959"/>
                        <a:ext cx="2214839" cy="1041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120806"/>
              </p:ext>
            </p:extLst>
          </p:nvPr>
        </p:nvGraphicFramePr>
        <p:xfrm>
          <a:off x="1807965" y="4451798"/>
          <a:ext cx="1664325" cy="33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7" imgW="1016000" imgH="203200" progId="Equation.DSMT4">
                  <p:embed/>
                </p:oleObj>
              </mc:Choice>
              <mc:Fallback>
                <p:oleObj name="Equation" r:id="rId7" imgW="10160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07965" y="4451798"/>
                        <a:ext cx="1664325" cy="332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128216"/>
              </p:ext>
            </p:extLst>
          </p:nvPr>
        </p:nvGraphicFramePr>
        <p:xfrm>
          <a:off x="4515567" y="4451798"/>
          <a:ext cx="1164342" cy="295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9" imgW="800100" imgH="203200" progId="Equation.DSMT4">
                  <p:embed/>
                </p:oleObj>
              </mc:Choice>
              <mc:Fallback>
                <p:oleObj name="Equation" r:id="rId9" imgW="8001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15567" y="4451798"/>
                        <a:ext cx="1164342" cy="295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03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row of the system specifies that</a:t>
            </a:r>
            <a:br>
              <a:rPr lang="en-US" dirty="0" smtClean="0"/>
            </a:br>
            <a:r>
              <a:rPr lang="en-US" dirty="0" smtClean="0"/>
              <a:t>and                                  , so                 </a:t>
            </a:r>
            <a:br>
              <a:rPr lang="en-US" dirty="0" smtClean="0"/>
            </a:br>
            <a:r>
              <a:rPr lang="en-US" dirty="0" smtClean="0"/>
              <a:t>This gives a general eigenvector of                . Let         and we have the eigenvector 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923995"/>
              </p:ext>
            </p:extLst>
          </p:nvPr>
        </p:nvGraphicFramePr>
        <p:xfrm>
          <a:off x="1841926" y="2240151"/>
          <a:ext cx="2858204" cy="408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quation" r:id="rId3" imgW="1689100" imgH="241300" progId="Equation.DSMT4">
                  <p:embed/>
                </p:oleObj>
              </mc:Choice>
              <mc:Fallback>
                <p:oleObj name="Equation" r:id="rId3" imgW="1689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1926" y="2240151"/>
                        <a:ext cx="2858204" cy="408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433295"/>
              </p:ext>
            </p:extLst>
          </p:nvPr>
        </p:nvGraphicFramePr>
        <p:xfrm>
          <a:off x="5533211" y="2240151"/>
          <a:ext cx="1350494" cy="392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tion" r:id="rId5" imgW="698500" imgH="203200" progId="Equation.DSMT4">
                  <p:embed/>
                </p:oleObj>
              </mc:Choice>
              <mc:Fallback>
                <p:oleObj name="Equation" r:id="rId5" imgW="698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33211" y="2240151"/>
                        <a:ext cx="1350494" cy="392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846112"/>
              </p:ext>
            </p:extLst>
          </p:nvPr>
        </p:nvGraphicFramePr>
        <p:xfrm>
          <a:off x="6783736" y="2426054"/>
          <a:ext cx="1002202" cy="872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Equation" r:id="rId7" imgW="787400" imgH="685800" progId="Equation.DSMT4">
                  <p:embed/>
                </p:oleObj>
              </mc:Choice>
              <mc:Fallback>
                <p:oleObj name="Equation" r:id="rId7" imgW="7874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83736" y="2426054"/>
                        <a:ext cx="1002202" cy="872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722309"/>
              </p:ext>
            </p:extLst>
          </p:nvPr>
        </p:nvGraphicFramePr>
        <p:xfrm>
          <a:off x="1511925" y="3258922"/>
          <a:ext cx="708138" cy="333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9" imgW="431800" imgH="203200" progId="Equation.DSMT4">
                  <p:embed/>
                </p:oleObj>
              </mc:Choice>
              <mc:Fallback>
                <p:oleObj name="Equation" r:id="rId9" imgW="4318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11925" y="3258922"/>
                        <a:ext cx="708138" cy="333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622601"/>
              </p:ext>
            </p:extLst>
          </p:nvPr>
        </p:nvGraphicFramePr>
        <p:xfrm>
          <a:off x="3263813" y="3739086"/>
          <a:ext cx="1602609" cy="125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11" imgW="876300" imgH="685800" progId="Equation.DSMT4">
                  <p:embed/>
                </p:oleObj>
              </mc:Choice>
              <mc:Fallback>
                <p:oleObj name="Equation" r:id="rId11" imgW="8763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63813" y="3739086"/>
                        <a:ext cx="1602609" cy="1254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4955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λ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= 2</a:t>
            </a:r>
            <a:r>
              <a:rPr lang="en-US" dirty="0" smtClean="0"/>
              <a:t>, </a:t>
            </a:r>
            <a:r>
              <a:rPr lang="en-US" dirty="0"/>
              <a:t>solve the </a:t>
            </a:r>
            <a:r>
              <a:rPr lang="en-US" dirty="0" smtClean="0"/>
              <a:t>system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          and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106823"/>
              </p:ext>
            </p:extLst>
          </p:nvPr>
        </p:nvGraphicFramePr>
        <p:xfrm>
          <a:off x="2733772" y="2358900"/>
          <a:ext cx="2202822" cy="1051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Equation" r:id="rId3" imgW="1676400" imgH="800100" progId="Equation.DSMT4">
                  <p:embed/>
                </p:oleObj>
              </mc:Choice>
              <mc:Fallback>
                <p:oleObj name="Equation" r:id="rId3" imgW="1676400" imgH="800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3772" y="2358900"/>
                        <a:ext cx="2202822" cy="1051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954340"/>
              </p:ext>
            </p:extLst>
          </p:nvPr>
        </p:nvGraphicFramePr>
        <p:xfrm>
          <a:off x="1089122" y="3856161"/>
          <a:ext cx="4720496" cy="984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Equation" r:id="rId5" imgW="3289300" imgH="685800" progId="Equation.DSMT4">
                  <p:embed/>
                </p:oleObj>
              </mc:Choice>
              <mc:Fallback>
                <p:oleObj name="Equation" r:id="rId5" imgW="32893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9122" y="3856161"/>
                        <a:ext cx="4720496" cy="9841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67531"/>
              </p:ext>
            </p:extLst>
          </p:nvPr>
        </p:nvGraphicFramePr>
        <p:xfrm>
          <a:off x="6563459" y="4153880"/>
          <a:ext cx="914517" cy="406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Equation" r:id="rId7" imgW="457200" imgH="203200" progId="Equation.DSMT4">
                  <p:embed/>
                </p:oleObj>
              </mc:Choice>
              <mc:Fallback>
                <p:oleObj name="Equation" r:id="rId7" imgW="4572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63459" y="4153880"/>
                        <a:ext cx="914517" cy="406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730949"/>
              </p:ext>
            </p:extLst>
          </p:nvPr>
        </p:nvGraphicFramePr>
        <p:xfrm>
          <a:off x="2962092" y="5338137"/>
          <a:ext cx="2247272" cy="385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" name="Equation" r:id="rId9" imgW="1333500" imgH="228600" progId="Equation.DSMT4">
                  <p:embed/>
                </p:oleObj>
              </mc:Choice>
              <mc:Fallback>
                <p:oleObj name="Equation" r:id="rId9" imgW="13335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62092" y="5338137"/>
                        <a:ext cx="2247272" cy="385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246918"/>
              </p:ext>
            </p:extLst>
          </p:nvPr>
        </p:nvGraphicFramePr>
        <p:xfrm>
          <a:off x="5591194" y="5328878"/>
          <a:ext cx="1528226" cy="344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Equation" r:id="rId11" imgW="901700" imgH="203200" progId="Equation.DSMT4">
                  <p:embed/>
                </p:oleObj>
              </mc:Choice>
              <mc:Fallback>
                <p:oleObj name="Equation" r:id="rId11" imgW="9017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91194" y="5328878"/>
                        <a:ext cx="1528226" cy="344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447230"/>
              </p:ext>
            </p:extLst>
          </p:nvPr>
        </p:nvGraphicFramePr>
        <p:xfrm>
          <a:off x="130394" y="5799505"/>
          <a:ext cx="1509651" cy="905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Equation" r:id="rId13" imgW="1143000" imgH="685800" progId="Equation.DSMT4">
                  <p:embed/>
                </p:oleObj>
              </mc:Choice>
              <mc:Fallback>
                <p:oleObj name="Equation" r:id="rId13" imgW="11430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0394" y="5799505"/>
                        <a:ext cx="1509651" cy="905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920717"/>
              </p:ext>
            </p:extLst>
          </p:nvPr>
        </p:nvGraphicFramePr>
        <p:xfrm>
          <a:off x="4734216" y="6244255"/>
          <a:ext cx="608315" cy="286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" name="Equation" r:id="rId15" imgW="431800" imgH="203200" progId="Equation.DSMT4">
                  <p:embed/>
                </p:oleObj>
              </mc:Choice>
              <mc:Fallback>
                <p:oleObj name="Equation" r:id="rId15" imgW="4318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34216" y="6244255"/>
                        <a:ext cx="608315" cy="286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177209"/>
              </p:ext>
            </p:extLst>
          </p:nvPr>
        </p:nvGraphicFramePr>
        <p:xfrm>
          <a:off x="6688761" y="6001930"/>
          <a:ext cx="1088019" cy="783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" name="Equation" r:id="rId17" imgW="952500" imgH="685800" progId="Equation.DSMT4">
                  <p:embed/>
                </p:oleObj>
              </mc:Choice>
              <mc:Fallback>
                <p:oleObj name="Equation" r:id="rId17" imgW="9525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88761" y="6001930"/>
                        <a:ext cx="1088019" cy="783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 flipH="1">
            <a:off x="362799" y="5296584"/>
            <a:ext cx="764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first row requires that                                             ,so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63257" y="6191192"/>
            <a:ext cx="644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a general eigenvector. Choose             , and we have                      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70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975" y="1674890"/>
            <a:ext cx="8764056" cy="460999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839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Notes Concerning the Number of Linearly Independent Eigenvectors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 matrix has </a:t>
            </a:r>
            <a:r>
              <a:rPr lang="en-US" i="1" dirty="0" smtClean="0"/>
              <a:t>n</a:t>
            </a:r>
            <a:r>
              <a:rPr lang="en-US" dirty="0" smtClean="0"/>
              <a:t> distinct eigenvalues, there will be </a:t>
            </a:r>
            <a:r>
              <a:rPr lang="en-US" i="1" dirty="0" smtClean="0"/>
              <a:t>n</a:t>
            </a:r>
            <a:r>
              <a:rPr lang="en-US" dirty="0" smtClean="0"/>
              <a:t> corresponding linearly independent eigenvectors.</a:t>
            </a:r>
          </a:p>
          <a:p>
            <a:r>
              <a:rPr lang="en-US" dirty="0" smtClean="0"/>
              <a:t>If a general matrix has one or more repeated eigenvalues, there will not be </a:t>
            </a:r>
            <a:r>
              <a:rPr lang="en-US" i="1" dirty="0" smtClean="0"/>
              <a:t>n</a:t>
            </a:r>
            <a:r>
              <a:rPr lang="en-US" dirty="0" smtClean="0"/>
              <a:t> linearly independent eigenvectors.</a:t>
            </a:r>
          </a:p>
          <a:p>
            <a:r>
              <a:rPr lang="en-US" dirty="0" smtClean="0"/>
              <a:t>Regardless of eigenvalue multiplicities, a symmetric matrix always has </a:t>
            </a:r>
            <a:r>
              <a:rPr lang="en-US" i="1" dirty="0" smtClean="0"/>
              <a:t>n</a:t>
            </a:r>
            <a:r>
              <a:rPr lang="en-US" dirty="0" smtClean="0"/>
              <a:t> linearly independent eigenvectors.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10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80571"/>
            <a:ext cx="8229600" cy="1143000"/>
          </a:xfrm>
        </p:spPr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612804"/>
            <a:ext cx="8024728" cy="614610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3531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Selected </a:t>
            </a:r>
            <a:r>
              <a:rPr lang="en-US" dirty="0"/>
              <a:t>Properties of Eigenvalues and Eigenvectors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effectLst/>
              </a:rPr>
              <a:t>An </a:t>
            </a:r>
            <a:r>
              <a:rPr lang="en-US" i="1" dirty="0" smtClean="0">
                <a:effectLst/>
              </a:rPr>
              <a:t>n × n </a:t>
            </a:r>
            <a:r>
              <a:rPr lang="en-US" dirty="0" smtClean="0">
                <a:effectLst/>
              </a:rPr>
              <a:t>matrix </a:t>
            </a:r>
            <a:r>
              <a:rPr lang="en-US" i="1" dirty="0" smtClean="0">
                <a:effectLst/>
              </a:rPr>
              <a:t>A</a:t>
            </a:r>
            <a:r>
              <a:rPr lang="en-US" dirty="0" smtClean="0">
                <a:effectLst/>
              </a:rPr>
              <a:t> is singular if and only if it has a zero eigenvalue.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The matrix of Example 3 has a zero eigenvalue and is clearly singular.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Together with </a:t>
            </a:r>
            <a:r>
              <a:rPr lang="en-US" i="1" dirty="0" smtClean="0">
                <a:effectLst/>
              </a:rPr>
              <a:t>0</a:t>
            </a:r>
            <a:r>
              <a:rPr lang="en-US" dirty="0" smtClean="0">
                <a:effectLst/>
              </a:rPr>
              <a:t>, the eigenvectors corresponding to </a:t>
            </a:r>
            <a:r>
              <a:rPr lang="en-US" i="1" dirty="0" err="1" smtClean="0">
                <a:effectLst/>
              </a:rPr>
              <a:t>λ</a:t>
            </a:r>
            <a:r>
              <a:rPr lang="en-US" dirty="0" smtClean="0">
                <a:effectLst/>
              </a:rPr>
              <a:t> form a subspace called an </a:t>
            </a:r>
            <a:r>
              <a:rPr lang="en-US" i="1" dirty="0" smtClean="0">
                <a:effectLst/>
              </a:rPr>
              <a:t>eigenspace.</a:t>
            </a:r>
          </a:p>
          <a:p>
            <a:endParaRPr lang="en-US" i="1" dirty="0"/>
          </a:p>
          <a:p>
            <a:r>
              <a:rPr lang="en-US" i="1" dirty="0" smtClean="0">
                <a:effectLst/>
              </a:rPr>
              <a:t> </a:t>
            </a:r>
            <a:r>
              <a:rPr lang="en-US" dirty="0" smtClean="0">
                <a:effectLst/>
              </a:rPr>
              <a:t>If </a:t>
            </a:r>
            <a:r>
              <a:rPr lang="en-US" i="1" dirty="0" smtClean="0">
                <a:effectLst/>
              </a:rPr>
              <a:t>A</a:t>
            </a:r>
            <a:r>
              <a:rPr lang="en-US" dirty="0" smtClean="0">
                <a:effectLst/>
              </a:rPr>
              <a:t> is an </a:t>
            </a:r>
            <a:r>
              <a:rPr lang="en-US" i="1" dirty="0" smtClean="0">
                <a:effectLst/>
              </a:rPr>
              <a:t>n × n </a:t>
            </a:r>
            <a:r>
              <a:rPr lang="en-US" dirty="0" smtClean="0">
                <a:effectLst/>
              </a:rPr>
              <a:t>matrix, then                      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 smtClean="0">
                <a:effectLst/>
              </a:rPr>
              <a:t>The matrix of Example 2 has eigenvalues -1, 1, 1 whose product is -1. The determinant of the matrix is -1.</a:t>
            </a:r>
          </a:p>
          <a:p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768058"/>
              </p:ext>
            </p:extLst>
          </p:nvPr>
        </p:nvGraphicFramePr>
        <p:xfrm>
          <a:off x="4767519" y="4883183"/>
          <a:ext cx="1922665" cy="49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3" imgW="889000" imgH="228600" progId="Equation.DSMT4">
                  <p:embed/>
                </p:oleObj>
              </mc:Choice>
              <mc:Fallback>
                <p:oleObj name="Equation" r:id="rId3" imgW="88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67519" y="4883183"/>
                        <a:ext cx="1922665" cy="49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254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43724"/>
            <a:ext cx="8229600" cy="4525963"/>
          </a:xfrm>
        </p:spPr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/>
              <a:t>A</a:t>
            </a:r>
            <a:r>
              <a:rPr lang="en-US" dirty="0" smtClean="0"/>
              <a:t> by an </a:t>
            </a:r>
            <a:r>
              <a:rPr lang="en-US" i="1" dirty="0" smtClean="0"/>
              <a:t>n × n </a:t>
            </a:r>
            <a:r>
              <a:rPr lang="en-US" dirty="0" smtClean="0"/>
              <a:t>matrix. For a large number of problems in engineering and science, it is necessary to find a vector </a:t>
            </a:r>
            <a:r>
              <a:rPr lang="en-US" i="1" dirty="0" smtClean="0"/>
              <a:t>v</a:t>
            </a:r>
            <a:r>
              <a:rPr lang="en-US" dirty="0" smtClean="0"/>
              <a:t> such that  </a:t>
            </a:r>
            <a:r>
              <a:rPr lang="en-US" i="1" dirty="0" smtClean="0"/>
              <a:t>Av</a:t>
            </a:r>
            <a:r>
              <a:rPr lang="en-US" dirty="0" smtClean="0"/>
              <a:t> is a multiple, </a:t>
            </a:r>
            <a:r>
              <a:rPr lang="en-US" i="1" dirty="0" err="1" smtClean="0"/>
              <a:t>λ</a:t>
            </a:r>
            <a:r>
              <a:rPr lang="en-US" dirty="0" smtClean="0"/>
              <a:t>, of </a:t>
            </a:r>
            <a:r>
              <a:rPr lang="en-US" i="1" dirty="0" smtClean="0"/>
              <a:t>v</a:t>
            </a:r>
            <a:r>
              <a:rPr lang="en-US" dirty="0" smtClean="0"/>
              <a:t>; in other words, </a:t>
            </a:r>
            <a:r>
              <a:rPr lang="en-US" i="1" dirty="0" smtClean="0"/>
              <a:t>Av = </a:t>
            </a:r>
            <a:r>
              <a:rPr lang="en-US" i="1" dirty="0" err="1" smtClean="0"/>
              <a:t>λv</a:t>
            </a:r>
            <a:r>
              <a:rPr lang="en-US" dirty="0" smtClean="0"/>
              <a:t>. </a:t>
            </a:r>
            <a:r>
              <a:rPr lang="en-US" i="1" dirty="0" smtClean="0"/>
              <a:t>Av</a:t>
            </a:r>
            <a:r>
              <a:rPr lang="en-US" dirty="0" smtClean="0"/>
              <a:t> is parallel to </a:t>
            </a:r>
            <a:r>
              <a:rPr lang="en-US" i="1" dirty="0" smtClean="0"/>
              <a:t>v</a:t>
            </a:r>
            <a:r>
              <a:rPr lang="en-US" dirty="0" smtClean="0"/>
              <a:t>, and </a:t>
            </a:r>
            <a:r>
              <a:rPr lang="en-US" i="1" dirty="0" err="1" smtClean="0"/>
              <a:t>λ</a:t>
            </a:r>
            <a:r>
              <a:rPr lang="en-US" dirty="0" smtClean="0"/>
              <a:t> either stretches or shrinks </a:t>
            </a:r>
            <a:r>
              <a:rPr lang="en-US" i="1" dirty="0" smtClean="0"/>
              <a:t>v</a:t>
            </a:r>
            <a:r>
              <a:rPr lang="en-US" dirty="0" smtClean="0"/>
              <a:t>. The value </a:t>
            </a:r>
            <a:r>
              <a:rPr lang="en-US" i="1" dirty="0" err="1" smtClean="0"/>
              <a:t>λ</a:t>
            </a:r>
            <a:r>
              <a:rPr lang="en-US" dirty="0" smtClean="0"/>
              <a:t> is an </a:t>
            </a:r>
            <a:r>
              <a:rPr lang="en-US" i="1" dirty="0" smtClean="0"/>
              <a:t>eigenvalue</a:t>
            </a:r>
            <a:r>
              <a:rPr lang="en-US" dirty="0" smtClean="0"/>
              <a:t> and </a:t>
            </a:r>
            <a:r>
              <a:rPr lang="en-US" i="1" dirty="0" smtClean="0"/>
              <a:t>v</a:t>
            </a:r>
            <a:r>
              <a:rPr lang="en-US" dirty="0" smtClean="0"/>
              <a:t> is an </a:t>
            </a:r>
            <a:r>
              <a:rPr lang="en-US" i="1" dirty="0" smtClean="0"/>
              <a:t>eigenvector</a:t>
            </a:r>
            <a:r>
              <a:rPr lang="en-US" dirty="0" smtClean="0"/>
              <a:t> associated with </a:t>
            </a:r>
            <a:r>
              <a:rPr lang="en-US" i="1" dirty="0" err="1" smtClean="0"/>
              <a:t>λ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7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5403"/>
            <a:ext cx="8229600" cy="1143000"/>
          </a:xfrm>
        </p:spPr>
        <p:txBody>
          <a:bodyPr/>
          <a:lstStyle/>
          <a:p>
            <a:r>
              <a:rPr lang="en-US" dirty="0" smtClean="0"/>
              <a:t>Similar Matrices</a:t>
            </a:r>
            <a:endParaRPr lang="en-US" dirty="0"/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100" y="777591"/>
            <a:ext cx="8763000" cy="812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900" y="1814901"/>
            <a:ext cx="8712200" cy="47752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3281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5404"/>
            <a:ext cx="8229600" cy="1143000"/>
          </a:xfrm>
        </p:spPr>
        <p:txBody>
          <a:bodyPr/>
          <a:lstStyle/>
          <a:p>
            <a:r>
              <a:rPr lang="en-US" dirty="0" smtClean="0"/>
              <a:t>Diagonalizable Matrices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198" y="827579"/>
            <a:ext cx="8737600" cy="558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400" y="1496390"/>
            <a:ext cx="8280400" cy="50546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698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Leading to a Method of Diagonalizing a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Two similar matrices have the same eigenvalues.</a:t>
            </a:r>
          </a:p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Eigenvectors v</a:t>
            </a:r>
            <a:r>
              <a:rPr lang="en-US" baseline="-25000" dirty="0" smtClean="0">
                <a:effectLst/>
              </a:rPr>
              <a:t>1</a:t>
            </a:r>
            <a:r>
              <a:rPr lang="en-US" dirty="0" smtClean="0">
                <a:effectLst/>
              </a:rPr>
              <a:t> , v</a:t>
            </a:r>
            <a:r>
              <a:rPr lang="en-US" baseline="-25000" dirty="0" smtClean="0">
                <a:effectLst/>
              </a:rPr>
              <a:t>2</a:t>
            </a:r>
            <a:r>
              <a:rPr lang="en-US" dirty="0" smtClean="0">
                <a:effectLst/>
              </a:rPr>
              <a:t> , … , v</a:t>
            </a:r>
            <a:r>
              <a:rPr lang="en-US" baseline="-25000" dirty="0" smtClean="0">
                <a:effectLst/>
              </a:rPr>
              <a:t>i</a:t>
            </a:r>
            <a:r>
              <a:rPr lang="en-US" dirty="0" smtClean="0">
                <a:effectLst/>
              </a:rPr>
              <a:t> that correspond to distinct eigenvalues are linearly independent.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5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</a:t>
            </a:r>
            <a:r>
              <a:rPr lang="en-US" dirty="0" err="1" smtClean="0"/>
              <a:t>Diagonalize</a:t>
            </a:r>
            <a:r>
              <a:rPr lang="en-US" dirty="0" smtClean="0"/>
              <a:t> a Matrix if it is Possible</a:t>
            </a:r>
            <a:endParaRPr 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114" y="1814900"/>
            <a:ext cx="8715769" cy="302281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39820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Result for Nonsymmetric Matrices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225204"/>
            <a:ext cx="8229600" cy="1510027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>
                <a:effectLst/>
              </a:rPr>
              <a:t>Since eigenvectors </a:t>
            </a:r>
            <a:r>
              <a:rPr lang="en-US" sz="2400" i="1" dirty="0" smtClean="0">
                <a:effectLst/>
              </a:rPr>
              <a:t>v</a:t>
            </a:r>
            <a:r>
              <a:rPr lang="en-US" sz="2400" i="1" baseline="-25000" dirty="0" smtClean="0">
                <a:effectLst/>
              </a:rPr>
              <a:t>1</a:t>
            </a:r>
            <a:r>
              <a:rPr lang="en-US" sz="2400" i="1" dirty="0" smtClean="0">
                <a:effectLst/>
              </a:rPr>
              <a:t> , v</a:t>
            </a:r>
            <a:r>
              <a:rPr lang="en-US" sz="2400" i="1" baseline="-25000" dirty="0" smtClean="0">
                <a:effectLst/>
              </a:rPr>
              <a:t>2</a:t>
            </a:r>
            <a:r>
              <a:rPr lang="en-US" sz="2400" i="1" dirty="0" smtClean="0">
                <a:effectLst/>
              </a:rPr>
              <a:t> , … , </a:t>
            </a:r>
            <a:r>
              <a:rPr lang="en-US" sz="2400" i="1" dirty="0" err="1" smtClean="0">
                <a:effectLst/>
              </a:rPr>
              <a:t>v</a:t>
            </a:r>
            <a:r>
              <a:rPr lang="en-US" sz="2400" i="1" baseline="-25000" dirty="0" err="1"/>
              <a:t>n</a:t>
            </a:r>
            <a:r>
              <a:rPr lang="en-US" sz="2400" i="1" dirty="0" smtClean="0">
                <a:effectLst/>
              </a:rPr>
              <a:t> </a:t>
            </a:r>
            <a:r>
              <a:rPr lang="en-US" sz="2400" dirty="0" smtClean="0">
                <a:effectLst/>
              </a:rPr>
              <a:t>that correspond to distinct eigenvalues are linearly independent, the previous theorem shows that</a:t>
            </a:r>
            <a:r>
              <a:rPr lang="en-US" sz="2400" i="1" dirty="0" smtClean="0">
                <a:effectLst/>
              </a:rPr>
              <a:t> A </a:t>
            </a:r>
            <a:r>
              <a:rPr lang="en-US" sz="2400" dirty="0" smtClean="0">
                <a:effectLst/>
              </a:rPr>
              <a:t>can be diagonalized.</a:t>
            </a:r>
          </a:p>
          <a:p>
            <a:endParaRPr lang="en-US" sz="2400" dirty="0"/>
          </a:p>
          <a:p>
            <a:r>
              <a:rPr lang="en-US" sz="2400" b="1" dirty="0" smtClean="0">
                <a:effectLst/>
              </a:rPr>
              <a:t>Remark</a:t>
            </a:r>
            <a:r>
              <a:rPr lang="en-US" sz="2400" dirty="0" smtClean="0">
                <a:effectLst/>
              </a:rPr>
              <a:t>: </a:t>
            </a:r>
            <a:r>
              <a:rPr lang="en-US" sz="2000" i="0" smtClean="0">
                <a:effectLst/>
              </a:rPr>
              <a:t>If a matrix </a:t>
            </a:r>
            <a:r>
              <a:rPr lang="en-US" sz="2000" i="0" dirty="0" smtClean="0">
                <a:effectLst/>
              </a:rPr>
              <a:t>does not have </a:t>
            </a:r>
            <a:r>
              <a:rPr lang="en-US" sz="2000" i="1" dirty="0" smtClean="0">
                <a:effectLst/>
              </a:rPr>
              <a:t>n</a:t>
            </a:r>
            <a:r>
              <a:rPr lang="en-US" sz="2000" i="0" dirty="0" smtClean="0">
                <a:effectLst/>
              </a:rPr>
              <a:t> linearly independent eigenvectors, it cannot be diagonalized.</a:t>
            </a:r>
          </a:p>
          <a:p>
            <a:endParaRPr lang="en-US" sz="2400" dirty="0" smtClean="0">
              <a:effectLst/>
            </a:endParaRPr>
          </a:p>
          <a:p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664891"/>
            <a:ext cx="87122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406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Diagonalization Sequence Steps</a:t>
            </a:r>
            <a:endParaRPr lang="en-US" dirty="0"/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600" y="1925112"/>
            <a:ext cx="8940800" cy="3479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5260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22" y="1600200"/>
            <a:ext cx="8880612" cy="4525963"/>
          </a:xfrm>
        </p:spPr>
        <p:txBody>
          <a:bodyPr/>
          <a:lstStyle/>
          <a:p>
            <a:r>
              <a:rPr lang="en-US" dirty="0" smtClean="0"/>
              <a:t>If possible </a:t>
            </a:r>
            <a:r>
              <a:rPr lang="en-US" dirty="0" err="1" smtClean="0"/>
              <a:t>diagonalize</a:t>
            </a:r>
            <a:r>
              <a:rPr lang="en-US" dirty="0" smtClean="0"/>
              <a:t> the matrix</a:t>
            </a:r>
          </a:p>
          <a:p>
            <a:endParaRPr lang="en-US" dirty="0"/>
          </a:p>
          <a:p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Characteristic polynomial                                                 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roots of </a:t>
            </a:r>
            <a:r>
              <a:rPr lang="en-US" i="1" dirty="0" smtClean="0"/>
              <a:t>p</a:t>
            </a:r>
            <a:r>
              <a:rPr lang="en-US" dirty="0" smtClean="0"/>
              <a:t> are </a:t>
            </a:r>
            <a:r>
              <a:rPr lang="en-US" dirty="0" err="1" smtClean="0"/>
              <a:t>λ</a:t>
            </a:r>
            <a:r>
              <a:rPr lang="en-US" dirty="0" smtClean="0"/>
              <a:t> = 1, 4, -7, 8. The eigenvalues are real and distinct, so </a:t>
            </a:r>
            <a:r>
              <a:rPr lang="en-US" i="1" dirty="0" smtClean="0"/>
              <a:t>A</a:t>
            </a:r>
            <a:r>
              <a:rPr lang="en-US" dirty="0" smtClean="0"/>
              <a:t> can be diagonalized.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075487"/>
              </p:ext>
            </p:extLst>
          </p:nvPr>
        </p:nvGraphicFramePr>
        <p:xfrm>
          <a:off x="2960688" y="2224088"/>
          <a:ext cx="18605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3" imgW="1511300" imgH="889000" progId="Equation.DSMT4">
                  <p:embed/>
                </p:oleObj>
              </mc:Choice>
              <mc:Fallback>
                <p:oleObj name="Equation" r:id="rId3" imgW="15113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0688" y="2224088"/>
                        <a:ext cx="1860550" cy="109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420590"/>
              </p:ext>
            </p:extLst>
          </p:nvPr>
        </p:nvGraphicFramePr>
        <p:xfrm>
          <a:off x="5073791" y="3443288"/>
          <a:ext cx="365918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5" imgW="2336800" imgH="241300" progId="Equation.DSMT4">
                  <p:embed/>
                </p:oleObj>
              </mc:Choice>
              <mc:Fallback>
                <p:oleObj name="Equation" r:id="rId5" imgW="23368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3791" y="3443288"/>
                        <a:ext cx="3659187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9225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72" y="1600200"/>
            <a:ext cx="8609828" cy="512661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λ</a:t>
            </a:r>
            <a:r>
              <a:rPr lang="en-US" baseline="-25000" dirty="0" smtClean="0"/>
              <a:t>1</a:t>
            </a:r>
            <a:r>
              <a:rPr lang="en-US" dirty="0" smtClean="0"/>
              <a:t> = 1,         ; λ</a:t>
            </a:r>
            <a:r>
              <a:rPr lang="en-US" baseline="-25000" dirty="0" smtClean="0"/>
              <a:t>2</a:t>
            </a:r>
            <a:r>
              <a:rPr lang="en-US" dirty="0" smtClean="0"/>
              <a:t> = 4,           ; λ</a:t>
            </a:r>
            <a:r>
              <a:rPr lang="en-US" baseline="-25000" dirty="0" smtClean="0"/>
              <a:t>3</a:t>
            </a:r>
            <a:r>
              <a:rPr lang="en-US" dirty="0" smtClean="0"/>
              <a:t> =-7,           ; λ</a:t>
            </a:r>
            <a:r>
              <a:rPr lang="en-US" baseline="-25000" dirty="0" smtClean="0"/>
              <a:t>4</a:t>
            </a:r>
            <a:r>
              <a:rPr lang="en-US" dirty="0" smtClean="0"/>
              <a:t> =8,    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Form                      . Then                        , and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504865"/>
              </p:ext>
            </p:extLst>
          </p:nvPr>
        </p:nvGraphicFramePr>
        <p:xfrm>
          <a:off x="1771792" y="1473863"/>
          <a:ext cx="75438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2" name="Equation" r:id="rId3" imgW="685800" imgH="889000" progId="Equation.DSMT4">
                  <p:embed/>
                </p:oleObj>
              </mc:Choice>
              <mc:Fallback>
                <p:oleObj name="Equation" r:id="rId3" imgW="6858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1792" y="1473863"/>
                        <a:ext cx="754380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95519"/>
              </p:ext>
            </p:extLst>
          </p:nvPr>
        </p:nvGraphicFramePr>
        <p:xfrm>
          <a:off x="3803080" y="1473863"/>
          <a:ext cx="86614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Equation" r:id="rId5" imgW="787400" imgH="889000" progId="Equation.DSMT4">
                  <p:embed/>
                </p:oleObj>
              </mc:Choice>
              <mc:Fallback>
                <p:oleObj name="Equation" r:id="rId5" imgW="7874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3080" y="1473863"/>
                        <a:ext cx="866140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333648"/>
              </p:ext>
            </p:extLst>
          </p:nvPr>
        </p:nvGraphicFramePr>
        <p:xfrm>
          <a:off x="6073942" y="1379145"/>
          <a:ext cx="908050" cy="1215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" name="Equation" r:id="rId7" imgW="825500" imgH="1104900" progId="Equation.DSMT4">
                  <p:embed/>
                </p:oleObj>
              </mc:Choice>
              <mc:Fallback>
                <p:oleObj name="Equation" r:id="rId7" imgW="825500" imgH="1104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73942" y="1379145"/>
                        <a:ext cx="908050" cy="1215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510159"/>
              </p:ext>
            </p:extLst>
          </p:nvPr>
        </p:nvGraphicFramePr>
        <p:xfrm>
          <a:off x="8123495" y="1359901"/>
          <a:ext cx="894080" cy="1215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Equation" r:id="rId9" imgW="812800" imgH="1104900" progId="Equation.DSMT4">
                  <p:embed/>
                </p:oleObj>
              </mc:Choice>
              <mc:Fallback>
                <p:oleObj name="Equation" r:id="rId9" imgW="812800" imgH="1104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23495" y="1359901"/>
                        <a:ext cx="894080" cy="1215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260829"/>
              </p:ext>
            </p:extLst>
          </p:nvPr>
        </p:nvGraphicFramePr>
        <p:xfrm>
          <a:off x="1771789" y="3701062"/>
          <a:ext cx="1830070" cy="1215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Equation" r:id="rId11" imgW="1663700" imgH="1104900" progId="Equation.DSMT4">
                  <p:embed/>
                </p:oleObj>
              </mc:Choice>
              <mc:Fallback>
                <p:oleObj name="Equation" r:id="rId11" imgW="1663700" imgH="1104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71789" y="3701062"/>
                        <a:ext cx="1830070" cy="1215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206248"/>
              </p:ext>
            </p:extLst>
          </p:nvPr>
        </p:nvGraphicFramePr>
        <p:xfrm>
          <a:off x="4751872" y="3336971"/>
          <a:ext cx="1983740" cy="1913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Equation" r:id="rId13" imgW="1803400" imgH="1739900" progId="Equation.DSMT4">
                  <p:embed/>
                </p:oleObj>
              </mc:Choice>
              <mc:Fallback>
                <p:oleObj name="Equation" r:id="rId13" imgW="1803400" imgH="173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51872" y="3336971"/>
                        <a:ext cx="1983740" cy="1913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111324"/>
              </p:ext>
            </p:extLst>
          </p:nvPr>
        </p:nvGraphicFramePr>
        <p:xfrm>
          <a:off x="2826496" y="5250860"/>
          <a:ext cx="2888654" cy="147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Equation" r:id="rId15" imgW="1739900" imgH="889000" progId="Equation.DSMT4">
                  <p:embed/>
                </p:oleObj>
              </mc:Choice>
              <mc:Fallback>
                <p:oleObj name="Equation" r:id="rId15" imgW="17399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26496" y="5250860"/>
                        <a:ext cx="2888654" cy="1475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067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If possible, </a:t>
            </a:r>
            <a:r>
              <a:rPr lang="en-US" dirty="0" err="1" smtClean="0"/>
              <a:t>diagonalize</a:t>
            </a:r>
            <a:r>
              <a:rPr lang="en-US" dirty="0" smtClean="0"/>
              <a:t> the matrix</a:t>
            </a:r>
          </a:p>
          <a:p>
            <a:endParaRPr lang="en-US" dirty="0"/>
          </a:p>
          <a:p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characteristic polynomial is                                 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eigenvalues are λ</a:t>
            </a:r>
            <a:r>
              <a:rPr lang="en-US" baseline="-25000" dirty="0" smtClean="0"/>
              <a:t>1</a:t>
            </a:r>
            <a:r>
              <a:rPr lang="en-US" dirty="0" smtClean="0"/>
              <a:t> = 0, λ</a:t>
            </a:r>
            <a:r>
              <a:rPr lang="en-US" baseline="-25000" dirty="0" smtClean="0"/>
              <a:t>2</a:t>
            </a:r>
            <a:r>
              <a:rPr lang="en-US" dirty="0" smtClean="0"/>
              <a:t> = 0, λ</a:t>
            </a:r>
            <a:r>
              <a:rPr lang="en-US" baseline="-25000" dirty="0" smtClean="0"/>
              <a:t>3</a:t>
            </a:r>
            <a:r>
              <a:rPr lang="en-US" dirty="0" smtClean="0"/>
              <a:t> =     , λ</a:t>
            </a:r>
            <a:r>
              <a:rPr lang="en-US" baseline="-25000" dirty="0" smtClean="0"/>
              <a:t>4</a:t>
            </a:r>
            <a:r>
              <a:rPr lang="en-US" dirty="0" smtClean="0"/>
              <a:t> =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Note the eigenvalue of multiplicity 2. This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eigenvalue gives only one eigenvector             ,</a:t>
            </a:r>
            <a:br>
              <a:rPr lang="en-US" dirty="0" smtClean="0"/>
            </a:br>
            <a:r>
              <a:rPr lang="en-US" dirty="0" smtClean="0"/>
              <a:t>and so </a:t>
            </a:r>
            <a:r>
              <a:rPr lang="en-US" i="1" dirty="0" smtClean="0"/>
              <a:t>A</a:t>
            </a:r>
            <a:r>
              <a:rPr lang="en-US" dirty="0" smtClean="0"/>
              <a:t> cannot be diagonalized.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148106"/>
              </p:ext>
            </p:extLst>
          </p:nvPr>
        </p:nvGraphicFramePr>
        <p:xfrm>
          <a:off x="2989108" y="2205128"/>
          <a:ext cx="155067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Equation" r:id="rId3" imgW="1409700" imgH="889000" progId="Equation.DSMT4">
                  <p:embed/>
                </p:oleObj>
              </mc:Choice>
              <mc:Fallback>
                <p:oleObj name="Equation" r:id="rId3" imgW="14097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9108" y="2205128"/>
                        <a:ext cx="1550670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518884"/>
              </p:ext>
            </p:extLst>
          </p:nvPr>
        </p:nvGraphicFramePr>
        <p:xfrm>
          <a:off x="6156103" y="3467487"/>
          <a:ext cx="2530226" cy="381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5" imgW="1854200" imgH="279400" progId="Equation.DSMT4">
                  <p:embed/>
                </p:oleObj>
              </mc:Choice>
              <mc:Fallback>
                <p:oleObj name="Equation" r:id="rId5" imgW="18542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56103" y="3467487"/>
                        <a:ext cx="2530226" cy="381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445820"/>
              </p:ext>
            </p:extLst>
          </p:nvPr>
        </p:nvGraphicFramePr>
        <p:xfrm>
          <a:off x="7010636" y="3994557"/>
          <a:ext cx="3619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7" imgW="241300" imgH="215900" progId="Equation.DSMT4">
                  <p:embed/>
                </p:oleObj>
              </mc:Choice>
              <mc:Fallback>
                <p:oleObj name="Equation" r:id="rId7" imgW="2413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10636" y="3994557"/>
                        <a:ext cx="361950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277594"/>
              </p:ext>
            </p:extLst>
          </p:nvPr>
        </p:nvGraphicFramePr>
        <p:xfrm>
          <a:off x="8159272" y="3994577"/>
          <a:ext cx="4953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9" imgW="330200" imgH="215900" progId="Equation.DSMT4">
                  <p:embed/>
                </p:oleObj>
              </mc:Choice>
              <mc:Fallback>
                <p:oleObj name="Equation" r:id="rId9" imgW="33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59272" y="3994577"/>
                        <a:ext cx="495300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414761"/>
              </p:ext>
            </p:extLst>
          </p:nvPr>
        </p:nvGraphicFramePr>
        <p:xfrm>
          <a:off x="7151294" y="4995474"/>
          <a:ext cx="8890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Equation" r:id="rId11" imgW="711200" imgH="889000" progId="Equation.DSMT4">
                  <p:embed/>
                </p:oleObj>
              </mc:Choice>
              <mc:Fallback>
                <p:oleObj name="Equation" r:id="rId11" imgW="7112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51294" y="4995474"/>
                        <a:ext cx="889000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1261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9481"/>
            <a:ext cx="8229600" cy="1014695"/>
          </a:xfrm>
        </p:spPr>
        <p:txBody>
          <a:bodyPr/>
          <a:lstStyle/>
          <a:p>
            <a:r>
              <a:rPr lang="en-US" dirty="0" smtClean="0"/>
              <a:t>Example 6</a:t>
            </a:r>
            <a:endParaRPr lang="en-US" dirty="0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779372"/>
            <a:ext cx="7937711" cy="604952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00977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between Eigenvalues and a Homogeneous System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λ</a:t>
            </a:r>
            <a:r>
              <a:rPr lang="en-US" dirty="0" smtClean="0"/>
              <a:t> and </a:t>
            </a:r>
            <a:r>
              <a:rPr lang="en-US" i="1" dirty="0" smtClean="0"/>
              <a:t>v</a:t>
            </a:r>
            <a:r>
              <a:rPr lang="en-US" dirty="0" smtClean="0"/>
              <a:t> must satisfy the relationship</a:t>
            </a:r>
            <a:br>
              <a:rPr lang="en-US" dirty="0" smtClean="0"/>
            </a:br>
            <a:r>
              <a:rPr lang="en-US" dirty="0" smtClean="0"/>
              <a:t>				</a:t>
            </a:r>
            <a:r>
              <a:rPr lang="en-US" i="1" dirty="0" smtClean="0"/>
              <a:t>Av = </a:t>
            </a:r>
            <a:r>
              <a:rPr lang="en-US" i="1" dirty="0" err="1" smtClean="0"/>
              <a:t>λv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implies</a:t>
            </a:r>
            <a:br>
              <a:rPr lang="en-US" dirty="0" smtClean="0"/>
            </a:br>
            <a:r>
              <a:rPr lang="en-US" dirty="0" smtClean="0"/>
              <a:t>				</a:t>
            </a:r>
            <a:r>
              <a:rPr lang="en-US" i="1" dirty="0" smtClean="0"/>
              <a:t>(A-</a:t>
            </a:r>
            <a:r>
              <a:rPr lang="en-US" i="1" dirty="0" err="1" smtClean="0"/>
              <a:t>λI</a:t>
            </a:r>
            <a:r>
              <a:rPr lang="en-US" i="1" dirty="0" smtClean="0"/>
              <a:t>)v = 0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This is a homogeneous system,</a:t>
            </a:r>
            <a:r>
              <a:rPr lang="en-US" dirty="0"/>
              <a:t> </a:t>
            </a:r>
            <a:r>
              <a:rPr lang="en-US" dirty="0" smtClean="0"/>
              <a:t>and we want to find </a:t>
            </a:r>
            <a:r>
              <a:rPr lang="en-US" i="1" dirty="0" err="1" smtClean="0"/>
              <a:t>λ</a:t>
            </a:r>
            <a:r>
              <a:rPr lang="en-US" dirty="0" smtClean="0"/>
              <a:t> and </a:t>
            </a:r>
            <a:r>
              <a:rPr lang="en-US" i="1" dirty="0" smtClean="0"/>
              <a:t>v</a:t>
            </a:r>
            <a:r>
              <a:rPr lang="en-US" dirty="0" smtClean="0"/>
              <a:t> such that the system has a nontrivial solution. This will occur (Theorem 4.5) when</a:t>
            </a:r>
            <a:br>
              <a:rPr lang="en-US" dirty="0" smtClean="0"/>
            </a:br>
            <a:r>
              <a:rPr lang="en-US" dirty="0" smtClean="0"/>
              <a:t>				</a:t>
            </a:r>
            <a:r>
              <a:rPr lang="en-US" i="1" dirty="0" err="1" smtClean="0"/>
              <a:t>det</a:t>
            </a:r>
            <a:r>
              <a:rPr lang="en-US" i="1" dirty="0" smtClean="0"/>
              <a:t>(A-</a:t>
            </a:r>
            <a:r>
              <a:rPr lang="en-US" i="1" dirty="0" err="1" smtClean="0"/>
              <a:t>λI</a:t>
            </a:r>
            <a:r>
              <a:rPr lang="en-US" i="1" dirty="0" smtClean="0"/>
              <a:t>) = 0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62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3" y="1600200"/>
            <a:ext cx="8822884" cy="4525963"/>
          </a:xfrm>
        </p:spPr>
        <p:txBody>
          <a:bodyPr/>
          <a:lstStyle/>
          <a:p>
            <a:r>
              <a:rPr lang="en-US" dirty="0" smtClean="0"/>
              <a:t>The matrix                  is singular with characteristic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equation p(</a:t>
            </a:r>
            <a:r>
              <a:rPr lang="en-US" dirty="0" err="1" smtClean="0"/>
              <a:t>λ</a:t>
            </a:r>
            <a:r>
              <a:rPr lang="en-US" dirty="0" smtClean="0"/>
              <a:t>) = λ</a:t>
            </a:r>
            <a:r>
              <a:rPr lang="en-US" baseline="30000" dirty="0" smtClean="0"/>
              <a:t>2</a:t>
            </a:r>
            <a:r>
              <a:rPr lang="en-US" dirty="0" smtClean="0"/>
              <a:t>(λ-3). The matrix is symmetric, so even though it has a multiple eigenvalue, there are thee linearly independent eigenvectors and A can be diagonalized as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410882"/>
              </p:ext>
            </p:extLst>
          </p:nvPr>
        </p:nvGraphicFramePr>
        <p:xfrm>
          <a:off x="2471116" y="1475116"/>
          <a:ext cx="1430113" cy="959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Equation" r:id="rId3" imgW="1041400" imgH="698500" progId="Equation.DSMT4">
                  <p:embed/>
                </p:oleObj>
              </mc:Choice>
              <mc:Fallback>
                <p:oleObj name="Equation" r:id="rId3" imgW="1041400" imgH="698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1116" y="1475116"/>
                        <a:ext cx="1430113" cy="959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380788"/>
              </p:ext>
            </p:extLst>
          </p:nvPr>
        </p:nvGraphicFramePr>
        <p:xfrm>
          <a:off x="2227263" y="4432300"/>
          <a:ext cx="4762500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5" imgW="3467100" imgH="1409700" progId="Equation.DSMT4">
                  <p:embed/>
                </p:oleObj>
              </mc:Choice>
              <mc:Fallback>
                <p:oleObj name="Equation" r:id="rId5" imgW="3467100" imgH="140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27263" y="4432300"/>
                        <a:ext cx="4762500" cy="193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4956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 of Diagonalizable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n ≥ 0, if matrix </a:t>
            </a:r>
            <a:r>
              <a:rPr lang="en-US" i="1" dirty="0" smtClean="0"/>
              <a:t>A</a:t>
            </a:r>
            <a:r>
              <a:rPr lang="en-US" dirty="0" smtClean="0"/>
              <a:t> can be diagonalized with matrix </a:t>
            </a:r>
            <a:r>
              <a:rPr lang="en-US" i="1" dirty="0" smtClean="0"/>
              <a:t>V</a:t>
            </a:r>
            <a:r>
              <a:rPr lang="en-US" dirty="0" smtClean="0"/>
              <a:t>, then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i="1" dirty="0" smtClean="0"/>
              <a:t>D</a:t>
            </a:r>
            <a:r>
              <a:rPr lang="en-US" dirty="0" smtClean="0"/>
              <a:t> is a diagonal matrix of eigenvalues.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360517"/>
              </p:ext>
            </p:extLst>
          </p:nvPr>
        </p:nvGraphicFramePr>
        <p:xfrm>
          <a:off x="2611946" y="2506268"/>
          <a:ext cx="2484727" cy="582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3" imgW="812800" imgH="190500" progId="Equation.DSMT4">
                  <p:embed/>
                </p:oleObj>
              </mc:Choice>
              <mc:Fallback>
                <p:oleObj name="Equation" r:id="rId3" imgW="8128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1946" y="2506268"/>
                        <a:ext cx="2484727" cy="582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302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matrix of Example 7, we have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>
              <a:buFont typeface="Arial"/>
              <a:buChar char="•"/>
            </a:pPr>
            <a:r>
              <a:rPr lang="en-US" dirty="0" smtClean="0"/>
              <a:t>For instance, A</a:t>
            </a:r>
            <a:r>
              <a:rPr lang="en-US" baseline="30000" dirty="0" smtClean="0"/>
              <a:t>10</a:t>
            </a:r>
            <a:r>
              <a:rPr lang="en-US" dirty="0" smtClean="0"/>
              <a:t> equals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187427"/>
              </p:ext>
            </p:extLst>
          </p:nvPr>
        </p:nvGraphicFramePr>
        <p:xfrm>
          <a:off x="1041173" y="2499285"/>
          <a:ext cx="6770506" cy="2167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3" imgW="4483100" imgH="1435100" progId="Equation.DSMT4">
                  <p:embed/>
                </p:oleObj>
              </mc:Choice>
              <mc:Fallback>
                <p:oleObj name="Equation" r:id="rId3" imgW="4483100" imgH="143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1173" y="2499285"/>
                        <a:ext cx="6770506" cy="2167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2782"/>
              </p:ext>
            </p:extLst>
          </p:nvPr>
        </p:nvGraphicFramePr>
        <p:xfrm>
          <a:off x="4830839" y="4837283"/>
          <a:ext cx="2807653" cy="1123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5" imgW="1714500" imgH="685800" progId="Equation.DSMT4">
                  <p:embed/>
                </p:oleObj>
              </mc:Choice>
              <mc:Fallback>
                <p:oleObj name="Equation" r:id="rId5" imgW="17145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30839" y="4837283"/>
                        <a:ext cx="2807653" cy="1123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1215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- </a:t>
            </a:r>
            <a:r>
              <a:rPr lang="en-US" dirty="0" smtClean="0"/>
              <a:t>Electric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currents in the RL circuit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Assume the component values</a:t>
            </a:r>
            <a:endParaRPr lang="en-US" dirty="0"/>
          </a:p>
        </p:txBody>
      </p:sp>
      <p:pic>
        <p:nvPicPr>
          <p:cNvPr id="4" name="Picture 3" descr="f05-02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888" y="2357162"/>
            <a:ext cx="4913430" cy="1991931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85" y="5330302"/>
            <a:ext cx="73406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72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062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- Electric </a:t>
            </a:r>
            <a:r>
              <a:rPr lang="en-US" dirty="0" smtClean="0"/>
              <a:t>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350"/>
            <a:ext cx="8229600" cy="4525963"/>
          </a:xfrm>
        </p:spPr>
        <p:txBody>
          <a:bodyPr/>
          <a:lstStyle/>
          <a:p>
            <a:r>
              <a:rPr lang="en-US" dirty="0" smtClean="0"/>
              <a:t>Applying </a:t>
            </a:r>
            <a:r>
              <a:rPr lang="en-US" dirty="0" err="1" smtClean="0">
                <a:effectLst/>
              </a:rPr>
              <a:t>Kirchoff's</a:t>
            </a:r>
            <a:r>
              <a:rPr lang="en-US" dirty="0" smtClean="0">
                <a:effectLst/>
              </a:rPr>
              <a:t> laws, there results the system of differential equations: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After using                  , we must solve the system of equations 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276" y="2203189"/>
            <a:ext cx="25146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48" y="3800424"/>
            <a:ext cx="1422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876" y="4695259"/>
            <a:ext cx="25400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545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Application - </a:t>
            </a:r>
            <a:r>
              <a:rPr lang="en-US" dirty="0" smtClean="0"/>
              <a:t>Electric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874"/>
            <a:ext cx="8229600" cy="4525963"/>
          </a:xfrm>
        </p:spPr>
        <p:txBody>
          <a:bodyPr/>
          <a:lstStyle/>
          <a:p>
            <a:r>
              <a:rPr lang="en-US" dirty="0" smtClean="0"/>
              <a:t>After conversion of the system to matrix form there results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Find the eigenvalues and corresponding eigenvectors of </a:t>
            </a:r>
            <a:r>
              <a:rPr lang="en-US" i="1" dirty="0" smtClean="0"/>
              <a:t>A</a:t>
            </a:r>
            <a:r>
              <a:rPr lang="en-US" dirty="0" smtClean="0"/>
              <a:t> to determine the homogeneous solution.</a:t>
            </a:r>
            <a:endParaRPr 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4234" y="2145458"/>
            <a:ext cx="6197600" cy="6350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338" y="4512442"/>
            <a:ext cx="8763000" cy="14478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6192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- </a:t>
            </a:r>
            <a:r>
              <a:rPr lang="en-US" dirty="0" smtClean="0"/>
              <a:t>Electric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find a particular solution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general solution is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Apply the initial conditions at </a:t>
            </a:r>
            <a:r>
              <a:rPr lang="en-US" i="1" dirty="0" smtClean="0"/>
              <a:t>t</a:t>
            </a:r>
            <a:r>
              <a:rPr lang="en-US" dirty="0" smtClean="0"/>
              <a:t> = 0: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4397" y="2309052"/>
            <a:ext cx="2396515" cy="72184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649" y="4175676"/>
            <a:ext cx="60706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0833" y="5846762"/>
            <a:ext cx="2716809" cy="36894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93515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smtClean="0"/>
              <a:t> </a:t>
            </a:r>
            <a:r>
              <a:rPr lang="en-US" dirty="0" smtClean="0"/>
              <a:t>Electric Circuit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applying the initial conditions, the solution is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Recalling that                 , the complete solution is 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58" y="2828613"/>
            <a:ext cx="76962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65" y="4048268"/>
            <a:ext cx="14224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4754928"/>
            <a:ext cx="53594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648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- </a:t>
            </a:r>
            <a:r>
              <a:rPr lang="en-US" dirty="0" smtClean="0"/>
              <a:t>Electric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is the graph of the currents.</a:t>
            </a:r>
            <a:endParaRPr lang="en-US" dirty="0"/>
          </a:p>
        </p:txBody>
      </p:sp>
      <p:pic>
        <p:nvPicPr>
          <p:cNvPr id="4" name="Picture 3" descr="f05-0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00" y="2442663"/>
            <a:ext cx="4932444" cy="36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45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Ranking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Google matrix is a very large matrix used to determine the order of hits for a search. The eigenvalue/eigenvector problem is applied to the matrix and used to develop the ranking of search results.</a:t>
            </a:r>
          </a:p>
          <a:p>
            <a:r>
              <a:rPr lang="en-US" dirty="0" smtClean="0"/>
              <a:t>We develop a simple process for ranking that uses the eigenvalue/eigenvector problem. </a:t>
            </a:r>
          </a:p>
          <a:p>
            <a:r>
              <a:rPr lang="en-US" dirty="0" smtClean="0"/>
              <a:t>First we need to introduce an irreducible matrix.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54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between Eigenvalues and a Homogeneous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p(</a:t>
            </a:r>
            <a:r>
              <a:rPr lang="en-US" i="1" dirty="0" err="1" smtClean="0"/>
              <a:t>λ</a:t>
            </a:r>
            <a:r>
              <a:rPr lang="en-US" i="1" dirty="0" smtClean="0"/>
              <a:t>) = </a:t>
            </a:r>
            <a:r>
              <a:rPr lang="en-US" i="1" dirty="0" err="1" smtClean="0"/>
              <a:t>det</a:t>
            </a:r>
            <a:r>
              <a:rPr lang="en-US" i="1" dirty="0" smtClean="0"/>
              <a:t>(A-</a:t>
            </a:r>
            <a:r>
              <a:rPr lang="en-US" i="1" dirty="0" err="1" smtClean="0"/>
              <a:t>λI</a:t>
            </a:r>
            <a:r>
              <a:rPr lang="en-US" i="1" dirty="0" smtClean="0"/>
              <a:t>) </a:t>
            </a:r>
            <a:r>
              <a:rPr lang="en-US" dirty="0" smtClean="0"/>
              <a:t>is a polynomial in </a:t>
            </a:r>
            <a:r>
              <a:rPr lang="en-US" i="1" dirty="0" err="1" smtClean="0"/>
              <a:t>λ</a:t>
            </a:r>
            <a:r>
              <a:rPr lang="en-US" dirty="0" smtClean="0"/>
              <a:t> of degree </a:t>
            </a:r>
            <a:r>
              <a:rPr lang="en-US" i="1" dirty="0" smtClean="0"/>
              <a:t>n</a:t>
            </a:r>
            <a:r>
              <a:rPr lang="en-US" dirty="0" smtClean="0"/>
              <a:t>. The eigenvalues are all values </a:t>
            </a:r>
            <a:r>
              <a:rPr lang="en-US" i="1" dirty="0" err="1" smtClean="0"/>
              <a:t>λ</a:t>
            </a:r>
            <a:r>
              <a:rPr lang="en-US" dirty="0" smtClean="0"/>
              <a:t> that are roots of </a:t>
            </a:r>
            <a:r>
              <a:rPr lang="en-US" i="1" dirty="0" smtClean="0"/>
              <a:t>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example, let                          . </a:t>
            </a:r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roots of                                        are</a:t>
            </a:r>
          </a:p>
          <a:p>
            <a:endParaRPr lang="en-US" dirty="0"/>
          </a:p>
          <a:p>
            <a:r>
              <a:rPr lang="en-US" i="1" dirty="0" smtClean="0"/>
              <a:t>p(</a:t>
            </a:r>
            <a:r>
              <a:rPr lang="en-US" i="1" dirty="0" err="1" smtClean="0"/>
              <a:t>λ</a:t>
            </a:r>
            <a:r>
              <a:rPr lang="en-US" i="1" dirty="0" smtClean="0"/>
              <a:t>) </a:t>
            </a:r>
            <a:r>
              <a:rPr lang="en-US" dirty="0" smtClean="0"/>
              <a:t>is called the </a:t>
            </a:r>
            <a:r>
              <a:rPr lang="en-US" i="1" dirty="0" smtClean="0"/>
              <a:t>characteristic polynomial </a:t>
            </a:r>
            <a:r>
              <a:rPr lang="en-US" dirty="0" smtClean="0"/>
              <a:t>of </a:t>
            </a:r>
            <a:r>
              <a:rPr lang="en-US" i="1" dirty="0" smtClean="0"/>
              <a:t>A</a:t>
            </a:r>
            <a:r>
              <a:rPr lang="en-US" dirty="0" smtClean="0"/>
              <a:t>, and </a:t>
            </a:r>
            <a:r>
              <a:rPr lang="en-US" i="1" dirty="0" smtClean="0"/>
              <a:t>p(</a:t>
            </a:r>
            <a:r>
              <a:rPr lang="en-US" i="1" dirty="0" err="1" smtClean="0"/>
              <a:t>λ</a:t>
            </a:r>
            <a:r>
              <a:rPr lang="en-US" i="1" dirty="0" smtClean="0"/>
              <a:t>) = 0 </a:t>
            </a:r>
            <a:r>
              <a:rPr lang="en-US" dirty="0" smtClean="0"/>
              <a:t>the </a:t>
            </a:r>
            <a:r>
              <a:rPr lang="en-US" i="1" dirty="0" smtClean="0"/>
              <a:t>characteristic equation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223572"/>
              </p:ext>
            </p:extLst>
          </p:nvPr>
        </p:nvGraphicFramePr>
        <p:xfrm>
          <a:off x="2262848" y="4291362"/>
          <a:ext cx="4046833" cy="731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3" imgW="2387600" imgH="431800" progId="Equation.DSMT4">
                  <p:embed/>
                </p:oleObj>
              </mc:Choice>
              <mc:Fallback>
                <p:oleObj name="Equation" r:id="rId3" imgW="23876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2848" y="4291362"/>
                        <a:ext cx="4046833" cy="731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930516"/>
              </p:ext>
            </p:extLst>
          </p:nvPr>
        </p:nvGraphicFramePr>
        <p:xfrm>
          <a:off x="3936985" y="2749334"/>
          <a:ext cx="1951353" cy="1053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5" imgW="1270000" imgH="685800" progId="Equation.DSMT4">
                  <p:embed/>
                </p:oleObj>
              </mc:Choice>
              <mc:Fallback>
                <p:oleObj name="Equation" r:id="rId5" imgW="12700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36985" y="2749334"/>
                        <a:ext cx="1951353" cy="1053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904258"/>
              </p:ext>
            </p:extLst>
          </p:nvPr>
        </p:nvGraphicFramePr>
        <p:xfrm>
          <a:off x="2869804" y="3933772"/>
          <a:ext cx="2966877" cy="347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7" imgW="2057400" imgH="241300" progId="Equation.DSMT4">
                  <p:embed/>
                </p:oleObj>
              </mc:Choice>
              <mc:Fallback>
                <p:oleObj name="Equation" r:id="rId7" imgW="2057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69804" y="3933772"/>
                        <a:ext cx="2966877" cy="3479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1187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2304"/>
            <a:ext cx="8229600" cy="1143000"/>
          </a:xfrm>
        </p:spPr>
        <p:txBody>
          <a:bodyPr/>
          <a:lstStyle/>
          <a:p>
            <a:r>
              <a:rPr lang="en-US" dirty="0" smtClean="0"/>
              <a:t>Irreducible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8011"/>
            <a:ext cx="8229600" cy="4525963"/>
          </a:xfrm>
        </p:spPr>
        <p:txBody>
          <a:bodyPr/>
          <a:lstStyle/>
          <a:p>
            <a:r>
              <a:rPr lang="en-US" dirty="0" smtClean="0"/>
              <a:t>Treat an </a:t>
            </a:r>
            <a:r>
              <a:rPr lang="en-US" i="1" dirty="0" smtClean="0"/>
              <a:t>n × n </a:t>
            </a:r>
            <a:r>
              <a:rPr lang="en-US" dirty="0" smtClean="0"/>
              <a:t>matrix as a digraph by creating vertices with labels 1, 2, 3, …, n and joining two vertices </a:t>
            </a:r>
            <a:r>
              <a:rPr lang="en-US" dirty="0" err="1" smtClean="0"/>
              <a:t>i</a:t>
            </a:r>
            <a:r>
              <a:rPr lang="en-US" dirty="0" smtClean="0"/>
              <a:t> and j by a directed edge if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dirty="0" smtClean="0"/>
              <a:t> ≠ 0.</a:t>
            </a:r>
          </a:p>
          <a:p>
            <a:endParaRPr lang="en-US" dirty="0"/>
          </a:p>
          <a:p>
            <a:r>
              <a:rPr lang="en-US" dirty="0" smtClean="0"/>
              <a:t>For example, if                                , the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corresponding digraph is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91"/>
          <a:stretch/>
        </p:blipFill>
        <p:spPr>
          <a:xfrm>
            <a:off x="3504482" y="2376381"/>
            <a:ext cx="2768718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6" name="Picture 5" descr="f05-04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482" y="4523635"/>
            <a:ext cx="1638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7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Irreducible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matrix is irreducible if in its digraph form given any two vertices v</a:t>
            </a:r>
            <a:r>
              <a:rPr lang="en-US" baseline="-25000" dirty="0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j</a:t>
            </a:r>
            <a:r>
              <a:rPr lang="en-US" dirty="0" smtClean="0"/>
              <a:t> there is a path from v</a:t>
            </a:r>
            <a:r>
              <a:rPr lang="en-US" baseline="-25000" dirty="0" smtClean="0"/>
              <a:t>i</a:t>
            </a:r>
            <a:r>
              <a:rPr lang="en-US" dirty="0" smtClean="0"/>
              <a:t> to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j</a:t>
            </a:r>
            <a:r>
              <a:rPr lang="en-US" dirty="0" smtClean="0"/>
              <a:t> and from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j</a:t>
            </a:r>
            <a:r>
              <a:rPr lang="en-US" dirty="0" smtClean="0"/>
              <a:t> to v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If all the elements of matrix </a:t>
            </a:r>
            <a:r>
              <a:rPr lang="en-US" i="1" dirty="0" smtClean="0"/>
              <a:t>A</a:t>
            </a:r>
            <a:r>
              <a:rPr lang="en-US" dirty="0" smtClean="0"/>
              <a:t> are nonnegative, we write </a:t>
            </a:r>
            <a:r>
              <a:rPr lang="en-US" i="1" dirty="0" smtClean="0"/>
              <a:t>A ≥ 0</a:t>
            </a:r>
            <a:r>
              <a:rPr lang="en-US" dirty="0" smtClean="0"/>
              <a:t>, and if all the entries are positive, the notation is </a:t>
            </a:r>
            <a:r>
              <a:rPr lang="en-US" i="1" dirty="0" smtClean="0"/>
              <a:t>A &gt; 0</a:t>
            </a:r>
            <a:r>
              <a:rPr lang="en-US" dirty="0" smtClean="0"/>
              <a:t>.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 smtClean="0"/>
              <a:t>An alternative test  for irreducibility is given by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49" y="5551606"/>
            <a:ext cx="6375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894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Perron</a:t>
            </a:r>
            <a:r>
              <a:rPr lang="en-US" dirty="0" smtClean="0">
                <a:effectLst/>
              </a:rPr>
              <a:t>-Frobenius Theorem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Perron</a:t>
            </a:r>
            <a:r>
              <a:rPr lang="en-US" dirty="0" smtClean="0"/>
              <a:t>-Frobenius theorem forms the basis for the ranking scheme we develop. Before stating the theorem, note that </a:t>
            </a:r>
            <a:r>
              <a:rPr lang="en-US" dirty="0"/>
              <a:t>a</a:t>
            </a:r>
            <a:r>
              <a:rPr lang="en-US" dirty="0" smtClean="0"/>
              <a:t> simple eigenvector is an eigenvector associated with an eigenvalue of multiplicity one.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7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/>
              </a:rPr>
              <a:t>Perron</a:t>
            </a:r>
            <a:r>
              <a:rPr lang="en-US" dirty="0" smtClean="0">
                <a:effectLst/>
              </a:rPr>
              <a:t>-Frobenius Theorem </a:t>
            </a:r>
            <a:endParaRPr 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" y="1856801"/>
            <a:ext cx="8763000" cy="14732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7935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6195"/>
            <a:ext cx="8229600" cy="1143000"/>
          </a:xfrm>
        </p:spPr>
        <p:txBody>
          <a:bodyPr/>
          <a:lstStyle/>
          <a:p>
            <a:r>
              <a:rPr lang="en-US" dirty="0" smtClean="0"/>
              <a:t>Computing the Eigenvector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49684"/>
            <a:ext cx="8229600" cy="600831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largest eigenvalue of the irreducible matrix </a:t>
            </a:r>
            <a:r>
              <a:rPr lang="en-US" i="1" dirty="0" smtClean="0"/>
              <a:t>A</a:t>
            </a:r>
            <a:r>
              <a:rPr lang="en-US" dirty="0" smtClean="0"/>
              <a:t> in the </a:t>
            </a:r>
            <a:r>
              <a:rPr lang="en-US" dirty="0" err="1" smtClean="0"/>
              <a:t>Perron</a:t>
            </a:r>
            <a:r>
              <a:rPr lang="en-US" dirty="0" smtClean="0"/>
              <a:t>-Frobenius theorem can be computed by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any nonnegative vector </a:t>
            </a:r>
            <a:r>
              <a:rPr lang="en-US" i="1" dirty="0" smtClean="0"/>
              <a:t>r</a:t>
            </a:r>
            <a:r>
              <a:rPr lang="en-US" i="1" baseline="-25000" dirty="0" smtClean="0"/>
              <a:t>0</a:t>
            </a:r>
            <a:r>
              <a:rPr lang="en-US" dirty="0" smtClean="0"/>
              <a:t>, where</a:t>
            </a:r>
            <a:br>
              <a:rPr lang="en-US" dirty="0" smtClean="0"/>
            </a:br>
            <a:r>
              <a:rPr lang="en-US" dirty="0" smtClean="0"/>
              <a:t>                                   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computes the length of a vector </a:t>
            </a:r>
            <a:r>
              <a:rPr lang="en-US" i="1" dirty="0" smtClean="0"/>
              <a:t>v</a:t>
            </a:r>
            <a:r>
              <a:rPr lang="en-US" dirty="0" smtClean="0"/>
              <a:t>.</a:t>
            </a:r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>
              <a:buFont typeface="Arial"/>
              <a:buChar char="•"/>
            </a:pPr>
            <a:endParaRPr lang="en-US" dirty="0"/>
          </a:p>
          <a:p>
            <a:pPr lvl="1">
              <a:buFont typeface="Arial"/>
              <a:buChar char="•"/>
            </a:pP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NOTE: </a:t>
            </a:r>
            <a:r>
              <a:rPr lang="en-US" dirty="0" smtClean="0">
                <a:effectLst/>
              </a:rPr>
              <a:t>For the purposes of computing the ranking vector, the book software distribution contains a MATLAB function, </a:t>
            </a:r>
            <a:r>
              <a:rPr lang="en-US" dirty="0" err="1">
                <a:latin typeface="Courier New"/>
                <a:cs typeface="Courier New"/>
              </a:rPr>
              <a:t>perronfro</a:t>
            </a:r>
            <a:r>
              <a:rPr lang="en-US" dirty="0" smtClean="0">
                <a:effectLst/>
              </a:rPr>
              <a:t>, that takes the matrix as an argument and returns an approximation to </a:t>
            </a:r>
            <a:r>
              <a:rPr lang="en-US" i="1" dirty="0" smtClean="0">
                <a:effectLst/>
              </a:rPr>
              <a:t>r</a:t>
            </a:r>
            <a:r>
              <a:rPr lang="en-US" dirty="0" smtClean="0">
                <a:effectLst/>
              </a:rPr>
              <a:t> and the corresponding eigenvalue </a:t>
            </a:r>
            <a:r>
              <a:rPr lang="en-US" i="1" dirty="0" err="1" smtClean="0">
                <a:effectLst/>
              </a:rPr>
              <a:t>λ</a:t>
            </a:r>
            <a:r>
              <a:rPr lang="en-US" dirty="0" smtClean="0">
                <a:effectLst/>
              </a:rPr>
              <a:t> . This process of computing an eigenvector is called the power method and will be discussed in Chapter 18.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079746"/>
              </p:ext>
            </p:extLst>
          </p:nvPr>
        </p:nvGraphicFramePr>
        <p:xfrm>
          <a:off x="2882393" y="1384486"/>
          <a:ext cx="2842404" cy="105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3" imgW="1295400" imgH="482600" progId="Equation.DSMT4">
                  <p:embed/>
                </p:oleObj>
              </mc:Choice>
              <mc:Fallback>
                <p:oleObj name="Equation" r:id="rId3" imgW="1295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2393" y="1384486"/>
                        <a:ext cx="2842404" cy="1058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706377"/>
              </p:ext>
            </p:extLst>
          </p:nvPr>
        </p:nvGraphicFramePr>
        <p:xfrm>
          <a:off x="2882393" y="3773498"/>
          <a:ext cx="3886752" cy="589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5" imgW="1841500" imgH="279400" progId="Equation.DSMT4">
                  <p:embed/>
                </p:oleObj>
              </mc:Choice>
              <mc:Fallback>
                <p:oleObj name="Equation" r:id="rId5" imgW="18415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82393" y="3773498"/>
                        <a:ext cx="3886752" cy="589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4722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Ranking of Teams using Eigenvectors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The problem is to rank things in order of importance based on some measure of the influence that they have over each other. Suppose that a set of </a:t>
            </a:r>
            <a:r>
              <a:rPr lang="en-US" i="1" dirty="0" smtClean="0">
                <a:effectLst/>
              </a:rPr>
              <a:t>n</a:t>
            </a:r>
            <a:r>
              <a:rPr lang="en-US" dirty="0" smtClean="0">
                <a:effectLst/>
              </a:rPr>
              <a:t> football teams represented by variables x</a:t>
            </a:r>
            <a:r>
              <a:rPr lang="en-US" baseline="-25000" dirty="0" smtClean="0">
                <a:effectLst/>
              </a:rPr>
              <a:t>i</a:t>
            </a:r>
            <a:r>
              <a:rPr lang="en-US" dirty="0" smtClean="0">
                <a:effectLst/>
              </a:rPr>
              <a:t> ,1 ≤ </a:t>
            </a:r>
            <a:r>
              <a:rPr lang="en-US" i="1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≤ </a:t>
            </a:r>
            <a:r>
              <a:rPr lang="en-US" i="1" dirty="0" smtClean="0">
                <a:effectLst/>
              </a:rPr>
              <a:t>n</a:t>
            </a:r>
            <a:r>
              <a:rPr lang="en-US" dirty="0" smtClean="0">
                <a:effectLst/>
              </a:rPr>
              <a:t>, are to be ranked. We assume that each team played every other team, and that elements {</a:t>
            </a:r>
            <a:r>
              <a:rPr lang="en-US" dirty="0" err="1"/>
              <a:t>r</a:t>
            </a:r>
            <a:r>
              <a:rPr lang="en-US" baseline="-25000" dirty="0" err="1" smtClean="0">
                <a:effectLst/>
              </a:rPr>
              <a:t>ij</a:t>
            </a:r>
            <a:r>
              <a:rPr lang="en-US" dirty="0" smtClean="0">
                <a:effectLst/>
              </a:rPr>
              <a:t>} are weights used in ranking, where </a:t>
            </a:r>
            <a:r>
              <a:rPr lang="en-US" i="1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refers to team </a:t>
            </a:r>
            <a:r>
              <a:rPr lang="en-US" i="1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, </a:t>
            </a:r>
            <a:r>
              <a:rPr lang="en-US" i="1" dirty="0" smtClean="0">
                <a:effectLst/>
              </a:rPr>
              <a:t>j</a:t>
            </a:r>
            <a:r>
              <a:rPr lang="en-US" dirty="0" smtClean="0">
                <a:effectLst/>
              </a:rPr>
              <a:t> to team </a:t>
            </a:r>
            <a:r>
              <a:rPr lang="en-US" i="1" dirty="0" smtClean="0">
                <a:effectLst/>
              </a:rPr>
              <a:t>j</a:t>
            </a:r>
            <a:r>
              <a:rPr lang="en-US" dirty="0" smtClean="0">
                <a:effectLst/>
              </a:rPr>
              <a:t> and </a:t>
            </a:r>
            <a:r>
              <a:rPr lang="en-US" dirty="0" err="1"/>
              <a:t>r</a:t>
            </a:r>
            <a:r>
              <a:rPr lang="en-US" baseline="-25000" dirty="0" err="1" smtClean="0">
                <a:effectLst/>
              </a:rPr>
              <a:t>ii</a:t>
            </a:r>
            <a:r>
              <a:rPr lang="en-US" dirty="0" smtClean="0">
                <a:effectLst/>
              </a:rPr>
              <a:t> = 0.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5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Ranking of Teams using Eigenvectors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5121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The ranking of team </a:t>
            </a:r>
            <a:r>
              <a:rPr lang="en-US" i="1" dirty="0" err="1" smtClean="0">
                <a:effectLst/>
              </a:rPr>
              <a:t>i</a:t>
            </a:r>
            <a:r>
              <a:rPr lang="en-US" dirty="0" smtClean="0">
                <a:effectLst/>
              </a:rPr>
              <a:t> is proportional to the sum of the rankings of the remaining teams weighted by </a:t>
            </a:r>
            <a:r>
              <a:rPr lang="en-US" i="1" dirty="0" err="1"/>
              <a:t>r</a:t>
            </a:r>
            <a:r>
              <a:rPr lang="en-US" i="1" baseline="-25000" dirty="0" err="1" smtClean="0">
                <a:effectLst/>
              </a:rPr>
              <a:t>ij</a:t>
            </a:r>
            <a:r>
              <a:rPr lang="en-US" dirty="0" smtClean="0">
                <a:effectLst/>
              </a:rPr>
              <a:t> , so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where </a:t>
            </a:r>
            <a:r>
              <a:rPr lang="en-US" i="1" dirty="0" smtClean="0">
                <a:effectLst/>
              </a:rPr>
              <a:t>k</a:t>
            </a:r>
            <a:r>
              <a:rPr lang="en-US" dirty="0" smtClean="0">
                <a:effectLst/>
              </a:rPr>
              <a:t> is the constant of proportionality. </a:t>
            </a:r>
          </a:p>
          <a:p>
            <a:r>
              <a:rPr lang="en-US" dirty="0" smtClean="0"/>
              <a:t>Write this in the matrix form 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This is an eigenvalue problem!                                  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16" y="3335471"/>
            <a:ext cx="5272625" cy="52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5793" y="5176352"/>
            <a:ext cx="1912495" cy="60640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3444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the Weights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ij</a:t>
            </a:r>
            <a:r>
              <a:rPr lang="en-US" dirty="0" smtClean="0"/>
              <a:t> is the number of points scored by team </a:t>
            </a:r>
            <a:r>
              <a:rPr lang="en-US" i="1" dirty="0" err="1" smtClean="0"/>
              <a:t>i</a:t>
            </a:r>
            <a:r>
              <a:rPr lang="en-US" dirty="0" smtClean="0"/>
              <a:t> when it played team </a:t>
            </a:r>
            <a:r>
              <a:rPr lang="en-US" i="1" dirty="0" smtClean="0"/>
              <a:t>j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effectLst/>
              </a:rPr>
              <a:t>The losing team gets some credit, there cannot be a zero row, and so </a:t>
            </a:r>
            <a:r>
              <a:rPr lang="en-US" i="1" dirty="0" smtClean="0">
                <a:effectLst/>
              </a:rPr>
              <a:t>R</a:t>
            </a:r>
            <a:r>
              <a:rPr lang="en-US" dirty="0" smtClean="0">
                <a:effectLst/>
              </a:rPr>
              <a:t> will be irreducible (full connectivity in the associated digraph).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5204" y="2847856"/>
            <a:ext cx="4019398" cy="102976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881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table gives scores for eight teams that all play each other once.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1064" y="3098025"/>
            <a:ext cx="5410200" cy="28702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598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 9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22886"/>
            <a:ext cx="8229600" cy="571243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Apply the ranking formula.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>
              <a:buFont typeface="Arial"/>
              <a:buChar char="•"/>
            </a:pPr>
            <a:endParaRPr lang="en-US" dirty="0" smtClean="0">
              <a:effectLst/>
            </a:endParaRPr>
          </a:p>
          <a:p>
            <a:pPr lvl="1">
              <a:buFont typeface="Arial"/>
              <a:buChar char="•"/>
            </a:pPr>
            <a:r>
              <a:rPr lang="en-US" dirty="0" smtClean="0">
                <a:effectLst/>
              </a:rPr>
              <a:t>The book software distribution contains a function </a:t>
            </a:r>
            <a:r>
              <a:rPr lang="en-US" dirty="0" err="1">
                <a:latin typeface="Courier New"/>
                <a:cs typeface="Courier New"/>
              </a:rPr>
              <a:t>rankmatrix</a:t>
            </a:r>
            <a:r>
              <a:rPr lang="en-US" dirty="0" smtClean="0">
                <a:effectLst/>
              </a:rPr>
              <a:t> that takes the matrix </a:t>
            </a:r>
            <a:r>
              <a:rPr lang="en-US" i="1" dirty="0" smtClean="0">
                <a:effectLst/>
              </a:rPr>
              <a:t>S</a:t>
            </a:r>
            <a:r>
              <a:rPr lang="en-US" dirty="0" smtClean="0">
                <a:effectLst/>
              </a:rPr>
              <a:t> of scores and returns the ranking matrix </a:t>
            </a:r>
            <a:r>
              <a:rPr lang="en-US" i="1" dirty="0" smtClean="0">
                <a:effectLst/>
              </a:rPr>
              <a:t>R</a:t>
            </a:r>
            <a:r>
              <a:rPr lang="en-US" dirty="0" smtClean="0">
                <a:effectLst/>
              </a:rPr>
              <a:t> obtained by applying </a:t>
            </a:r>
            <a:r>
              <a:rPr lang="en-US" dirty="0" smtClean="0"/>
              <a:t>the formula. </a:t>
            </a:r>
            <a:r>
              <a:rPr lang="en-US" dirty="0" smtClean="0">
                <a:effectLst/>
              </a:rPr>
              <a:t>Then apply the function </a:t>
            </a:r>
            <a:r>
              <a:rPr lang="en-US" dirty="0" err="1">
                <a:latin typeface="Courier New"/>
                <a:cs typeface="Courier New"/>
              </a:rPr>
              <a:t>perronfro</a:t>
            </a:r>
            <a:r>
              <a:rPr lang="en-US" dirty="0" smtClean="0">
                <a:effectLst/>
              </a:rPr>
              <a:t> to R to obtain the ranking vector. 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9" y="1597010"/>
            <a:ext cx="86106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865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3572"/>
            <a:ext cx="8229600" cy="1143000"/>
          </a:xfrm>
        </p:spPr>
        <p:txBody>
          <a:bodyPr/>
          <a:lstStyle/>
          <a:p>
            <a:r>
              <a:rPr lang="en-US" dirty="0" smtClean="0"/>
              <a:t>Roots of Polynomials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8937"/>
            <a:ext cx="8229600" cy="582789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polynomial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degree </a:t>
            </a:r>
            <a:r>
              <a:rPr lang="en-US" i="1" dirty="0" smtClean="0"/>
              <a:t>n</a:t>
            </a:r>
            <a:r>
              <a:rPr lang="en-US" dirty="0" smtClean="0"/>
              <a:t> has exactly </a:t>
            </a:r>
            <a:r>
              <a:rPr lang="en-US" i="1" dirty="0" smtClean="0"/>
              <a:t>n</a:t>
            </a:r>
            <a:r>
              <a:rPr lang="en-US" dirty="0" smtClean="0"/>
              <a:t> roots, and any complex roots occur in conjugate pairs. </a:t>
            </a:r>
            <a:r>
              <a:rPr lang="en-US" i="0" dirty="0" smtClean="0">
                <a:effectLst/>
              </a:rPr>
              <a:t>The polynomial may have one or more roots of multiplicity two or more. This means that the polynomial has a factor </a:t>
            </a:r>
            <a:r>
              <a:rPr lang="en-US" i="1" dirty="0" smtClean="0">
                <a:effectLst/>
              </a:rPr>
              <a:t>(</a:t>
            </a:r>
            <a:r>
              <a:rPr lang="en-US" i="1" dirty="0" err="1" smtClean="0">
                <a:effectLst/>
              </a:rPr>
              <a:t>λ</a:t>
            </a:r>
            <a:r>
              <a:rPr lang="en-US" i="1" dirty="0" smtClean="0">
                <a:effectLst/>
              </a:rPr>
              <a:t>-r)</a:t>
            </a:r>
            <a:r>
              <a:rPr lang="en-US" i="1" baseline="30000" dirty="0" smtClean="0">
                <a:effectLst/>
              </a:rPr>
              <a:t>k</a:t>
            </a:r>
            <a:r>
              <a:rPr lang="en-US" i="1" dirty="0" smtClean="0">
                <a:effectLst/>
              </a:rPr>
              <a:t>, 1 ≤ k ≤ n</a:t>
            </a:r>
            <a:r>
              <a:rPr lang="en-US" i="0" dirty="0" smtClean="0">
                <a:effectLst/>
              </a:rPr>
              <a:t>. The root </a:t>
            </a:r>
            <a:r>
              <a:rPr lang="en-US" i="1" dirty="0" smtClean="0">
                <a:effectLst/>
              </a:rPr>
              <a:t>r</a:t>
            </a:r>
            <a:r>
              <a:rPr lang="en-US" i="0" dirty="0" smtClean="0">
                <a:effectLst/>
              </a:rPr>
              <a:t> is counted </a:t>
            </a:r>
            <a:r>
              <a:rPr lang="en-US" i="1" dirty="0" smtClean="0">
                <a:effectLst/>
              </a:rPr>
              <a:t>k</a:t>
            </a:r>
            <a:r>
              <a:rPr lang="en-US" i="0" dirty="0" smtClean="0">
                <a:effectLst/>
              </a:rPr>
              <a:t> times. </a:t>
            </a:r>
            <a:r>
              <a:rPr lang="en-US" i="1" dirty="0" smtClean="0">
                <a:effectLst/>
              </a:rPr>
              <a:t>k</a:t>
            </a:r>
            <a:r>
              <a:rPr lang="en-US" i="0" dirty="0" smtClean="0">
                <a:effectLst/>
              </a:rPr>
              <a:t> is the </a:t>
            </a:r>
            <a:r>
              <a:rPr lang="en-US" i="1" dirty="0" smtClean="0">
                <a:effectLst/>
              </a:rPr>
              <a:t>multiplicity</a:t>
            </a:r>
            <a:r>
              <a:rPr lang="en-US" i="0" dirty="0" smtClean="0">
                <a:effectLst/>
              </a:rPr>
              <a:t> of the eigenvalue.</a:t>
            </a:r>
          </a:p>
          <a:p>
            <a:r>
              <a:rPr lang="en-US" i="0" dirty="0" smtClean="0">
                <a:effectLst/>
              </a:rPr>
              <a:t>Thus, an eigenvalue can be complex, and can occur multiple times. As we will see, complex eigenvalues and eigenvalues with multiplicity two or more present computational challenges.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527204"/>
              </p:ext>
            </p:extLst>
          </p:nvPr>
        </p:nvGraphicFramePr>
        <p:xfrm>
          <a:off x="1702336" y="1509058"/>
          <a:ext cx="4612238" cy="41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3" imgW="2679700" imgH="241300" progId="Equation.DSMT4">
                  <p:embed/>
                </p:oleObj>
              </mc:Choice>
              <mc:Fallback>
                <p:oleObj name="Equation" r:id="rId3" imgW="2679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2336" y="1509058"/>
                        <a:ext cx="4612238" cy="415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81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2298"/>
            <a:ext cx="8229600" cy="1143000"/>
          </a:xfrm>
        </p:spPr>
        <p:txBody>
          <a:bodyPr/>
          <a:lstStyle/>
          <a:p>
            <a:r>
              <a:rPr lang="en-US" dirty="0" smtClean="0"/>
              <a:t>Example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0911"/>
            <a:ext cx="8229600" cy="6258223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i="0" dirty="0" smtClean="0">
                <a:effectLst/>
              </a:rPr>
              <a:t>he following command sequence finds the ranking vector. The largest component of the ranking vector is the top rated team, the second largest the second rated team, and so forth.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616" y="3074260"/>
            <a:ext cx="839454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 smtClean="0">
                <a:latin typeface="Courier New"/>
                <a:cs typeface="Courier New"/>
              </a:rPr>
              <a:t>&gt;&gt; R = rankmatrix(S); </a:t>
            </a:r>
          </a:p>
          <a:p>
            <a:r>
              <a:rPr lang="hr-HR" sz="1400" dirty="0" smtClean="0">
                <a:latin typeface="Courier New"/>
                <a:cs typeface="Courier New"/>
              </a:rPr>
              <a:t>&gt;&gt; [r, lambda] = perronfro(R)</a:t>
            </a:r>
          </a:p>
          <a:p>
            <a:endParaRPr lang="hr-HR" sz="1400" dirty="0">
              <a:latin typeface="Courier New"/>
              <a:cs typeface="Courier New"/>
            </a:endParaRPr>
          </a:p>
          <a:p>
            <a:r>
              <a:rPr lang="hr-HR" sz="1400" dirty="0" smtClean="0">
                <a:latin typeface="Courier New"/>
                <a:cs typeface="Courier New"/>
              </a:rPr>
              <a:t>r =</a:t>
            </a:r>
          </a:p>
          <a:p>
            <a:r>
              <a:rPr lang="hr-HR" sz="1400" dirty="0" smtClean="0">
                <a:latin typeface="Courier New"/>
                <a:cs typeface="Courier New"/>
              </a:rPr>
              <a:t>    </a:t>
            </a:r>
          </a:p>
          <a:p>
            <a:r>
              <a:rPr lang="hr-HR" sz="1400" dirty="0" smtClean="0">
                <a:latin typeface="Courier New"/>
                <a:cs typeface="Courier New"/>
              </a:rPr>
              <a:t>   0.3198</a:t>
            </a:r>
          </a:p>
          <a:p>
            <a:r>
              <a:rPr lang="hr-HR" sz="1400" dirty="0" smtClean="0">
                <a:latin typeface="Courier New"/>
                <a:cs typeface="Courier New"/>
              </a:rPr>
              <a:t>   0.3330</a:t>
            </a:r>
          </a:p>
          <a:p>
            <a:r>
              <a:rPr lang="hr-HR" sz="1400" dirty="0" smtClean="0">
                <a:latin typeface="Courier New"/>
                <a:cs typeface="Courier New"/>
              </a:rPr>
              <a:t>   0.3134</a:t>
            </a:r>
          </a:p>
          <a:p>
            <a:r>
              <a:rPr lang="hr-HR" sz="1400" dirty="0" smtClean="0">
                <a:latin typeface="Courier New"/>
                <a:cs typeface="Courier New"/>
              </a:rPr>
              <a:t>   0.3506</a:t>
            </a:r>
          </a:p>
          <a:p>
            <a:r>
              <a:rPr lang="hr-HR" sz="1400" dirty="0" smtClean="0">
                <a:latin typeface="Courier New"/>
                <a:cs typeface="Courier New"/>
              </a:rPr>
              <a:t>   0.3448</a:t>
            </a:r>
          </a:p>
          <a:p>
            <a:r>
              <a:rPr lang="hr-HR" sz="1400" dirty="0" smtClean="0">
                <a:latin typeface="Courier New"/>
                <a:cs typeface="Courier New"/>
              </a:rPr>
              <a:t>   0.4404</a:t>
            </a:r>
          </a:p>
          <a:p>
            <a:r>
              <a:rPr lang="hr-HR" sz="1400" dirty="0" smtClean="0">
                <a:latin typeface="Courier New"/>
                <a:cs typeface="Courier New"/>
              </a:rPr>
              <a:t>   0.4050</a:t>
            </a:r>
            <a:endParaRPr lang="hr-HR" sz="1400" dirty="0">
              <a:latin typeface="Courier New"/>
              <a:cs typeface="Courier New"/>
            </a:endParaRPr>
          </a:p>
          <a:p>
            <a:r>
              <a:rPr lang="hr-HR" sz="1400" dirty="0" smtClean="0">
                <a:latin typeface="Courier New"/>
                <a:cs typeface="Courier New"/>
              </a:rPr>
              <a:t>   0.2981</a:t>
            </a:r>
          </a:p>
          <a:p>
            <a:endParaRPr lang="hr-HR" sz="1400" dirty="0" smtClean="0">
              <a:latin typeface="Courier New"/>
              <a:cs typeface="Courier New"/>
            </a:endParaRPr>
          </a:p>
          <a:p>
            <a:r>
              <a:rPr lang="hr-HR" sz="1400" dirty="0" smtClean="0">
                <a:latin typeface="Courier New"/>
                <a:cs typeface="Courier New"/>
              </a:rPr>
              <a:t>lambda =</a:t>
            </a:r>
          </a:p>
          <a:p>
            <a:endParaRPr lang="hr-HR" sz="1400" dirty="0" smtClean="0">
              <a:latin typeface="Courier New"/>
              <a:cs typeface="Courier New"/>
            </a:endParaRPr>
          </a:p>
          <a:p>
            <a:r>
              <a:rPr lang="hr-HR" sz="1400" dirty="0">
                <a:latin typeface="Courier New"/>
                <a:cs typeface="Courier New"/>
              </a:rPr>
              <a:t> </a:t>
            </a:r>
            <a:r>
              <a:rPr lang="hr-HR" sz="1400" dirty="0" smtClean="0">
                <a:latin typeface="Courier New"/>
                <a:cs typeface="Courier New"/>
              </a:rPr>
              <a:t>  3.9342</a:t>
            </a:r>
            <a:endParaRPr lang="en-US" sz="1400" dirty="0">
              <a:latin typeface="Courier New"/>
              <a:cs typeface="Courier New"/>
            </a:endParaRPr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420" y="4519387"/>
            <a:ext cx="31496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60571" y="3608164"/>
            <a:ext cx="5143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effectLst/>
              </a:rPr>
              <a:t>By looking at the vector r , we see that the teams are</a:t>
            </a:r>
          </a:p>
          <a:p>
            <a:r>
              <a:rPr lang="en-US" i="0" dirty="0" smtClean="0">
                <a:effectLst/>
              </a:rPr>
              <a:t>ranked from first to last as follows: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63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Eigenvalues and Eigenvectors using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739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[V,D] = eig(A);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  <a:latin typeface="Courier New"/>
                <a:cs typeface="Courier New"/>
              </a:rPr>
              <a:t>D</a:t>
            </a:r>
            <a:r>
              <a:rPr lang="en-US" dirty="0" smtClean="0">
                <a:effectLst/>
              </a:rPr>
              <a:t> is a diagonal matrix of the eigenvalues and, and </a:t>
            </a:r>
            <a:r>
              <a:rPr lang="en-US" dirty="0" smtClean="0">
                <a:effectLst/>
                <a:latin typeface="Courier New"/>
                <a:cs typeface="Courier New"/>
              </a:rPr>
              <a:t>V</a:t>
            </a:r>
            <a:r>
              <a:rPr lang="en-US" dirty="0" smtClean="0">
                <a:effectLst/>
              </a:rPr>
              <a:t> is a matrix whose columns are the corresponding eigenvectors.</a:t>
            </a:r>
          </a:p>
          <a:p>
            <a:endParaRPr lang="en-US" dirty="0"/>
          </a:p>
          <a:p>
            <a:r>
              <a:rPr lang="en-US" dirty="0" smtClean="0">
                <a:latin typeface="Courier New"/>
                <a:cs typeface="Courier New"/>
              </a:rPr>
              <a:t>E = eig(A);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 is a column vector of the eigenvalues.</a:t>
            </a:r>
          </a:p>
          <a:p>
            <a:endParaRPr lang="en-US" dirty="0"/>
          </a:p>
          <a:p>
            <a:r>
              <a:rPr lang="en-US" dirty="0" smtClean="0">
                <a:latin typeface="Courier New"/>
                <a:cs typeface="Courier New"/>
              </a:rPr>
              <a:t>eig(A)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Lists the eigenvalues.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31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35322"/>
            <a:ext cx="8229600" cy="1143000"/>
          </a:xfrm>
        </p:spPr>
        <p:txBody>
          <a:bodyPr/>
          <a:lstStyle/>
          <a:p>
            <a:r>
              <a:rPr lang="en-US" dirty="0" smtClean="0"/>
              <a:t>Example 10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50455"/>
            <a:ext cx="5686286" cy="6694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Courier New"/>
                <a:cs typeface="Courier New"/>
              </a:rPr>
              <a:t>A =</a:t>
            </a:r>
          </a:p>
          <a:p>
            <a:r>
              <a:rPr lang="de-DE" sz="1100" dirty="0" smtClean="0">
                <a:latin typeface="Courier New"/>
                <a:cs typeface="Courier New"/>
              </a:rPr>
              <a:t>    14   -68   -67    38</a:t>
            </a:r>
          </a:p>
          <a:p>
            <a:r>
              <a:rPr lang="de-DE" sz="1100" dirty="0" smtClean="0">
                <a:latin typeface="Courier New"/>
                <a:cs typeface="Courier New"/>
              </a:rPr>
              <a:t>    -6    59    20    50</a:t>
            </a:r>
          </a:p>
          <a:p>
            <a:r>
              <a:rPr lang="de-DE" sz="1100" dirty="0" smtClean="0">
                <a:latin typeface="Courier New"/>
                <a:cs typeface="Courier New"/>
              </a:rPr>
              <a:t>   -98   -38   -48   -10</a:t>
            </a:r>
          </a:p>
          <a:p>
            <a:r>
              <a:rPr lang="de-DE" sz="1100" dirty="0" smtClean="0">
                <a:latin typeface="Courier New"/>
                <a:cs typeface="Courier New"/>
              </a:rPr>
              <a:t>   -33     6    31   -84</a:t>
            </a:r>
          </a:p>
          <a:p>
            <a:endParaRPr lang="de-DE" sz="1100" dirty="0" smtClean="0">
              <a:latin typeface="Courier New"/>
              <a:cs typeface="Courier New"/>
            </a:endParaRPr>
          </a:p>
          <a:p>
            <a:r>
              <a:rPr lang="de-DE" sz="1100" dirty="0" smtClean="0">
                <a:latin typeface="Courier New"/>
                <a:cs typeface="Courier New"/>
              </a:rPr>
              <a:t>&gt;&gt; [V,D] = eig(A);</a:t>
            </a:r>
          </a:p>
          <a:p>
            <a:r>
              <a:rPr lang="de-DE" sz="1100" dirty="0" smtClean="0">
                <a:latin typeface="Courier New"/>
                <a:cs typeface="Courier New"/>
              </a:rPr>
              <a:t>&gt;&gt; V</a:t>
            </a:r>
          </a:p>
          <a:p>
            <a:endParaRPr lang="de-DE" sz="1100" dirty="0" smtClean="0">
              <a:latin typeface="Courier New"/>
              <a:cs typeface="Courier New"/>
            </a:endParaRPr>
          </a:p>
          <a:p>
            <a:r>
              <a:rPr lang="de-DE" sz="1100" dirty="0" smtClean="0">
                <a:latin typeface="Courier New"/>
                <a:cs typeface="Courier New"/>
              </a:rPr>
              <a:t>V =</a:t>
            </a:r>
          </a:p>
          <a:p>
            <a:r>
              <a:rPr lang="de-DE" sz="1100" dirty="0" smtClean="0">
                <a:latin typeface="Courier New"/>
                <a:cs typeface="Courier New"/>
              </a:rPr>
              <a:t>    0.6966    0.2130    0.0978   -0.5275</a:t>
            </a:r>
          </a:p>
          <a:p>
            <a:r>
              <a:rPr lang="de-DE" sz="1100" dirty="0" smtClean="0">
                <a:latin typeface="Courier New"/>
                <a:cs typeface="Courier New"/>
              </a:rPr>
              <a:t>   -0.6162    0.5811   -0.3758   -0.0099</a:t>
            </a:r>
          </a:p>
          <a:p>
            <a:r>
              <a:rPr lang="de-DE" sz="1100" dirty="0" smtClean="0">
                <a:latin typeface="Courier New"/>
                <a:cs typeface="Courier New"/>
              </a:rPr>
              <a:t>   -0.3050   -0.7306    0.7645   -0.7986</a:t>
            </a:r>
          </a:p>
          <a:p>
            <a:r>
              <a:rPr lang="de-DE" sz="1100" dirty="0" smtClean="0">
                <a:latin typeface="Courier New"/>
                <a:cs typeface="Courier New"/>
              </a:rPr>
              <a:t>   -0.2050   -0.2883    0.5145    0.2896</a:t>
            </a:r>
          </a:p>
          <a:p>
            <a:endParaRPr lang="de-DE" sz="1100" dirty="0" smtClean="0">
              <a:latin typeface="Courier New"/>
              <a:cs typeface="Courier New"/>
            </a:endParaRPr>
          </a:p>
          <a:p>
            <a:r>
              <a:rPr lang="de-DE" sz="1100" dirty="0" smtClean="0">
                <a:latin typeface="Courier New"/>
                <a:cs typeface="Courier New"/>
              </a:rPr>
              <a:t>&gt;&gt; D</a:t>
            </a:r>
          </a:p>
          <a:p>
            <a:endParaRPr lang="de-DE" sz="1100" dirty="0" smtClean="0">
              <a:latin typeface="Courier New"/>
              <a:cs typeface="Courier New"/>
            </a:endParaRPr>
          </a:p>
          <a:p>
            <a:r>
              <a:rPr lang="de-DE" sz="1100" dirty="0" smtClean="0">
                <a:latin typeface="Courier New"/>
                <a:cs typeface="Courier New"/>
              </a:rPr>
              <a:t>D =</a:t>
            </a:r>
          </a:p>
          <a:p>
            <a:r>
              <a:rPr lang="de-DE" sz="1100" dirty="0" smtClean="0">
                <a:latin typeface="Courier New"/>
                <a:cs typeface="Courier New"/>
              </a:rPr>
              <a:t>   92.3130         0         0         0</a:t>
            </a:r>
          </a:p>
          <a:p>
            <a:r>
              <a:rPr lang="de-DE" sz="1100" dirty="0" smtClean="0">
                <a:latin typeface="Courier New"/>
                <a:cs typeface="Courier New"/>
              </a:rPr>
              <a:t>         0    6.8544         0         0</a:t>
            </a:r>
          </a:p>
          <a:p>
            <a:r>
              <a:rPr lang="de-DE" sz="1100" dirty="0" smtClean="0">
                <a:latin typeface="Courier New"/>
                <a:cs typeface="Courier New"/>
              </a:rPr>
              <a:t>         0         0  -48.5889         0</a:t>
            </a:r>
          </a:p>
          <a:p>
            <a:r>
              <a:rPr lang="de-DE" sz="1100" dirty="0" smtClean="0">
                <a:latin typeface="Courier New"/>
                <a:cs typeface="Courier New"/>
              </a:rPr>
              <a:t>         0         0         0 -109.5785</a:t>
            </a:r>
          </a:p>
          <a:p>
            <a:endParaRPr lang="de-DE" sz="1100" dirty="0" smtClean="0">
              <a:latin typeface="Courier New"/>
              <a:cs typeface="Courier New"/>
            </a:endParaRPr>
          </a:p>
          <a:p>
            <a:r>
              <a:rPr lang="de-DE" sz="1100" dirty="0" smtClean="0">
                <a:latin typeface="Courier New"/>
                <a:cs typeface="Courier New"/>
              </a:rPr>
              <a:t>&gt;&gt; E = eig(A);</a:t>
            </a:r>
          </a:p>
          <a:p>
            <a:r>
              <a:rPr lang="de-DE" sz="1100" dirty="0" smtClean="0">
                <a:latin typeface="Courier New"/>
                <a:cs typeface="Courier New"/>
              </a:rPr>
              <a:t>&gt;&gt; E</a:t>
            </a:r>
          </a:p>
          <a:p>
            <a:endParaRPr lang="de-DE" sz="1100" dirty="0" smtClean="0">
              <a:latin typeface="Courier New"/>
              <a:cs typeface="Courier New"/>
            </a:endParaRPr>
          </a:p>
          <a:p>
            <a:r>
              <a:rPr lang="de-DE" sz="1100" dirty="0" smtClean="0">
                <a:latin typeface="Courier New"/>
                <a:cs typeface="Courier New"/>
              </a:rPr>
              <a:t>E =</a:t>
            </a:r>
          </a:p>
          <a:p>
            <a:r>
              <a:rPr lang="de-DE" sz="1100" dirty="0" smtClean="0">
                <a:latin typeface="Courier New"/>
                <a:cs typeface="Courier New"/>
              </a:rPr>
              <a:t>   92.3130</a:t>
            </a:r>
          </a:p>
          <a:p>
            <a:r>
              <a:rPr lang="de-DE" sz="1100" dirty="0" smtClean="0">
                <a:latin typeface="Courier New"/>
                <a:cs typeface="Courier New"/>
              </a:rPr>
              <a:t>    6.8544</a:t>
            </a:r>
          </a:p>
          <a:p>
            <a:r>
              <a:rPr lang="de-DE" sz="1100" dirty="0" smtClean="0">
                <a:latin typeface="Courier New"/>
                <a:cs typeface="Courier New"/>
              </a:rPr>
              <a:t>  -48.5889</a:t>
            </a:r>
          </a:p>
          <a:p>
            <a:r>
              <a:rPr lang="de-DE" sz="1100" dirty="0" smtClean="0">
                <a:latin typeface="Courier New"/>
                <a:cs typeface="Courier New"/>
              </a:rPr>
              <a:t> -109.5785</a:t>
            </a:r>
          </a:p>
          <a:p>
            <a:endParaRPr lang="de-DE" sz="1100" dirty="0" smtClean="0">
              <a:latin typeface="Courier New"/>
              <a:cs typeface="Courier New"/>
            </a:endParaRPr>
          </a:p>
          <a:p>
            <a:r>
              <a:rPr lang="de-DE" sz="1100" dirty="0" smtClean="0">
                <a:latin typeface="Courier New"/>
                <a:cs typeface="Courier New"/>
              </a:rPr>
              <a:t>&gt;&gt; eig(A)</a:t>
            </a:r>
          </a:p>
          <a:p>
            <a:endParaRPr lang="de-DE" sz="1100" dirty="0" smtClean="0">
              <a:latin typeface="Courier New"/>
              <a:cs typeface="Courier New"/>
            </a:endParaRPr>
          </a:p>
          <a:p>
            <a:r>
              <a:rPr lang="de-DE" sz="1100" dirty="0" smtClean="0">
                <a:latin typeface="Courier New"/>
                <a:cs typeface="Courier New"/>
              </a:rPr>
              <a:t>ans =</a:t>
            </a:r>
          </a:p>
          <a:p>
            <a:r>
              <a:rPr lang="de-DE" sz="1100" dirty="0" smtClean="0">
                <a:latin typeface="Courier New"/>
                <a:cs typeface="Courier New"/>
              </a:rPr>
              <a:t>   92.3130</a:t>
            </a:r>
          </a:p>
          <a:p>
            <a:r>
              <a:rPr lang="de-DE" sz="1100" dirty="0" smtClean="0">
                <a:latin typeface="Courier New"/>
                <a:cs typeface="Courier New"/>
              </a:rPr>
              <a:t>    6.8544</a:t>
            </a:r>
          </a:p>
          <a:p>
            <a:r>
              <a:rPr lang="de-DE" sz="1100" dirty="0" smtClean="0">
                <a:latin typeface="Courier New"/>
                <a:cs typeface="Courier New"/>
              </a:rPr>
              <a:t>  -48.5889</a:t>
            </a:r>
          </a:p>
          <a:p>
            <a:r>
              <a:rPr lang="de-DE" sz="1100" dirty="0" smtClean="0">
                <a:latin typeface="Courier New"/>
                <a:cs typeface="Courier New"/>
              </a:rPr>
              <a:t> -109.5785</a:t>
            </a:r>
            <a:endParaRPr lang="en-US" sz="11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4258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Action of a Matrix on an Eigenvector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                                                             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Since             , </a:t>
            </a:r>
            <a:r>
              <a:rPr lang="en-US" i="1" dirty="0" smtClean="0"/>
              <a:t>2.0 </a:t>
            </a:r>
            <a:r>
              <a:rPr lang="en-US" dirty="0" smtClean="0"/>
              <a:t>is an eigenvalue of </a:t>
            </a:r>
            <a:r>
              <a:rPr lang="en-US" i="1" dirty="0" smtClean="0"/>
              <a:t>A</a:t>
            </a:r>
            <a:r>
              <a:rPr lang="en-US" dirty="0" smtClean="0"/>
              <a:t> with associated eigenvector </a:t>
            </a:r>
            <a:r>
              <a:rPr lang="en-US" i="1" dirty="0" smtClean="0"/>
              <a:t>v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41074"/>
              </p:ext>
            </p:extLst>
          </p:nvPr>
        </p:nvGraphicFramePr>
        <p:xfrm>
          <a:off x="1767431" y="1650205"/>
          <a:ext cx="5455471" cy="638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3" imgW="4229100" imgH="495300" progId="Equation.DSMT4">
                  <p:embed/>
                </p:oleObj>
              </mc:Choice>
              <mc:Fallback>
                <p:oleObj name="Equation" r:id="rId3" imgW="4229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7431" y="1650205"/>
                        <a:ext cx="5455471" cy="638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495914"/>
              </p:ext>
            </p:extLst>
          </p:nvPr>
        </p:nvGraphicFramePr>
        <p:xfrm>
          <a:off x="2051206" y="3057493"/>
          <a:ext cx="2367736" cy="83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5" imgW="1841500" imgH="647700" progId="Equation.DSMT4">
                  <p:embed/>
                </p:oleObj>
              </mc:Choice>
              <mc:Fallback>
                <p:oleObj name="Equation" r:id="rId5" imgW="1841500" imgH="647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206" y="3057493"/>
                        <a:ext cx="2367736" cy="83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240637"/>
              </p:ext>
            </p:extLst>
          </p:nvPr>
        </p:nvGraphicFramePr>
        <p:xfrm>
          <a:off x="1887649" y="4555275"/>
          <a:ext cx="1021142" cy="245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7" imgW="635000" imgH="152400" progId="Equation.DSMT4">
                  <p:embed/>
                </p:oleObj>
              </mc:Choice>
              <mc:Fallback>
                <p:oleObj name="Equation" r:id="rId7" imgW="6350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87649" y="4555275"/>
                        <a:ext cx="1021142" cy="245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9449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Action of a Matrix on an </a:t>
            </a:r>
            <a:r>
              <a:rPr lang="en-US" dirty="0" smtClean="0"/>
              <a:t>Eigenvector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figure is </a:t>
            </a:r>
            <a:r>
              <a:rPr lang="en-US" dirty="0"/>
              <a:t>a graph of </a:t>
            </a:r>
            <a:r>
              <a:rPr lang="en-US" i="1" dirty="0"/>
              <a:t>w</a:t>
            </a:r>
            <a:r>
              <a:rPr lang="en-US" dirty="0"/>
              <a:t> , </a:t>
            </a:r>
            <a:r>
              <a:rPr lang="en-US" i="1" dirty="0"/>
              <a:t>Aw</a:t>
            </a:r>
            <a:r>
              <a:rPr lang="en-US" dirty="0"/>
              <a:t> , and </a:t>
            </a:r>
            <a:r>
              <a:rPr lang="en-US" i="1" dirty="0"/>
              <a:t>v</a:t>
            </a:r>
            <a:r>
              <a:rPr lang="en-US" dirty="0"/>
              <a:t> , </a:t>
            </a:r>
            <a:r>
              <a:rPr lang="en-US" i="1" dirty="0"/>
              <a:t>Av</a:t>
            </a:r>
            <a:r>
              <a:rPr lang="en-US" dirty="0"/>
              <a:t> . Note how </a:t>
            </a:r>
            <a:r>
              <a:rPr lang="en-US" i="1" dirty="0"/>
              <a:t>Aw</a:t>
            </a:r>
            <a:r>
              <a:rPr lang="en-US" dirty="0"/>
              <a:t> has a different direction than </a:t>
            </a:r>
            <a:r>
              <a:rPr lang="en-US" i="1" dirty="0"/>
              <a:t>w</a:t>
            </a:r>
            <a:r>
              <a:rPr lang="en-US" dirty="0"/>
              <a:t> , but </a:t>
            </a:r>
            <a:r>
              <a:rPr lang="en-US" i="1" dirty="0"/>
              <a:t>Av</a:t>
            </a:r>
            <a:r>
              <a:rPr lang="en-US" dirty="0"/>
              <a:t> points in the same direction as </a:t>
            </a:r>
            <a:r>
              <a:rPr lang="en-US" i="1" dirty="0" smtClean="0"/>
              <a:t>v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392" y="3509408"/>
            <a:ext cx="2159747" cy="221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5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Eigenvalues and Eigenvectors using the Characteristic Polynomial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0239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smtClean="0"/>
              <a:t>steps on the next page show </a:t>
            </a:r>
            <a:r>
              <a:rPr lang="en-US" dirty="0"/>
              <a:t>how to use </a:t>
            </a:r>
            <a:r>
              <a:rPr lang="en-US" dirty="0" smtClean="0"/>
              <a:t>the definition to </a:t>
            </a:r>
            <a:r>
              <a:rPr lang="en-US" dirty="0"/>
              <a:t>find the eigenvalues and eigenvectors of an n × n matrix. </a:t>
            </a:r>
            <a:endParaRPr lang="en-US" dirty="0" smtClean="0"/>
          </a:p>
          <a:p>
            <a:r>
              <a:rPr lang="en-US" dirty="0" smtClean="0"/>
              <a:t>Note that </a:t>
            </a:r>
            <a:r>
              <a:rPr lang="en-US" dirty="0"/>
              <a:t>in the case of a root, </a:t>
            </a:r>
            <a:r>
              <a:rPr lang="en-US" dirty="0" err="1"/>
              <a:t>λ</a:t>
            </a:r>
            <a:r>
              <a:rPr lang="en-US" dirty="0"/>
              <a:t> , with multiplicity of two or more, there may be only one eigenvector associated with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practice, the accurate computation of eigenvalues and associated eigenvectors is a complex task and is not generally done this way for reasons </a:t>
            </a:r>
            <a:r>
              <a:rPr lang="en-US" dirty="0" smtClean="0"/>
              <a:t>explained later in the book.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7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Summary: Computing Eigenvalues and Eigenvectors using the Definition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007" y="2470180"/>
            <a:ext cx="796884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Given an </a:t>
            </a:r>
            <a:r>
              <a:rPr lang="en-US" i="1" dirty="0"/>
              <a:t>n × n </a:t>
            </a:r>
            <a:r>
              <a:rPr lang="en-US" dirty="0"/>
              <a:t>matrix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/>
              <a:t>the polynomial </a:t>
            </a:r>
            <a:r>
              <a:rPr lang="en-US" i="1" dirty="0"/>
              <a:t>p( </a:t>
            </a:r>
            <a:r>
              <a:rPr lang="en-US" i="1" dirty="0" err="1"/>
              <a:t>λ</a:t>
            </a:r>
            <a:r>
              <a:rPr lang="en-US" i="1" dirty="0"/>
              <a:t> )= </a:t>
            </a:r>
            <a:r>
              <a:rPr lang="en-US" i="1" dirty="0" err="1"/>
              <a:t>det</a:t>
            </a:r>
            <a:r>
              <a:rPr lang="en-US" i="1" dirty="0"/>
              <a:t> </a:t>
            </a:r>
            <a:r>
              <a:rPr lang="en-US" i="1" dirty="0" smtClean="0"/>
              <a:t>(A</a:t>
            </a:r>
            <a:r>
              <a:rPr lang="en-US" i="1" dirty="0"/>
              <a:t>- </a:t>
            </a:r>
            <a:r>
              <a:rPr lang="en-US" i="1" dirty="0" err="1"/>
              <a:t>λ</a:t>
            </a:r>
            <a:r>
              <a:rPr lang="en-US" i="1" dirty="0"/>
              <a:t> </a:t>
            </a:r>
            <a:r>
              <a:rPr lang="en-US" i="1" dirty="0" smtClean="0"/>
              <a:t>I)</a:t>
            </a:r>
            <a:r>
              <a:rPr lang="en-US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the </a:t>
            </a:r>
            <a:r>
              <a:rPr lang="en-US" i="1" dirty="0"/>
              <a:t>n </a:t>
            </a:r>
            <a:r>
              <a:rPr lang="en-US" dirty="0"/>
              <a:t>roots of </a:t>
            </a:r>
            <a:r>
              <a:rPr lang="en-US" i="1" dirty="0"/>
              <a:t>p( </a:t>
            </a:r>
            <a:r>
              <a:rPr lang="en-US" i="1" dirty="0" err="1"/>
              <a:t>λ</a:t>
            </a:r>
            <a:r>
              <a:rPr lang="en-US" i="1" dirty="0"/>
              <a:t> )=0 </a:t>
            </a:r>
            <a:r>
              <a:rPr lang="en-US" dirty="0"/>
              <a:t>. These are the eigenvalues </a:t>
            </a:r>
            <a:r>
              <a:rPr lang="en-US" i="1" dirty="0" smtClean="0"/>
              <a:t>λ</a:t>
            </a:r>
            <a:r>
              <a:rPr lang="en-US" i="1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i="1" dirty="0" smtClean="0"/>
              <a:t>λ</a:t>
            </a:r>
            <a:r>
              <a:rPr lang="en-US" i="1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, … , </a:t>
            </a:r>
            <a:r>
              <a:rPr lang="en-US" i="1" dirty="0" err="1" smtClean="0"/>
              <a:t>λ</a:t>
            </a:r>
            <a:r>
              <a:rPr lang="en-US" i="1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For each distinct</a:t>
            </a:r>
            <a:r>
              <a:rPr lang="en-US" i="1" dirty="0"/>
              <a:t> </a:t>
            </a:r>
            <a:r>
              <a:rPr lang="en-US" i="1" dirty="0" err="1" smtClean="0"/>
              <a:t>λ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/>
              <a:t>, find an eigenvector </a:t>
            </a:r>
            <a:r>
              <a:rPr lang="en-US" i="1" dirty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i="1" dirty="0" err="1" smtClean="0"/>
              <a:t>λ</a:t>
            </a:r>
            <a:r>
              <a:rPr lang="en-US" i="1" baseline="-25000" dirty="0" err="1" smtClean="0"/>
              <a:t>i</a:t>
            </a:r>
            <a:r>
              <a:rPr lang="en-US" dirty="0" smtClean="0"/>
              <a:t> is </a:t>
            </a:r>
            <a:r>
              <a:rPr lang="en-US" dirty="0"/>
              <a:t>a multiple root, there may be only one associated </a:t>
            </a:r>
            <a:r>
              <a:rPr lang="en-US" dirty="0" smtClean="0"/>
              <a:t>eigenvector. If </a:t>
            </a:r>
            <a:r>
              <a:rPr lang="en-US" dirty="0"/>
              <a:t>not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compute </a:t>
            </a:r>
            <a:r>
              <a:rPr lang="en-US" dirty="0"/>
              <a:t>the distinct eigenvectors.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049967"/>
              </p:ext>
            </p:extLst>
          </p:nvPr>
        </p:nvGraphicFramePr>
        <p:xfrm>
          <a:off x="3447590" y="3587420"/>
          <a:ext cx="982526" cy="327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3" imgW="609600" imgH="203200" progId="Equation.DSMT4">
                  <p:embed/>
                </p:oleObj>
              </mc:Choice>
              <mc:Fallback>
                <p:oleObj name="Equation" r:id="rId3" imgW="6096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7590" y="3587420"/>
                        <a:ext cx="982526" cy="327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5849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pagestyle{empty}&#10;\usepackage{fourier}&#10;\usepackage{amsthm}&#10;\usepackage{amstext}&#10;&#10;\makeatletter&#10; \theoremstyle{remark}&#10;  \newtheorem*{rem*}{\protect\remarkname}&#10; \theoremstyle{definition}&#10; \newtheorem*{defn*}{\protect\definitionname}&#10;  \theoremstyle{definition}&#10;  \newtheorem*{example*}{\protect\examplename}&#10;  \theoremstyle{plain}&#10;  \newtheorem*{thm*}{\protect\theoremname}&#10;  \theoremstyle{remark}&#10;  \newtheorem*{claim*}{\protect\claimname}&#10;  \theoremstyle{plain}&#10;  \newtheorem*{lem*}{\protect\lemmaname}&#10;  \theoremstyle{definition}&#10;  \newtheorem*{problem*}{\protect\problemname}&#10;&#10;\makeatother&#10;&#10;  \providecommand{\claimname}{Claim}&#10;  \providecommand{\definitionname}{Definition}&#10;  \providecommand{\examplename}{Example}&#10;  \providecommand{\lemmaname}{Lemma}&#10;  \providecommand{\problemname}{Problem}&#10;  \providecommand{\remarkname}{Remark}&#10;  \providecommand{\theoremname}{Theorem}&#10;&#10;\begin{document}&#10;\noindent Let $A=\left[\begin{array}{ccc}&#10;6 &amp; 12 &amp; 19\\&#10;-9 &amp; -20 &amp; -33\\&#10;4 &amp; 9 &amp; 15&#10;\end{array}\right]$. The characteristic polynomial of $A$ is $\left(\lambda+1\right)\left(\lambda-1\right)^{2}$,&#10;so $\lambda=1$ is a multiple root. To find an eigenvector(s) associated&#10;with $\lambda=1$, we need to solve&#10;\[&#10;\left[\begin{array}{ccc}&#10;5 &amp; 12 &amp; 19\\&#10;-9 &amp; -21 &amp; -33\\&#10;4 &amp; 9 &amp; 14&#10;\end{array}\right]\left[\begin{array}{c}&#10;x_{1}\\&#10;x_{2}\\&#10;x_{3}&#10;\end{array}\right]=\left[\begin{array}{c}&#10;0\\&#10;0\\&#10;0&#10;\end{array}\right].&#10;\]&#10;&#10;&#10;\noindent After Gaussian elimination, we obtain the upper triangular matrix&#10;$\left[\begin{array}{ccc}&#10;5 &amp; 12 &amp; 19\\&#10;0 &amp; 3/5 &amp; 6/5\\&#10;0 &amp; 0 &amp; 0&#10;\end{array}\right]$, and a solution to the upper triangular system is $x_{3}\left[\begin{array}{c}&#10;1\\&#10;-2\\&#10;1&#10;\end{array}\right]$. There is only one linearly independent eigenvector associated with&#10;$\lambda=1$.&#10;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6"/>
  <p:tag name="PICTUREFILESIZE" val="13547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Let $A=\left[\begin{array}{cccc}&#10;1 &amp; 0 &amp; 0 &amp; 0\\&#10;4 &amp; 3 &amp; 0 &amp; 0\\&#10;-2 &amp; 2 &amp; 0 &amp; 0\\&#10;5 &amp; -1 &amp; 0 &amp; 0&#10;\end{array}\right]$. By performing expansion by minors down column 4, we see that the&#10;determinant of $A$ is 0. Thus, $A$ is not invertible and has an&#10;eigenvalue of 0. The eigenvalues of $A$ are $\lambda_{1}=\lambda_{2}=0$,&#10;$\lambda_{3}=3$, $\lambda_{4}=1$, so the multiplicity of the zero&#10;eigenvalue is 2. The homogeneous system&#10;\[&#10;\left[\begin{array}{cccc}&#10;1-0 &amp; 0 &amp; 0 &amp; 0\\&#10;4 &amp; 3-0 &amp; 0 &amp; 0\\&#10;-2 &amp; 2 &amp; 0-0 &amp; 0\\&#10;5 &amp; -1 &amp; 0 &amp; 0-0&#10;\end{array}\right]x=0&#10;\]&#10;can be row-reduced to the problem&#10;\[&#10;\left[\begin{array}{cccc}&#10;1 &amp; 0 &amp; 0 &amp; 0\\&#10;0 &amp; -1 &amp; 0 &amp; 0\\&#10;0 &amp; 0 &amp; 0 &amp; 0\\&#10;0 &amp; 0 &amp; 0 &amp; 0&#10;\end{array}\right]x=0,&#10;\]&#10;which has the two solutions $x_{1}=\left[\begin{array}{cccc}&#10;0 &amp; 0 &amp; 1 &amp; 0\end{array}\right]^{T}$, $x_{2}=\left[\begin{array}{cccc}&#10;0 &amp; 0 &amp; 0 &amp; 1\end{array}\right]^{T}$. Now, $\left[\begin{array}{cccc}&#10;0 &amp; -3 &amp; -2 &amp; 1\end{array}\right]^{T}$is an eigenvector corresponding to $\lambda_{3}=3$, and $\left[\begin{array}{cccc}&#10;-1/6 &amp; 1/3 &amp; 1 &amp; -7/6\end{array}\right]^{T}$ corresponds to $\lambda_{4}=1$. $A$ can be diagonalized by&#10;\[&#10;V=\left[\begin{array}{cccc}&#10;0 &amp; 0 &amp; 0 &amp; -1/6\\&#10;0 &amp; 0 &amp; -3 &amp; 1/3\\&#10;1 &amp; 0 &amp; -2 &amp; 1\\&#10;0 &amp; 1 &amp; 1 &amp; -7/6&#10;\end{array}\right].&#10;\]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433"/>
  <p:tag name="PICTUREFILESIZE" val="24430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begin{tabular}{|c|c|c|c|c|c|c|c|c|c|}&#10;\hline &#10;Components &amp; $V_{1}$ &amp; $V_{2}$ &amp; $V_{3}$ &amp; $R_{1}$ &amp; $R_{2}$ &amp; $R_{3}$ &amp; $R_{4}$ &amp; $L_{1}$ &amp; $L_{2}$\tabularnewline&#10;\hline &#10;\multicolumn{1}{c|}{} &amp; 2V &amp; 3V &amp; 5V &amp; $1\Omega$ &amp; $2\Omega$ &amp; $5\Omega$ &amp; $3\Omega$ &amp; $1H$ &amp; $1H$\tabularnewline&#10;\cline{2-10} &#10;\end{tabular}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289"/>
  <p:tag name="PICTUREFILESIZE" val="2195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begin{eqnarray*}&#10;x_{1}-x_{3}+x_{2}=0\\&#10;4x_{1}+2x_{2}+\frac{dx_{1}}{dt}=-1\\&#10;2x_{2}+5x_{3}+\frac{dx_{2}}{dt}=2&#10;\end{eqnarray*}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99"/>
  <p:tag name="PICTUREFILESIZE" val="191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x_{3}=x_{1}+x_{2}$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56"/>
  <p:tag name="PICTUREFILESIZE" val="292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begin{eqnarray*}&#10;\frac{dx_{1}}{dt}=-4x_{1}-2x_{2}-1\\&#10;\frac{dx_{2}}{dt}=-5x_{1}-7x_{2}+2,&#10;\end{eqnarray*}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00"/>
  <p:tag name="PICTUREFILESIZE" val="1500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\frac{dx}{dt}=Ax+b$, where $A=\left[\begin{array}{cc}&#10;-4 &amp; -2\\&#10;-5 &amp; -7&#10;\end{array}\right]$, and $b=\left[\begin{array}{c}&#10;-1\\&#10;2&#10;\end{array}\right]$.&#10;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244"/>
  <p:tag name="PICTUREFILESIZE" val="1523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The eigenvalues of $A$ are $\lambda_{1}=-2$ and $\lambda_{2}=-9$,&#10;with corresponding eigenvectors $v_{1}=\left[\begin{array}{c}&#10;-1\\&#10;1&#10;\end{array}\right]$ and $v_{2}=\left[\begin{array}{c}&#10;\frac{2}{5}\\&#10;1&#10;\end{array}\right]$, so&#10;\[&#10;x_{h}\left(t\right)=c_{1}v_{1}e^{-2t}+c_{2}v_{2}e^{-9t}.&#10;\]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5"/>
  <p:tag name="PICTUREFILESIZE" val="4319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x_{p}=\left[\begin{array}{c}&#10;-0.61111\\&#10;0.72222&#10;\end{array}\right]$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83"/>
  <p:tag name="PICTUREFILESIZE" val="715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[&#10;x\left(t\right)=c_{1}e^{-2t}\left[\begin{array}{c}&#10;-1\\&#10;1&#10;\end{array}\right]+c_{2}e^{-9t}\left[\begin{array}{c}&#10;\frac{2}{5}\\&#10;1&#10;\end{array}\right]+\left[\begin{array}{c}&#10;-0.61111\\&#10;0.72222&#10;\end{array}\right].&#10;\]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239"/>
  <p:tag name="PICTUREFILESIZE" val="1521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x_{1}\left(0\right)=x_{2}\left(0\right)=0$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81"/>
  <p:tag name="PICTUREFILESIZE" val="46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pagestyle{empty}&#10;\usepackage{fourier}&#10;\usepackage{amsthm}&#10;\usepackage{amstext}&#10;&#10;\makeatletter&#10; \theoremstyle{remark}&#10;  \newtheorem*{rem*}{\protect\remarkname}&#10; \theoremstyle{definition}&#10; \newtheorem*{defn*}{\protect\definitionname}&#10;  \theoremstyle{definition}&#10;  \newtheorem*{example*}{\protect\examplename}&#10;  \theoremstyle{plain}&#10;  \newtheorem*{thm*}{\protect\theoremname}&#10;  \theoremstyle{remark}&#10;  \newtheorem*{claim*}{\protect\claimname}&#10;  \theoremstyle{plain}&#10;  \newtheorem*{lem*}{\protect\lemmaname}&#10;  \theoremstyle{definition}&#10;  \newtheorem*{problem*}{\protect\problemname}&#10;&#10;\makeatother&#10;&#10;  \providecommand{\claimname}{Claim}&#10;  \providecommand{\definitionname}{Definition}&#10;  \providecommand{\examplename}{Example}&#10;  \providecommand{\lemmaname}{Lemma}&#10;  \providecommand{\problemname}{Problem}&#10;  \providecommand{\remarkname}{Remark}&#10;  \providecommand{\theoremname}{Theorem}&#10;&#10;\begin{document}&#10;\noindent If the symmetric matrix $A=\left[\begin{array}{ccc}&#10;1 &amp; 1 &amp; 1\\&#10;1 &amp; 1 &amp; 1\\&#10;1 &amp; 1 &amp; 1&#10;\end{array}\right]$, the characteristic equation is $\lambda^{2}\left(\lambda-3\right)$,&#10;and $\lambda=0$ is an eigenvalue of multiplicity 2. After performing&#10;Gaussian elimination, the homogeneous equation is&#10;\[&#10;\left[\begin{array}{ccc}&#10;1 &amp; 1 &amp; 1\\&#10;0 &amp; 0 &amp; 0\\&#10;0 &amp; 0 &amp; 0&#10;\end{array}\right]\left[\begin{array}{c}&#10;x_{1}\\&#10;x_{2}\\&#10;x_{3}&#10;\end{array}\right]=\left[\begin{array}{c}&#10;0\\&#10;0\\&#10;0&#10;\end{array}\right],&#10;\]&#10;and its solution is $x_{1}=-x_{2}-x_{3}$, where $x_{2}$ and $x_{3}$&#10;are arbitrary. Thus, any solution of the homogeneous system is of&#10;the form&#10;\[&#10;x=c_{1}\left[\begin{array}{c}&#10;-1\\&#10;1\\&#10;0&#10;\end{array}\right]+c_{2}\left[\begin{array}{c}&#10;-1\\&#10;0\\&#10;1&#10;\end{array}\right].&#10;\]&#10;$\left[\begin{array}{c}&#10;-1\\&#10;1\\&#10;0&#10;\end{array}\right]$ and $\left[\begin{array}{c}&#10;-1\\&#10;0\\&#10;1&#10;\end{array}\right]$ are linearly independent eigenvectors corresponding to $\lambda=0$.&#10;An eigenvector corresponding to $\lambda=3$ is $\left[\begin{array}{c}&#10;1\\&#10;1\\&#10;1&#10;\end{array}\right]$.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6"/>
  <p:tag name="PICTUREFILESIZE" val="16661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[&#10;x\left(t\right)=-0.64286\, e^{-2t}\left[\begin{array}{c}&#10;-1\\&#10;1&#10;\end{array}\right]-0.079365\, e^{-9t}\left[\begin{array}{c}&#10;\frac{2}{5}\\&#10;1&#10;\end{array}\right]+\left[\begin{array}{c}&#10;-0.61111\\&#10;0.72222&#10;\end{array}\right],&#10;\]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03"/>
  <p:tag name="PICTUREFILESIZE" val="2107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x_{3}=x_{1}+x_{2}$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56"/>
  <p:tag name="PICTUREFILESIZE" val="292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begin{eqnarray*}&#10;x_{1}\left(t\right)=0.64286\, e^{-2t}-0.031746\, e^{-9t}-0.61111\\&#10;x_{2}\left(t\right)=-0.64286\, e^{-2t}-0.079365\, e^{-9t}+0.72222\\&#10;x_{3}\left(t\right)=-0.11111e^{-9t}+0.11111,&#10;\end{eqnarray*}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211"/>
  <p:tag name="PICTUREFILESIZE" val="3332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begin{equation}&#10;T=\left[\begin{array}{ccccc}&#10;0 &amp; 1 &amp; 0 &amp; 1 &amp; 0\\&#10;1 &amp; 0 &amp; 0 &amp; 0 &amp; 1\\&#10;0 &amp; 1 &amp; 0 &amp; 1 &amp; 1\\&#10;0 &amp; 0 &amp; 1 &amp; 0 &amp; 1\\&#10;0 &amp; 0 &amp; 1 &amp; 0 &amp; 0&#10;\end{array}\right].\end{equation}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228"/>
  <p:tag name="PICTUREFILESIZE" val="2090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A is a nonnegative irreducible $n\times n$ matrix if and only if&#10;\[&#10;\left(I+A\right)^{n-1}&gt;0&#10;\]&#10;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251"/>
  <p:tag name="PICTUREFILESIZE" val="2123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noindent \textbf{Theorem}: If the $n\times n$ matrix $A$ has nonnegative entries, then there&#10;exists an eigenvector $r$ with nonnegative entries, corresponding&#10;to a positive eigenvalue $\lambda$. Furthermore, if the matrix A&#10;is irreducible, the eigenvector $r$ has strictly positive entries,&#10;is unique and simple, and the corresponding eigenvalue is the largest&#10;eigenvalue of A in absolute value.&#10;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5"/>
  <p:tag name="PICTUREFILESIZE" val="758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{i}=k\Sigma_{j=1}^{n}r_{ij}x_{j},\,1\leq i\leq n,$&#10;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21"/>
  <p:tag name="PICTUREFILESIZE" val="747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Rx=\frac{1}{k}x$.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41"/>
  <p:tag name="PICTUREFILESIZE" val="309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$r_{ij}=\left\{ \begin{array}{ccc}&#10;\frac{S_{ij}+1}{S_{ij}+S_{ji}+2} &amp;  &amp; i\neq j\\&#10;0 &amp;  &amp; i=j&#10;\end{array}\right.$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21"/>
  <p:tag name="PICTUREFILESIZE" val="1184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begin{table}[H]&#10;&#10;&#10;\noindent \centering{}%&#10;\begin{tabular}{|c|c|c|c|c|c|c|c|c|}&#10;\hline &#10;Team &amp; 1 &amp; 2 &amp; 3 &amp; 4 &amp; 5 &amp; 6 &amp; 7 &amp; 8\tabularnewline&#10;\hline &#10;1 &amp; 0 &amp; 14 &amp; 3 &amp; 17 &amp; 24 &amp; 0 &amp; 35 &amp; 2\tabularnewline&#10;\hline &#10;2 &amp; 7 &amp; 0 &amp; 14 &amp; 31 &amp; 45 &amp; 2 &amp; 29 &amp; 28\tabularnewline&#10;\hline &#10;3 &amp; 7 &amp; 31 &amp; 0 &amp; 42 &amp; 7 &amp; 17 &amp; 7 &amp; 34\tabularnewline&#10;\hline &#10;4 &amp; 12 &amp; 10 &amp; 34 &amp; 0 &amp; 20 &amp; 31 &amp; 12 &amp; 14\tabularnewline&#10;\hline &#10;5 &amp; 27 &amp; 28 &amp; 35 &amp; 27 &amp; 0 &amp; 14 &amp; 15 &amp; 20\tabularnewline&#10;\hline &#10;6 &amp; 3 &amp; 24 &amp; 41 &amp; 7 &amp; 41 &amp; 0 &amp; 13 &amp; 35\tabularnewline&#10;\hline &#10;7 &amp; 38 &amp; 23 &amp; 27 &amp; 13 &amp; 31 &amp; 17 &amp; 0 &amp; 49\tabularnewline&#10;\hline &#10;8 &amp; 3 &amp; 16 &amp; 30 &amp; 14 &amp; 13 &amp; 8 &amp; 35 &amp; 0\tabularnewline&#10;\hline &#10;\end{tabular}&#10;\end{table}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213"/>
  <p:tag name="PICTUREFILESIZE" val="6637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\textbf{Definition}:\thinspace \thinspace&#10;Matrix $B$ is \index{similar matrices}\index{matrix!similar}\emph{similar}&#10;to matrix $A$ if there exists a nonsingular matrix $X$ such that&#10;\[&#10;B=X^{-1}AX.&#10;\]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5"/>
  <p:tag name="PICTUREFILESIZE" val="2990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[&#10;R=\left[\begin{array}{cccccccc}&#10;0.0000 &amp; 0.6522 &amp; 0.3333 &amp; 0.5806 &amp; 0.4717 &amp; 0.2000 &amp; 0.4800 &amp; 0.4286\\&#10;0.3478 &amp; 0.0000 &amp; 0.3191 &amp; 0.7442 &amp; 0.6133 &amp; 0.1071 &amp; 0.5556 &amp; 0.6304\\&#10;0.6667 &amp; 0.6809 &amp; 0.0000 &amp; 0.5513 &amp; 0.1818 &amp; 0.3000 &amp; 0.2222 &amp; 0.5303\\&#10;0.4194 &amp; 0.2558 &amp; 0.4487 &amp; 0.0000 &amp; 0.4286 &amp; 0.8000 &amp; 0.4815 &amp; 0.5000\\&#10;0.5283 &amp; 0.3867 &amp; 0.8182 &amp; 0.5714 &amp; 0.0000 &amp; 0.2632 &amp; 0.3333 &amp; 0.6000\\&#10;0.8000 &amp; 0.8929 &amp; 0.7000 &amp; 0.2000 &amp; 0.7368 &amp; 0.0000 &amp; 0.4375 &amp; 0.8000\\&#10;0.5200 &amp; 0.4444 &amp; 0.7778 &amp; 0.5185 &amp; 0.6667 &amp; 0.5625 &amp; 0.0000 &amp; 0.5814\\&#10;0.5714 &amp; 0.3696 &amp; 0.4697 &amp; 0.5000 &amp; 0.4000 &amp; 0.2000 &amp; 0.4186 &amp; 0.0000&#10;\end{array}\right].&#10;\]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39"/>
  <p:tag name="PICTUREFILESIZE" val="1203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begin{tabular}{cccccccc}&#10;6 &amp; 7 &amp; 4 &amp; 5 &amp; 2 &amp; 1 &amp; 3 &amp; 8\tabularnewline&#10;\end{tabular}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124"/>
  <p:tag name="PICTUREFILESIZE" val="470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noindent \textbf{Example}:\\Let &#10;\[&#10;A=\left[\begin{array}{ccc}&#10;-2 &amp; 4 &amp; -10\\&#10;3 &amp; -10 &amp; -8\\&#10;-7 &amp; -5 &amp; 7&#10;\end{array}\right]&#10;\]&#10;and&#10;\[&#10;X=\left[\begin{array}{ccc}&#10;1 &amp; -8 &amp; 23\\&#10;-5 &amp; 39 &amp; -106\\&#10;-28 &amp; 217 &amp; -580&#10;\end{array}\right],\thinspace\thinspace X^{-1}=\left[\begin{array}{ccc}&#10;-382 &amp; -351 &amp; 49\\&#10;-68 &amp; -64 &amp; 9\\&#10;-7 &amp; -7 &amp; 1&#10;\end{array}\right].&#10;\]&#10;Assign&#10;\[&#10;B=X^{-1}AX=\left[\begin{array}{ccc}&#10;-204505 &amp; 1585506 &amp; -4241838\\&#10;-36874 &amp; 285884 &amp; -764875\\&#10;-3923 &amp; 30416 &amp; -81384&#10;\end{array}\right]&#10;\]&#10;The eigenvalues of $A$ and $B$ to six significant figures are $\lambda_{1}=14.1637,\thinspace\thinspace\lambda_{2}=-7.0555,\thinspace\thinspace\lambda_{3}=-12.1082$.&#10;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3"/>
  <p:tag name="PICTUREFILESIZE" val="12920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\textbf{Definition}:\thinspace \thinspace The $n\times n$ matrix $A$\index{matrix!diagonalizable}\index{diagonalizable matrix}&#10;is \emph{diagonalizable} if it is similar to a diagonal matrix. We&#10;also say that $A$ can be \emph{diagonalized}.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4"/>
  <p:tag name="PICTUREFILESIZE" val="3270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\textbf{Example:}\thinspace \thinspace Let&#10;\[&#10;A=\left[\begin{array}{ccc}&#10;3 &amp; 0 &amp; 0\\&#10;23 &amp; 1 &amp; -8\\&#10;5 &amp; 0 &amp; -9&#10;\end{array}\right],&#10;\]&#10;whose eigenvalues are $\lambda_{1}=1,\thinspace\thinspace\lambda_{2}=-9$&#10;and $\lambda_{3}=3$. Consider the matrices&#10;\begin{eqnarray*}&#10;V &amp; = &amp; \left[\begin{array}{ccc}&#10;0 &amp; 0 &amp; 0.1011\\&#10;1.0000 &amp; 0.6247 &amp; 0.9940\\&#10;0 &amp; 0.7809 &amp; 0.0421&#10;\end{array}\right]\\&#10;D &amp; = &amp; \left[\begin{array}{ccc}&#10;1 &amp; 0 &amp; 0\\&#10;0 &amp; -9 &amp; 0\\&#10;0 &amp; 0 &amp; 3&#10;\end{array}\right]&#10;\end{eqnarray*}&#10;A calculation shows that&#10;\[&#10;V^{-1}AV=D.&#10;\]&#10;It is not a coincidence that the diagonal of $D$ contains the eigevalues&#10;of $A$.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26"/>
  <p:tag name="PICTUREFILESIZE" val="11730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\noindent \textbf{Theorem}:\thinspace \thinspace Suppose the $n\times n$ matrix A has n linearly independent eigenvectors&#10;$v_{1},\, v_{2},\,\ldots,\, v_{n}$. Place the eigenvectors as columns&#10;of the\index{eigenvector!matrix} \emph{eigenvector matrix} $V=\left[v_{1},\, v_{2},\,\ldots v_{n}\right]$.&#10;Then&#10;\[&#10;V^{-1}AV=D=\left[\begin{array}{cccc}&#10;\lambda_{1} &amp;  &amp;  &amp; 0\\&#10; &amp; \lambda_{2}\\&#10; &amp;  &amp; \ddots\\&#10;0 &amp;  &amp;  &amp; \lambda_{n}&#10;\end{array}\right],&#10;\]&#10; and A can be diagonalized.&#10;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6"/>
  <p:tag name="PICTUREFILESIZE" val="835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noindent \textbf{Theorem}:\thinspace \thinspace If an $n\times n$ matrix A has distinct eigenvalues, it can be diagonalized.&#10;\end{document}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43"/>
  <p:tag name="PICTUREFILESIZE" val="170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&#10;\fbox{\begin{minipage}[t]{1\columnwidth}%&#10;\begin{enumerate}&#10;\item Form the characteristic polynomial $p\left(\lambda\right)=\det\left(A-\lambda I\right)$&#10;of $A$.&#10;\item Find the roots of $p$. If there are complex roots, the matrix cannot&#10;be diagonalized in ${R}^{n\times n}$.&#10;\item For each eigenvalue $\lambda_{i}$ of multiplicity $k_{i}$, find&#10;$k_{i}$ linearly independent eigenvectors. If this is not possible,&#10;$A$ cannot be diagonalized.&#10;\item Form the matrix $V=\left[\begin{array}{ccccc}&#10;v_{1} &amp; v_{2} &amp; \ldots &amp; v_{n-1} &amp; v_{n}\end{array}\right]$ whose columns are eigenvectors of A corresponding to eigenvalues&#10;$\begin{array}{ccccc}&#10;\lambda_{1}, &amp; \lambda_{2}, &amp; \ldots &amp; \lambda_{n-1}, &amp; \lambda_{n}\end{array}$. Then, $D=V^{-1}AV$, where $D$ is the diagonal matrix with $\lambda_{1},\lambda_{2},\ldots\lambda_{n-1},\lambda_{n}$&#10;on its diagonal.\end{enumerate}&#10;%&#10;\end{minipage}}&#10;\end{document}&#10;"/>
  <p:tag name="FILENAME" val="TP_tmp"/>
  <p:tag name="FORMAT" val="png16m"/>
  <p:tag name="RES" val="1200"/>
  <p:tag name="BLEND" val="0"/>
  <p:tag name="TRANSPARENT" val="1"/>
  <p:tag name="TBUG" val="1"/>
  <p:tag name="ALLOWFS" val="0"/>
  <p:tag name="ORIGWIDTH" val="352"/>
  <p:tag name="PICTUREFILESIZE" val="13285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1855</Words>
  <Application>Microsoft Macintosh PowerPoint</Application>
  <PresentationFormat>On-screen Show (4:3)</PresentationFormat>
  <Paragraphs>263</Paragraphs>
  <Slides>52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Office Theme</vt:lpstr>
      <vt:lpstr>Equation</vt:lpstr>
      <vt:lpstr>Introduction</vt:lpstr>
      <vt:lpstr>Introduction</vt:lpstr>
      <vt:lpstr>Relationship between Eigenvalues and a Homogeneous System</vt:lpstr>
      <vt:lpstr>Relationship between Eigenvalues and a Homogeneous System</vt:lpstr>
      <vt:lpstr>Roots of Polynomials</vt:lpstr>
      <vt:lpstr>Action of a Matrix on an Eigenvector </vt:lpstr>
      <vt:lpstr>Action of a Matrix on an Eigenvector</vt:lpstr>
      <vt:lpstr>Computing Eigenvalues and Eigenvectors using the Characteristic Polynomial</vt:lpstr>
      <vt:lpstr>Summary: Computing Eigenvalues and Eigenvectors using the Definition</vt:lpstr>
      <vt:lpstr>Example 1</vt:lpstr>
      <vt:lpstr>Example 1</vt:lpstr>
      <vt:lpstr>Example 1</vt:lpstr>
      <vt:lpstr>Example 1</vt:lpstr>
      <vt:lpstr>Example 1</vt:lpstr>
      <vt:lpstr>Example 1</vt:lpstr>
      <vt:lpstr>Example 2</vt:lpstr>
      <vt:lpstr>Notes Concerning the Number of Linearly Independent Eigenvectors</vt:lpstr>
      <vt:lpstr>Example 3</vt:lpstr>
      <vt:lpstr>Selected Properties of Eigenvalues and Eigenvectors </vt:lpstr>
      <vt:lpstr>Similar Matrices</vt:lpstr>
      <vt:lpstr>Diagonalizable Matrices</vt:lpstr>
      <vt:lpstr>Results Leading to a Method of Diagonalizing a Matrix</vt:lpstr>
      <vt:lpstr>How to Diagonalize a Matrix if it is Possible</vt:lpstr>
      <vt:lpstr>Important Result for Nonsymmetric Matrices</vt:lpstr>
      <vt:lpstr>Diagonalization Sequence Steps</vt:lpstr>
      <vt:lpstr>Example 4</vt:lpstr>
      <vt:lpstr>Example 4</vt:lpstr>
      <vt:lpstr>Example 5</vt:lpstr>
      <vt:lpstr>Example 6</vt:lpstr>
      <vt:lpstr>Example 7</vt:lpstr>
      <vt:lpstr>Powers of Diagonalizable Matrices</vt:lpstr>
      <vt:lpstr>Example 8</vt:lpstr>
      <vt:lpstr>Application - Electric Circuit</vt:lpstr>
      <vt:lpstr>Application - Electric Circuit</vt:lpstr>
      <vt:lpstr> Application - Electric Circuit</vt:lpstr>
      <vt:lpstr>Application - Electric Circuit</vt:lpstr>
      <vt:lpstr>Application - Electric Circuit</vt:lpstr>
      <vt:lpstr>Application - Electric Circuit</vt:lpstr>
      <vt:lpstr>A Ranking Process</vt:lpstr>
      <vt:lpstr>Irreducible Matrices</vt:lpstr>
      <vt:lpstr>Irreducible Matrices</vt:lpstr>
      <vt:lpstr>Perron-Frobenius Theorem </vt:lpstr>
      <vt:lpstr>Perron-Frobenius Theorem </vt:lpstr>
      <vt:lpstr>Computing the Eigenvector r </vt:lpstr>
      <vt:lpstr>Ranking of Teams using Eigenvectors</vt:lpstr>
      <vt:lpstr>Ranking of Teams using Eigenvectors</vt:lpstr>
      <vt:lpstr>Defining the Weights</vt:lpstr>
      <vt:lpstr>Example 9</vt:lpstr>
      <vt:lpstr>Example 9</vt:lpstr>
      <vt:lpstr>Example 9</vt:lpstr>
      <vt:lpstr>Computing Eigenvalues and Eigenvectors using MATLAB</vt:lpstr>
      <vt:lpstr>Example 10</vt:lpstr>
    </vt:vector>
  </TitlesOfParts>
  <Company>University of the Pacific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William Ford</dc:creator>
  <cp:lastModifiedBy>William Ford</cp:lastModifiedBy>
  <cp:revision>42</cp:revision>
  <dcterms:created xsi:type="dcterms:W3CDTF">2014-09-16T17:45:51Z</dcterms:created>
  <dcterms:modified xsi:type="dcterms:W3CDTF">2014-10-15T20:52:32Z</dcterms:modified>
</cp:coreProperties>
</file>