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embeddings/oleObject6.bin" ContentType="application/vnd.openxmlformats-officedocument.oleObject"/>
  <Override PartName="/ppt/embeddings/oleObject7.bin" ContentType="application/vnd.openxmlformats-officedocument.oleObject"/>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embeddings/oleObject8.bin" ContentType="application/vnd.openxmlformats-officedocument.oleObject"/>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embeddings/oleObject9.bin" ContentType="application/vnd.openxmlformats-officedocument.oleObject"/>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embeddings/oleObject10.bin" ContentType="application/vnd.openxmlformats-officedocument.oleObject"/>
  <Override PartName="/ppt/embeddings/oleObject11.bin" ContentType="application/vnd.openxmlformats-officedocument.oleObject"/>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80" r:id="rId17"/>
    <p:sldId id="281" r:id="rId18"/>
    <p:sldId id="282" r:id="rId19"/>
    <p:sldId id="283" r:id="rId20"/>
    <p:sldId id="284" r:id="rId21"/>
    <p:sldId id="285" r:id="rId22"/>
    <p:sldId id="272" r:id="rId23"/>
    <p:sldId id="273" r:id="rId24"/>
    <p:sldId id="286" r:id="rId25"/>
    <p:sldId id="276" r:id="rId26"/>
    <p:sldId id="277" r:id="rId27"/>
    <p:sldId id="287" r:id="rId28"/>
    <p:sldId id="278" r:id="rId29"/>
    <p:sldId id="288" r:id="rId30"/>
    <p:sldId id="279" r:id="rId31"/>
    <p:sldId id="289"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9" d="100"/>
          <a:sy n="119" d="100"/>
        </p:scale>
        <p:origin x="-272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1" Type="http://schemas.openxmlformats.org/officeDocument/2006/relationships/image" Target="../media/image4.emf"/><Relationship Id="rId2"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emf"/><Relationship Id="rId2" Type="http://schemas.openxmlformats.org/officeDocument/2006/relationships/image" Target="../media/image3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9CDD41-795C-A44E-A193-FA3F0720E768}" type="datetimeFigureOut">
              <a:rPr lang="en-US" smtClean="0"/>
              <a:t>10/15/14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8362C-2A08-3F43-922D-34E554FF303F}" type="slidenum">
              <a:rPr lang="en-US" smtClean="0"/>
              <a:t>‹#›</a:t>
            </a:fld>
            <a:endParaRPr lang="en-US"/>
          </a:p>
        </p:txBody>
      </p:sp>
    </p:spTree>
    <p:extLst>
      <p:ext uri="{BB962C8B-B14F-4D97-AF65-F5344CB8AC3E}">
        <p14:creationId xmlns:p14="http://schemas.microsoft.com/office/powerpoint/2010/main" val="1257007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9CDD41-795C-A44E-A193-FA3F0720E768}" type="datetimeFigureOut">
              <a:rPr lang="en-US" smtClean="0"/>
              <a:t>10/15/14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8362C-2A08-3F43-922D-34E554FF303F}" type="slidenum">
              <a:rPr lang="en-US" smtClean="0"/>
              <a:t>‹#›</a:t>
            </a:fld>
            <a:endParaRPr lang="en-US"/>
          </a:p>
        </p:txBody>
      </p:sp>
    </p:spTree>
    <p:extLst>
      <p:ext uri="{BB962C8B-B14F-4D97-AF65-F5344CB8AC3E}">
        <p14:creationId xmlns:p14="http://schemas.microsoft.com/office/powerpoint/2010/main" val="563073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9CDD41-795C-A44E-A193-FA3F0720E768}" type="datetimeFigureOut">
              <a:rPr lang="en-US" smtClean="0"/>
              <a:t>10/15/14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8362C-2A08-3F43-922D-34E554FF303F}" type="slidenum">
              <a:rPr lang="en-US" smtClean="0"/>
              <a:t>‹#›</a:t>
            </a:fld>
            <a:endParaRPr lang="en-US"/>
          </a:p>
        </p:txBody>
      </p:sp>
    </p:spTree>
    <p:extLst>
      <p:ext uri="{BB962C8B-B14F-4D97-AF65-F5344CB8AC3E}">
        <p14:creationId xmlns:p14="http://schemas.microsoft.com/office/powerpoint/2010/main" val="245533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9CDD41-795C-A44E-A193-FA3F0720E768}" type="datetimeFigureOut">
              <a:rPr lang="en-US" smtClean="0"/>
              <a:t>10/15/14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8362C-2A08-3F43-922D-34E554FF303F}" type="slidenum">
              <a:rPr lang="en-US" smtClean="0"/>
              <a:t>‹#›</a:t>
            </a:fld>
            <a:endParaRPr lang="en-US"/>
          </a:p>
        </p:txBody>
      </p:sp>
    </p:spTree>
    <p:extLst>
      <p:ext uri="{BB962C8B-B14F-4D97-AF65-F5344CB8AC3E}">
        <p14:creationId xmlns:p14="http://schemas.microsoft.com/office/powerpoint/2010/main" val="982724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9CDD41-795C-A44E-A193-FA3F0720E768}" type="datetimeFigureOut">
              <a:rPr lang="en-US" smtClean="0"/>
              <a:t>10/15/14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8362C-2A08-3F43-922D-34E554FF303F}" type="slidenum">
              <a:rPr lang="en-US" smtClean="0"/>
              <a:t>‹#›</a:t>
            </a:fld>
            <a:endParaRPr lang="en-US"/>
          </a:p>
        </p:txBody>
      </p:sp>
    </p:spTree>
    <p:extLst>
      <p:ext uri="{BB962C8B-B14F-4D97-AF65-F5344CB8AC3E}">
        <p14:creationId xmlns:p14="http://schemas.microsoft.com/office/powerpoint/2010/main" val="1974226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9CDD41-795C-A44E-A193-FA3F0720E768}" type="datetimeFigureOut">
              <a:rPr lang="en-US" smtClean="0"/>
              <a:t>10/15/14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8362C-2A08-3F43-922D-34E554FF303F}" type="slidenum">
              <a:rPr lang="en-US" smtClean="0"/>
              <a:t>‹#›</a:t>
            </a:fld>
            <a:endParaRPr lang="en-US"/>
          </a:p>
        </p:txBody>
      </p:sp>
    </p:spTree>
    <p:extLst>
      <p:ext uri="{BB962C8B-B14F-4D97-AF65-F5344CB8AC3E}">
        <p14:creationId xmlns:p14="http://schemas.microsoft.com/office/powerpoint/2010/main" val="262569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9CDD41-795C-A44E-A193-FA3F0720E768}" type="datetimeFigureOut">
              <a:rPr lang="en-US" smtClean="0"/>
              <a:t>10/15/14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A8362C-2A08-3F43-922D-34E554FF303F}" type="slidenum">
              <a:rPr lang="en-US" smtClean="0"/>
              <a:t>‹#›</a:t>
            </a:fld>
            <a:endParaRPr lang="en-US"/>
          </a:p>
        </p:txBody>
      </p:sp>
    </p:spTree>
    <p:extLst>
      <p:ext uri="{BB962C8B-B14F-4D97-AF65-F5344CB8AC3E}">
        <p14:creationId xmlns:p14="http://schemas.microsoft.com/office/powerpoint/2010/main" val="4068096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9CDD41-795C-A44E-A193-FA3F0720E768}" type="datetimeFigureOut">
              <a:rPr lang="en-US" smtClean="0"/>
              <a:t>10/15/14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A8362C-2A08-3F43-922D-34E554FF303F}" type="slidenum">
              <a:rPr lang="en-US" smtClean="0"/>
              <a:t>‹#›</a:t>
            </a:fld>
            <a:endParaRPr lang="en-US"/>
          </a:p>
        </p:txBody>
      </p:sp>
    </p:spTree>
    <p:extLst>
      <p:ext uri="{BB962C8B-B14F-4D97-AF65-F5344CB8AC3E}">
        <p14:creationId xmlns:p14="http://schemas.microsoft.com/office/powerpoint/2010/main" val="1546110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9CDD41-795C-A44E-A193-FA3F0720E768}" type="datetimeFigureOut">
              <a:rPr lang="en-US" smtClean="0"/>
              <a:t>10/15/14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A8362C-2A08-3F43-922D-34E554FF303F}" type="slidenum">
              <a:rPr lang="en-US" smtClean="0"/>
              <a:t>‹#›</a:t>
            </a:fld>
            <a:endParaRPr lang="en-US"/>
          </a:p>
        </p:txBody>
      </p:sp>
    </p:spTree>
    <p:extLst>
      <p:ext uri="{BB962C8B-B14F-4D97-AF65-F5344CB8AC3E}">
        <p14:creationId xmlns:p14="http://schemas.microsoft.com/office/powerpoint/2010/main" val="204192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9CDD41-795C-A44E-A193-FA3F0720E768}" type="datetimeFigureOut">
              <a:rPr lang="en-US" smtClean="0"/>
              <a:t>10/15/14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8362C-2A08-3F43-922D-34E554FF303F}" type="slidenum">
              <a:rPr lang="en-US" smtClean="0"/>
              <a:t>‹#›</a:t>
            </a:fld>
            <a:endParaRPr lang="en-US"/>
          </a:p>
        </p:txBody>
      </p:sp>
    </p:spTree>
    <p:extLst>
      <p:ext uri="{BB962C8B-B14F-4D97-AF65-F5344CB8AC3E}">
        <p14:creationId xmlns:p14="http://schemas.microsoft.com/office/powerpoint/2010/main" val="375940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9CDD41-795C-A44E-A193-FA3F0720E768}" type="datetimeFigureOut">
              <a:rPr lang="en-US" smtClean="0"/>
              <a:t>10/15/14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8362C-2A08-3F43-922D-34E554FF303F}" type="slidenum">
              <a:rPr lang="en-US" smtClean="0"/>
              <a:t>‹#›</a:t>
            </a:fld>
            <a:endParaRPr lang="en-US"/>
          </a:p>
        </p:txBody>
      </p:sp>
    </p:spTree>
    <p:extLst>
      <p:ext uri="{BB962C8B-B14F-4D97-AF65-F5344CB8AC3E}">
        <p14:creationId xmlns:p14="http://schemas.microsoft.com/office/powerpoint/2010/main" val="7755563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CDD41-795C-A44E-A193-FA3F0720E768}" type="datetimeFigureOut">
              <a:rPr lang="en-US" smtClean="0"/>
              <a:t>10/15/14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8362C-2A08-3F43-922D-34E554FF303F}" type="slidenum">
              <a:rPr lang="en-US" smtClean="0"/>
              <a:t>‹#›</a:t>
            </a:fld>
            <a:endParaRPr lang="en-US"/>
          </a:p>
        </p:txBody>
      </p:sp>
    </p:spTree>
    <p:extLst>
      <p:ext uri="{BB962C8B-B14F-4D97-AF65-F5344CB8AC3E}">
        <p14:creationId xmlns:p14="http://schemas.microsoft.com/office/powerpoint/2010/main" val="3376909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2.xml"/><Relationship Id="rId5" Type="http://schemas.openxmlformats.org/officeDocument/2006/relationships/image" Target="../media/image1.jpeg"/><Relationship Id="rId6" Type="http://schemas.microsoft.com/office/2007/relationships/hdphoto" Target="../media/hdphoto1.wdp"/><Relationship Id="rId7" Type="http://schemas.openxmlformats.org/officeDocument/2006/relationships/image" Target="../media/image2.png"/><Relationship Id="rId8" Type="http://schemas.openxmlformats.org/officeDocument/2006/relationships/image" Target="../media/image3.png"/><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7.emf"/><Relationship Id="rId5" Type="http://schemas.openxmlformats.org/officeDocument/2006/relationships/oleObject" Target="../embeddings/oleObject7.bin"/><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emf"/><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11.xml"/><Relationship Id="rId4" Type="http://schemas.openxmlformats.org/officeDocument/2006/relationships/slideLayout" Target="../slideLayouts/slideLayout2.xml"/><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oleObject" Target="../embeddings/oleObject8.bin"/><Relationship Id="rId8" Type="http://schemas.openxmlformats.org/officeDocument/2006/relationships/image" Target="../media/image22.emf"/><Relationship Id="rId1" Type="http://schemas.openxmlformats.org/officeDocument/2006/relationships/vmlDrawing" Target="../drawings/vmlDrawing3.vml"/><Relationship Id="rId2"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tags" Target="../tags/tag14.xml"/><Relationship Id="rId4" Type="http://schemas.openxmlformats.org/officeDocument/2006/relationships/tags" Target="../tags/tag15.xml"/><Relationship Id="rId5" Type="http://schemas.openxmlformats.org/officeDocument/2006/relationships/slideLayout" Target="../slideLayouts/slideLayout2.xml"/><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png"/><Relationship Id="rId1" Type="http://schemas.openxmlformats.org/officeDocument/2006/relationships/tags" Target="../tags/tag12.xml"/><Relationship Id="rId2" Type="http://schemas.openxmlformats.org/officeDocument/2006/relationships/tags" Target="../tags/tag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1" Type="http://schemas.openxmlformats.org/officeDocument/2006/relationships/oleObject" Target="../embeddings/oleObject5.bin"/><Relationship Id="rId12"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 Id="rId4" Type="http://schemas.openxmlformats.org/officeDocument/2006/relationships/image" Target="../media/image4.emf"/><Relationship Id="rId5" Type="http://schemas.openxmlformats.org/officeDocument/2006/relationships/oleObject" Target="../embeddings/oleObject2.bin"/><Relationship Id="rId6" Type="http://schemas.openxmlformats.org/officeDocument/2006/relationships/image" Target="../media/image5.emf"/><Relationship Id="rId7" Type="http://schemas.openxmlformats.org/officeDocument/2006/relationships/oleObject" Target="../embeddings/oleObject3.bin"/><Relationship Id="rId8" Type="http://schemas.openxmlformats.org/officeDocument/2006/relationships/image" Target="../media/image6.emf"/><Relationship Id="rId9" Type="http://schemas.openxmlformats.org/officeDocument/2006/relationships/oleObject" Target="../embeddings/oleObject4.bin"/><Relationship Id="rId10" Type="http://schemas.openxmlformats.org/officeDocument/2006/relationships/image" Target="../media/image7.emf"/></Relationships>
</file>

<file path=ppt/slides/_rels/slide20.xml.rels><?xml version="1.0" encoding="UTF-8" standalone="yes"?>
<Relationships xmlns="http://schemas.openxmlformats.org/package/2006/relationships"><Relationship Id="rId3" Type="http://schemas.openxmlformats.org/officeDocument/2006/relationships/tags" Target="../tags/tag20.xml"/><Relationship Id="rId4" Type="http://schemas.openxmlformats.org/officeDocument/2006/relationships/tags" Target="../tags/tag21.xml"/><Relationship Id="rId5" Type="http://schemas.openxmlformats.org/officeDocument/2006/relationships/tags" Target="../tags/tag22.xml"/><Relationship Id="rId6" Type="http://schemas.openxmlformats.org/officeDocument/2006/relationships/slideLayout" Target="../slideLayouts/slideLayout2.xml"/><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0" Type="http://schemas.openxmlformats.org/officeDocument/2006/relationships/image" Target="../media/image34.png"/><Relationship Id="rId11" Type="http://schemas.openxmlformats.org/officeDocument/2006/relationships/image" Target="../media/image35.png"/><Relationship Id="rId1" Type="http://schemas.openxmlformats.org/officeDocument/2006/relationships/tags" Target="../tags/tag18.xml"/><Relationship Id="rId2"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36.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1" Type="http://schemas.openxmlformats.org/officeDocument/2006/relationships/oleObject" Target="../embeddings/oleObject11.bin"/><Relationship Id="rId12" Type="http://schemas.openxmlformats.org/officeDocument/2006/relationships/image" Target="../media/image39.emf"/><Relationship Id="rId1" Type="http://schemas.openxmlformats.org/officeDocument/2006/relationships/vmlDrawing" Target="../drawings/vmlDrawing5.vml"/><Relationship Id="rId2" Type="http://schemas.openxmlformats.org/officeDocument/2006/relationships/tags" Target="../tags/tag24.xml"/><Relationship Id="rId3" Type="http://schemas.openxmlformats.org/officeDocument/2006/relationships/tags" Target="../tags/tag25.xml"/><Relationship Id="rId4" Type="http://schemas.openxmlformats.org/officeDocument/2006/relationships/tags" Target="../tags/tag26.xml"/><Relationship Id="rId5" Type="http://schemas.openxmlformats.org/officeDocument/2006/relationships/slideLayout" Target="../slideLayouts/slideLayout2.xml"/><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image" Target="../media/image42.png"/><Relationship Id="rId9" Type="http://schemas.openxmlformats.org/officeDocument/2006/relationships/oleObject" Target="../embeddings/oleObject10.bin"/><Relationship Id="rId10" Type="http://schemas.openxmlformats.org/officeDocument/2006/relationships/image" Target="../media/image38.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43.png"/><Relationship Id="rId5" Type="http://schemas.openxmlformats.org/officeDocument/2006/relationships/image" Target="../media/image44.png"/><Relationship Id="rId1" Type="http://schemas.openxmlformats.org/officeDocument/2006/relationships/tags" Target="../tags/tag27.xml"/><Relationship Id="rId2" Type="http://schemas.openxmlformats.org/officeDocument/2006/relationships/tags" Target="../tags/tag28.xml"/></Relationships>
</file>

<file path=ppt/slides/_rels/slide27.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 Id="rId3"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 Id="rId3"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 Id="rId3"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emf"/></Relationships>
</file>

<file path=ppt/slides/_rel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wmf"/><Relationship Id="rId3" Type="http://schemas.openxmlformats.org/officeDocument/2006/relationships/image" Target="../media/image1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tags" Target="../tags/tag5.xml"/><Relationship Id="rId2" Type="http://schemas.openxmlformats.org/officeDocument/2006/relationships/tags" Target="../tags/tag6.xml"/></Relationships>
</file>

<file path=ppt/slides/_rels/slide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ORTHOGONAL </a:t>
            </a:r>
            <a:r>
              <a:rPr lang="en-US" dirty="0"/>
              <a:t>VECTORS AND MATRICES</a:t>
            </a:r>
          </a:p>
        </p:txBody>
      </p:sp>
      <p:sp>
        <p:nvSpPr>
          <p:cNvPr id="4" name="Content Placeholder 3"/>
          <p:cNvSpPr>
            <a:spLocks noGrp="1"/>
          </p:cNvSpPr>
          <p:nvPr>
            <p:ph idx="1"/>
          </p:nvPr>
        </p:nvSpPr>
        <p:spPr>
          <a:xfrm>
            <a:off x="0" y="1600200"/>
            <a:ext cx="9144000" cy="4525963"/>
          </a:xfrm>
        </p:spPr>
        <p:txBody>
          <a:bodyPr>
            <a:normAutofit fontScale="92500"/>
          </a:bodyPr>
          <a:lstStyle/>
          <a:p>
            <a:r>
              <a:rPr lang="en-US" dirty="0" smtClean="0">
                <a:effectLst/>
              </a:rPr>
              <a:t>This chapter develops important properties of vectors and introduces the very important topic of orthogonal matrices. Orthogonal matrices are involved in most of the matrix decompositions so important in numerical linear algebra.</a:t>
            </a:r>
          </a:p>
          <a:p>
            <a:r>
              <a:rPr lang="en-US" dirty="0" smtClean="0">
                <a:effectLst/>
              </a:rPr>
              <a:t>If we are discussing a property or operation that applies to all vectors, we can use vectors in     and</a:t>
            </a:r>
            <a:br>
              <a:rPr lang="en-US" dirty="0" smtClean="0">
                <a:effectLst/>
              </a:rPr>
            </a:br>
            <a:r>
              <a:rPr lang="en-US" dirty="0" smtClean="0">
                <a:effectLst/>
              </a:rPr>
              <a:t>     as illustrations, since we can visualize the results, whereas that is not possible for a vector in     , n ≥ 4 . </a:t>
            </a:r>
            <a:endParaRPr lang="en-US" dirty="0"/>
          </a:p>
        </p:txBody>
      </p:sp>
      <p:pic>
        <p:nvPicPr>
          <p:cNvPr id="6" name="Picture 5" descr="TP_tmp.png"/>
          <p:cNvPicPr>
            <a:picLocks noChangeAspect="1"/>
          </p:cNvPicPr>
          <p:nvPr>
            <p:custDataLst>
              <p:tags r:id="rId1"/>
            </p:custDataLst>
          </p:nvPr>
        </p:nvPicPr>
        <p:blipFill>
          <a:blip r:embed="rId5">
            <a:clrChange>
              <a:clrFrom>
                <a:srgbClr val="FEFEFE"/>
              </a:clrFrom>
              <a:clrTo>
                <a:srgbClr val="FEFEFE">
                  <a:alpha val="0"/>
                </a:srgbClr>
              </a:clrTo>
            </a:clrChange>
            <a:extLst>
              <a:ext uri="{BEBA8EAE-BF5A-486C-A8C5-ECC9F3942E4B}">
                <a14:imgProps xmlns:a14="http://schemas.microsoft.com/office/drawing/2010/main">
                  <a14:imgLayer r:embed="rId6">
                    <a14:imgEffect>
                      <a14:brightnessContrast bright="5000"/>
                    </a14:imgEffect>
                  </a14:imgLayer>
                </a14:imgProps>
              </a:ext>
              <a:ext uri="{28A0092B-C50C-407E-A947-70E740481C1C}">
                <a14:useLocalDpi xmlns:a14="http://schemas.microsoft.com/office/drawing/2010/main" val="0"/>
              </a:ext>
            </a:extLst>
          </a:blip>
          <a:stretch>
            <a:fillRect/>
          </a:stretch>
        </p:blipFill>
        <p:spPr>
          <a:xfrm>
            <a:off x="7138932" y="4570944"/>
            <a:ext cx="348615" cy="28575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8" name="Picture 7" descr="TP_tmp.png"/>
          <p:cNvPicPr>
            <a:picLocks noChangeAspect="1"/>
          </p:cNvPicPr>
          <p:nvPr>
            <p:custDataLst>
              <p:tags r:id="rId2"/>
            </p:custDataLst>
          </p:nvPr>
        </p:nvPicPr>
        <p:blipFill>
          <a:blip r:embed="rId7">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446789" y="5048905"/>
            <a:ext cx="348615" cy="28575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0" name="Picture 9" descr="TP_tmp.png"/>
          <p:cNvPicPr>
            <a:picLocks noChangeAspect="1"/>
          </p:cNvPicPr>
          <p:nvPr>
            <p:custDataLst>
              <p:tags r:id="rId3"/>
            </p:custDataLst>
          </p:nvPr>
        </p:nvPicPr>
        <p:blipFill>
          <a:blip r:embed="rId8">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7106547" y="5538210"/>
            <a:ext cx="381000" cy="253365"/>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399387320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Length of a Vector using the Inner Product</a:t>
            </a:r>
            <a:endParaRPr lang="en-US" dirty="0"/>
          </a:p>
        </p:txBody>
      </p:sp>
      <p:sp>
        <p:nvSpPr>
          <p:cNvPr id="3" name="Content Placeholder 2"/>
          <p:cNvSpPr>
            <a:spLocks noGrp="1"/>
          </p:cNvSpPr>
          <p:nvPr>
            <p:ph idx="1"/>
          </p:nvPr>
        </p:nvSpPr>
        <p:spPr/>
        <p:txBody>
          <a:bodyPr/>
          <a:lstStyle/>
          <a:p>
            <a:r>
              <a:rPr lang="en-US" dirty="0" smtClean="0"/>
              <a:t>Note that                                                       .</a:t>
            </a:r>
          </a:p>
          <a:p>
            <a:endParaRPr lang="en-US" dirty="0"/>
          </a:p>
          <a:p>
            <a:r>
              <a:rPr lang="en-US" dirty="0" smtClean="0"/>
              <a:t>The notation         represents the length of vector </a:t>
            </a:r>
            <a:r>
              <a:rPr lang="en-US" i="1" dirty="0" smtClean="0"/>
              <a:t>u</a:t>
            </a:r>
            <a:r>
              <a:rPr lang="en-US" dirty="0" smtClean="0"/>
              <a:t>.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87248533"/>
              </p:ext>
            </p:extLst>
          </p:nvPr>
        </p:nvGraphicFramePr>
        <p:xfrm>
          <a:off x="2621574" y="1627985"/>
          <a:ext cx="4883879" cy="585048"/>
        </p:xfrm>
        <a:graphic>
          <a:graphicData uri="http://schemas.openxmlformats.org/presentationml/2006/ole">
            <mc:AlternateContent xmlns:mc="http://schemas.openxmlformats.org/markup-compatibility/2006">
              <mc:Choice xmlns:v="urn:schemas-microsoft-com:vml" Requires="v">
                <p:oleObj spid="_x0000_s2059" name="Equation" r:id="rId3" imgW="2438400" imgH="292100" progId="Equation.DSMT4">
                  <p:embed/>
                </p:oleObj>
              </mc:Choice>
              <mc:Fallback>
                <p:oleObj name="Equation" r:id="rId3" imgW="2438400" imgH="292100" progId="Equation.DSMT4">
                  <p:embed/>
                  <p:pic>
                    <p:nvPicPr>
                      <p:cNvPr id="0" name=""/>
                      <p:cNvPicPr/>
                      <p:nvPr/>
                    </p:nvPicPr>
                    <p:blipFill>
                      <a:blip r:embed="rId4"/>
                      <a:stretch>
                        <a:fillRect/>
                      </a:stretch>
                    </p:blipFill>
                    <p:spPr>
                      <a:xfrm>
                        <a:off x="2621574" y="1627985"/>
                        <a:ext cx="4883879" cy="58504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40679270"/>
              </p:ext>
            </p:extLst>
          </p:nvPr>
        </p:nvGraphicFramePr>
        <p:xfrm>
          <a:off x="3130131" y="2817633"/>
          <a:ext cx="660727" cy="597801"/>
        </p:xfrm>
        <a:graphic>
          <a:graphicData uri="http://schemas.openxmlformats.org/presentationml/2006/ole">
            <mc:AlternateContent xmlns:mc="http://schemas.openxmlformats.org/markup-compatibility/2006">
              <mc:Choice xmlns:v="urn:schemas-microsoft-com:vml" Requires="v">
                <p:oleObj spid="_x0000_s2060" name="Equation" r:id="rId5" imgW="266700" imgH="241300" progId="Equation.DSMT4">
                  <p:embed/>
                </p:oleObj>
              </mc:Choice>
              <mc:Fallback>
                <p:oleObj name="Equation" r:id="rId5" imgW="266700" imgH="241300" progId="Equation.DSMT4">
                  <p:embed/>
                  <p:pic>
                    <p:nvPicPr>
                      <p:cNvPr id="0" name=""/>
                      <p:cNvPicPr/>
                      <p:nvPr/>
                    </p:nvPicPr>
                    <p:blipFill>
                      <a:blip r:embed="rId6"/>
                      <a:stretch>
                        <a:fillRect/>
                      </a:stretch>
                    </p:blipFill>
                    <p:spPr>
                      <a:xfrm>
                        <a:off x="3130131" y="2817633"/>
                        <a:ext cx="660727" cy="597801"/>
                      </a:xfrm>
                      <a:prstGeom prst="rect">
                        <a:avLst/>
                      </a:prstGeom>
                    </p:spPr>
                  </p:pic>
                </p:oleObj>
              </mc:Fallback>
            </mc:AlternateContent>
          </a:graphicData>
        </a:graphic>
      </p:graphicFrame>
      <p:pic>
        <p:nvPicPr>
          <p:cNvPr id="6" name="Picture 5" descr="f06-04.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30131" y="3415434"/>
            <a:ext cx="2652924" cy="3081347"/>
          </a:xfrm>
          <a:prstGeom prst="rect">
            <a:avLst/>
          </a:prstGeom>
        </p:spPr>
      </p:pic>
    </p:spTree>
    <p:extLst>
      <p:ext uri="{BB962C8B-B14F-4D97-AF65-F5344CB8AC3E}">
        <p14:creationId xmlns:p14="http://schemas.microsoft.com/office/powerpoint/2010/main" val="882677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Useful Interpretation of the Inner Product in 2- and 3-dimensions</a:t>
            </a:r>
            <a:endParaRPr lang="en-US" dirty="0"/>
          </a:p>
        </p:txBody>
      </p:sp>
      <p:pic>
        <p:nvPicPr>
          <p:cNvPr id="5" name="Picture 4" descr="TP_tmp.png"/>
          <p:cNvPicPr>
            <a:picLocks noChangeAspect="1"/>
          </p:cNvPicPr>
          <p:nvPr>
            <p:custDataLst>
              <p:tags r:id="rId1"/>
            </p:custDataLst>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r="49296"/>
          <a:stretch/>
        </p:blipFill>
        <p:spPr>
          <a:xfrm>
            <a:off x="1881177" y="2000573"/>
            <a:ext cx="4315047" cy="423586"/>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6" name="Picture 5" descr="f06-05.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201" y="2768362"/>
            <a:ext cx="3452671" cy="3823926"/>
          </a:xfrm>
          <a:prstGeom prst="rect">
            <a:avLst/>
          </a:prstGeom>
        </p:spPr>
      </p:pic>
    </p:spTree>
    <p:extLst>
      <p:ext uri="{BB962C8B-B14F-4D97-AF65-F5344CB8AC3E}">
        <p14:creationId xmlns:p14="http://schemas.microsoft.com/office/powerpoint/2010/main" val="23952742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Useful Interpretation of the Inner Product in 2- and 3-dimensions</a:t>
            </a:r>
            <a:endParaRPr lang="en-US" dirty="0"/>
          </a:p>
        </p:txBody>
      </p:sp>
      <p:sp>
        <p:nvSpPr>
          <p:cNvPr id="3" name="Content Placeholder 2"/>
          <p:cNvSpPr>
            <a:spLocks noGrp="1"/>
          </p:cNvSpPr>
          <p:nvPr>
            <p:ph idx="1"/>
          </p:nvPr>
        </p:nvSpPr>
        <p:spPr>
          <a:xfrm>
            <a:off x="457200" y="1985076"/>
            <a:ext cx="8229600" cy="4525963"/>
          </a:xfrm>
        </p:spPr>
        <p:txBody>
          <a:bodyPr/>
          <a:lstStyle/>
          <a:p>
            <a:r>
              <a:rPr lang="en-US" dirty="0" smtClean="0">
                <a:effectLst/>
              </a:rPr>
              <a:t>This formula is usually used to determine the angle between two vectors, not to compute the inner product.</a:t>
            </a:r>
          </a:p>
          <a:p>
            <a:pPr lvl="1">
              <a:buFont typeface="Arial"/>
              <a:buChar char="•"/>
            </a:pPr>
            <a:r>
              <a:rPr lang="en-US" dirty="0" smtClean="0"/>
              <a:t>It can be used to determine if two vectors are perpendicular (</a:t>
            </a:r>
            <a:r>
              <a:rPr lang="en-US" dirty="0" err="1" smtClean="0"/>
              <a:t>θ</a:t>
            </a:r>
            <a:r>
              <a:rPr lang="en-US" dirty="0" smtClean="0"/>
              <a:t> = π/2) or parallel (</a:t>
            </a:r>
            <a:r>
              <a:rPr lang="en-US" dirty="0" err="1" smtClean="0"/>
              <a:t>θ</a:t>
            </a:r>
            <a:r>
              <a:rPr lang="en-US" dirty="0" smtClean="0"/>
              <a:t> = 0 or π).</a:t>
            </a:r>
            <a:endParaRPr lang="en-US" dirty="0"/>
          </a:p>
        </p:txBody>
      </p:sp>
    </p:spTree>
    <p:extLst>
      <p:ext uri="{BB962C8B-B14F-4D97-AF65-F5344CB8AC3E}">
        <p14:creationId xmlns:p14="http://schemas.microsoft.com/office/powerpoint/2010/main" val="23623425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59692" y="1602154"/>
            <a:ext cx="7408333" cy="3450696"/>
          </a:xfrm>
        </p:spPr>
        <p:txBody>
          <a:bodyPr>
            <a:normAutofit fontScale="85000" lnSpcReduction="10000"/>
          </a:bodyPr>
          <a:lstStyle/>
          <a:p>
            <a:r>
              <a:rPr lang="en-US" dirty="0" smtClean="0"/>
              <a:t>Vectors </a:t>
            </a:r>
            <a:r>
              <a:rPr lang="en-US" i="1" dirty="0" smtClean="0"/>
              <a:t>u</a:t>
            </a:r>
            <a:r>
              <a:rPr lang="en-US" dirty="0" smtClean="0"/>
              <a:t> and </a:t>
            </a:r>
            <a:r>
              <a:rPr lang="en-US" i="1" dirty="0" smtClean="0"/>
              <a:t>v</a:t>
            </a:r>
            <a:r>
              <a:rPr lang="en-US" dirty="0" smtClean="0"/>
              <a:t> are called orthogonal if</a:t>
            </a:r>
            <a:br>
              <a:rPr lang="en-US" dirty="0" smtClean="0"/>
            </a:br>
            <a:r>
              <a:rPr lang="en-US" dirty="0" smtClean="0"/>
              <a:t>&lt;</a:t>
            </a:r>
            <a:r>
              <a:rPr lang="en-US" dirty="0" err="1" smtClean="0"/>
              <a:t>u,v</a:t>
            </a:r>
            <a:r>
              <a:rPr lang="en-US" dirty="0" smtClean="0"/>
              <a:t>&gt; = 0. Many </a:t>
            </a:r>
            <a:r>
              <a:rPr lang="en-US" dirty="0"/>
              <a:t>of the most important results in numerical linear algebra involve orthogonal matrices, such as the QR factorization (introduced in Chapter </a:t>
            </a:r>
            <a:r>
              <a:rPr lang="en-US" dirty="0" smtClean="0"/>
              <a:t>14), </a:t>
            </a:r>
            <a:r>
              <a:rPr lang="en-US" dirty="0"/>
              <a:t>and the singular value decomposition (introduced in Chapter </a:t>
            </a:r>
            <a:r>
              <a:rPr lang="en-US" dirty="0" smtClean="0"/>
              <a:t>15). We will </a:t>
            </a:r>
            <a:r>
              <a:rPr lang="en-US" dirty="0"/>
              <a:t>see that orthogonal matrices are the most beautiful of all matrices, and that they have an intimate relation with orthogonal vectors. </a:t>
            </a:r>
          </a:p>
        </p:txBody>
      </p:sp>
      <p:sp>
        <p:nvSpPr>
          <p:cNvPr id="3" name="Title 2"/>
          <p:cNvSpPr>
            <a:spLocks noGrp="1"/>
          </p:cNvSpPr>
          <p:nvPr>
            <p:ph type="title"/>
          </p:nvPr>
        </p:nvSpPr>
        <p:spPr/>
        <p:txBody>
          <a:bodyPr/>
          <a:lstStyle/>
          <a:p>
            <a:r>
              <a:rPr lang="en-US" dirty="0" smtClean="0"/>
              <a:t>Orthogonal Matrices</a:t>
            </a:r>
            <a:endParaRPr lang="en-US" dirty="0"/>
          </a:p>
        </p:txBody>
      </p:sp>
    </p:spTree>
    <p:extLst>
      <p:ext uri="{BB962C8B-B14F-4D97-AF65-F5344CB8AC3E}">
        <p14:creationId xmlns:p14="http://schemas.microsoft.com/office/powerpoint/2010/main" val="294323559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Orthogonal Matrices</a:t>
            </a:r>
            <a:endParaRPr lang="en-US" dirty="0"/>
          </a:p>
        </p:txBody>
      </p:sp>
      <p:pic>
        <p:nvPicPr>
          <p:cNvPr id="4" name="Picture 3" descr="TP_tmp.png"/>
          <p:cNvPicPr>
            <a:picLocks noChangeAspect="1"/>
          </p:cNvPicPr>
          <p:nvPr>
            <p:custDataLst>
              <p:tags r:id="rId2"/>
            </p:custDataLst>
          </p:nvPr>
        </p:nvPicPr>
        <p:blipFill>
          <a:blip r:embed="rId5">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594582" y="1554882"/>
            <a:ext cx="6654800" cy="27940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9" name="Picture 8" descr="TP_tmp.png"/>
          <p:cNvPicPr>
            <a:picLocks noChangeAspect="1"/>
          </p:cNvPicPr>
          <p:nvPr>
            <p:custDataLst>
              <p:tags r:id="rId3"/>
            </p:custDataLst>
          </p:nvPr>
        </p:nvPicPr>
        <p:blipFill>
          <a:blip r:embed="rId6">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227199" y="2313973"/>
            <a:ext cx="8689323" cy="1256287"/>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10" name="TextBox 9"/>
          <p:cNvSpPr txBox="1"/>
          <p:nvPr/>
        </p:nvSpPr>
        <p:spPr>
          <a:xfrm>
            <a:off x="105516" y="4440324"/>
            <a:ext cx="8945027" cy="369332"/>
          </a:xfrm>
          <a:prstGeom prst="rect">
            <a:avLst/>
          </a:prstGeom>
          <a:noFill/>
        </p:spPr>
        <p:txBody>
          <a:bodyPr wrap="none" rtlCol="0">
            <a:spAutoFit/>
          </a:bodyPr>
          <a:lstStyle/>
          <a:p>
            <a:r>
              <a:rPr lang="en-US" dirty="0" smtClean="0"/>
              <a:t>Note that                                 so that the columns of a rotation matrix are vectors of length one. </a:t>
            </a:r>
            <a:endParaRPr lang="en-US" dirty="0"/>
          </a:p>
        </p:txBody>
      </p:sp>
      <p:graphicFrame>
        <p:nvGraphicFramePr>
          <p:cNvPr id="11" name="Object 10"/>
          <p:cNvGraphicFramePr>
            <a:graphicFrameLocks noChangeAspect="1"/>
          </p:cNvGraphicFramePr>
          <p:nvPr>
            <p:extLst>
              <p:ext uri="{D42A27DB-BD31-4B8C-83A1-F6EECF244321}">
                <p14:modId xmlns:p14="http://schemas.microsoft.com/office/powerpoint/2010/main" val="2244549630"/>
              </p:ext>
            </p:extLst>
          </p:nvPr>
        </p:nvGraphicFramePr>
        <p:xfrm>
          <a:off x="1123375" y="4476260"/>
          <a:ext cx="1613462" cy="300179"/>
        </p:xfrm>
        <a:graphic>
          <a:graphicData uri="http://schemas.openxmlformats.org/presentationml/2006/ole">
            <mc:AlternateContent xmlns:mc="http://schemas.openxmlformats.org/markup-compatibility/2006">
              <mc:Choice xmlns:v="urn:schemas-microsoft-com:vml" Requires="v">
                <p:oleObj spid="_x0000_s3079" name="Equation" r:id="rId7" imgW="1092200" imgH="203200" progId="Equation.DSMT4">
                  <p:embed/>
                </p:oleObj>
              </mc:Choice>
              <mc:Fallback>
                <p:oleObj name="Equation" r:id="rId7" imgW="1092200" imgH="203200" progId="Equation.DSMT4">
                  <p:embed/>
                  <p:pic>
                    <p:nvPicPr>
                      <p:cNvPr id="0" name=""/>
                      <p:cNvPicPr/>
                      <p:nvPr/>
                    </p:nvPicPr>
                    <p:blipFill>
                      <a:blip r:embed="rId8"/>
                      <a:stretch>
                        <a:fillRect/>
                      </a:stretch>
                    </p:blipFill>
                    <p:spPr>
                      <a:xfrm>
                        <a:off x="1123375" y="4476260"/>
                        <a:ext cx="1613462" cy="300179"/>
                      </a:xfrm>
                      <a:prstGeom prst="rect">
                        <a:avLst/>
                      </a:prstGeom>
                    </p:spPr>
                  </p:pic>
                </p:oleObj>
              </mc:Fallback>
            </mc:AlternateContent>
          </a:graphicData>
        </a:graphic>
      </p:graphicFrame>
    </p:spTree>
    <p:extLst>
      <p:ext uri="{BB962C8B-B14F-4D97-AF65-F5344CB8AC3E}">
        <p14:creationId xmlns:p14="http://schemas.microsoft.com/office/powerpoint/2010/main" val="33861761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62657"/>
            <a:ext cx="8229600" cy="1143000"/>
          </a:xfrm>
        </p:spPr>
        <p:txBody>
          <a:bodyPr/>
          <a:lstStyle/>
          <a:p>
            <a:r>
              <a:rPr lang="en-US" dirty="0" smtClean="0"/>
              <a:t>Orthogonal Matrix Example</a:t>
            </a:r>
            <a:endParaRPr lang="en-US" dirty="0"/>
          </a:p>
        </p:txBody>
      </p:sp>
      <p:pic>
        <p:nvPicPr>
          <p:cNvPr id="4" name="Picture 3" descr="TP_tmp.png"/>
          <p:cNvPicPr>
            <a:picLocks noChangeAspect="1"/>
          </p:cNvPicPr>
          <p:nvPr>
            <p:custDataLst>
              <p:tags r:id="rId1"/>
            </p:custDataLst>
          </p:nvPr>
        </p:nvPicPr>
        <p:blipFill>
          <a:blip r:embed="rId6">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738554" y="841267"/>
            <a:ext cx="3759200" cy="93980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10" name="Picture 9" descr="TP_tmp.png"/>
          <p:cNvPicPr>
            <a:picLocks noChangeAspect="1"/>
          </p:cNvPicPr>
          <p:nvPr>
            <p:custDataLst>
              <p:tags r:id="rId2"/>
            </p:custDataLst>
          </p:nvPr>
        </p:nvPicPr>
        <p:blipFill>
          <a:blip r:embed="rId7">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292100" y="2393472"/>
            <a:ext cx="8559800" cy="9398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2" name="Picture 11" descr="TP_tmp.png"/>
          <p:cNvPicPr>
            <a:picLocks noChangeAspect="1"/>
          </p:cNvPicPr>
          <p:nvPr>
            <p:custDataLst>
              <p:tags r:id="rId3"/>
            </p:custDataLst>
          </p:nvPr>
        </p:nvPicPr>
        <p:blipFill>
          <a:blip r:embed="rId8">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977293" y="3868624"/>
            <a:ext cx="4876800" cy="96520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18" name="Picture 17" descr="TP_tmp.png"/>
          <p:cNvPicPr>
            <a:picLocks noChangeAspect="1"/>
          </p:cNvPicPr>
          <p:nvPr>
            <p:custDataLst>
              <p:tags r:id="rId4"/>
            </p:custDataLst>
          </p:nvPr>
        </p:nvPicPr>
        <p:blipFill>
          <a:blip r:embed="rId9">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495300" y="5412161"/>
            <a:ext cx="8153400" cy="9398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19" name="TextBox 18"/>
          <p:cNvSpPr txBox="1"/>
          <p:nvPr/>
        </p:nvSpPr>
        <p:spPr>
          <a:xfrm>
            <a:off x="3214073" y="1985064"/>
            <a:ext cx="1647544" cy="369332"/>
          </a:xfrm>
          <a:prstGeom prst="rect">
            <a:avLst/>
          </a:prstGeom>
          <a:noFill/>
        </p:spPr>
        <p:txBody>
          <a:bodyPr wrap="none" rtlCol="0">
            <a:spAutoFit/>
          </a:bodyPr>
          <a:lstStyle/>
          <a:p>
            <a:r>
              <a:rPr lang="en-US" dirty="0" smtClean="0"/>
              <a:t>P is orthogonal.</a:t>
            </a:r>
            <a:endParaRPr lang="en-US" dirty="0"/>
          </a:p>
        </p:txBody>
      </p:sp>
      <p:sp>
        <p:nvSpPr>
          <p:cNvPr id="21" name="TextBox 20"/>
          <p:cNvSpPr txBox="1"/>
          <p:nvPr/>
        </p:nvSpPr>
        <p:spPr>
          <a:xfrm>
            <a:off x="2872151" y="3479754"/>
            <a:ext cx="2754142" cy="369332"/>
          </a:xfrm>
          <a:prstGeom prst="rect">
            <a:avLst/>
          </a:prstGeom>
          <a:noFill/>
        </p:spPr>
        <p:txBody>
          <a:bodyPr wrap="none" rtlCol="0">
            <a:spAutoFit/>
          </a:bodyPr>
          <a:lstStyle/>
          <a:p>
            <a:r>
              <a:rPr lang="en-US" dirty="0" smtClean="0"/>
              <a:t>The columns have length 1.</a:t>
            </a:r>
            <a:endParaRPr lang="en-US" dirty="0"/>
          </a:p>
        </p:txBody>
      </p:sp>
      <p:sp>
        <p:nvSpPr>
          <p:cNvPr id="22" name="TextBox 21"/>
          <p:cNvSpPr txBox="1"/>
          <p:nvPr/>
        </p:nvSpPr>
        <p:spPr>
          <a:xfrm>
            <a:off x="2920346" y="5012572"/>
            <a:ext cx="2881280" cy="369332"/>
          </a:xfrm>
          <a:prstGeom prst="rect">
            <a:avLst/>
          </a:prstGeom>
          <a:noFill/>
        </p:spPr>
        <p:txBody>
          <a:bodyPr wrap="none" rtlCol="0">
            <a:spAutoFit/>
          </a:bodyPr>
          <a:lstStyle/>
          <a:p>
            <a:r>
              <a:rPr lang="en-US" dirty="0" smtClean="0"/>
              <a:t>The columns are orthogonal.</a:t>
            </a:r>
            <a:endParaRPr lang="en-US" dirty="0"/>
          </a:p>
        </p:txBody>
      </p:sp>
    </p:spTree>
    <p:extLst>
      <p:ext uri="{BB962C8B-B14F-4D97-AF65-F5344CB8AC3E}">
        <p14:creationId xmlns:p14="http://schemas.microsoft.com/office/powerpoint/2010/main" val="357266240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Orthogonal Matrix</a:t>
            </a:r>
            <a:endParaRPr lang="en-US" dirty="0"/>
          </a:p>
        </p:txBody>
      </p:sp>
      <p:sp>
        <p:nvSpPr>
          <p:cNvPr id="3" name="Content Placeholder 2"/>
          <p:cNvSpPr>
            <a:spLocks noGrp="1"/>
          </p:cNvSpPr>
          <p:nvPr>
            <p:ph idx="1"/>
          </p:nvPr>
        </p:nvSpPr>
        <p:spPr/>
        <p:txBody>
          <a:bodyPr/>
          <a:lstStyle/>
          <a:p>
            <a:r>
              <a:rPr lang="en-US" dirty="0" smtClean="0"/>
              <a:t>The columns of an orthogonal matrix have unit length and are mutually orthogonal. They are said to be </a:t>
            </a:r>
            <a:r>
              <a:rPr lang="en-US" i="1" dirty="0" smtClean="0"/>
              <a:t>orthonormal</a:t>
            </a:r>
            <a:r>
              <a:rPr lang="en-US" dirty="0" smtClean="0"/>
              <a:t>.</a:t>
            </a:r>
            <a:endParaRPr lang="en-US" dirty="0"/>
          </a:p>
        </p:txBody>
      </p:sp>
    </p:spTree>
    <p:extLst>
      <p:ext uri="{BB962C8B-B14F-4D97-AF65-F5344CB8AC3E}">
        <p14:creationId xmlns:p14="http://schemas.microsoft.com/office/powerpoint/2010/main" val="47575992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Theorem Concerning Orthogonal Matrices</a:t>
            </a:r>
            <a:endParaRPr lang="en-US" dirty="0"/>
          </a:p>
        </p:txBody>
      </p:sp>
      <p:pic>
        <p:nvPicPr>
          <p:cNvPr id="5" name="Picture 4" descr="TP_tmp.png"/>
          <p:cNvPicPr>
            <a:picLocks noChangeAspect="1"/>
          </p:cNvPicPr>
          <p:nvPr>
            <p:custDataLst>
              <p:tags r:id="rId1"/>
            </p:custDataLst>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03200" y="2188308"/>
            <a:ext cx="8737600" cy="55880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38076241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Symmetric </a:t>
            </a:r>
            <a:r>
              <a:rPr lang="en-US" dirty="0"/>
              <a:t>Matrices and </a:t>
            </a:r>
            <a:r>
              <a:rPr lang="en-US" dirty="0" err="1"/>
              <a:t>Orthogonality</a:t>
            </a:r>
            <a:r>
              <a:rPr lang="en-US" dirty="0"/>
              <a:t> </a:t>
            </a:r>
          </a:p>
        </p:txBody>
      </p:sp>
      <p:sp>
        <p:nvSpPr>
          <p:cNvPr id="3" name="Content Placeholder 2"/>
          <p:cNvSpPr>
            <a:spLocks noGrp="1"/>
          </p:cNvSpPr>
          <p:nvPr>
            <p:ph idx="1"/>
          </p:nvPr>
        </p:nvSpPr>
        <p:spPr/>
        <p:txBody>
          <a:bodyPr>
            <a:normAutofit/>
          </a:bodyPr>
          <a:lstStyle/>
          <a:p>
            <a:r>
              <a:rPr lang="en-US" dirty="0" smtClean="0">
                <a:effectLst/>
              </a:rPr>
              <a:t>There are many interesting and useful facts about symmetric matrices. For instance, the computation of eigenvalues, among other things, can be done faster and more accurately than the same computations can be done with nonsymmetric matrices. The theorem on the following slide gives a first insight into the eigenvalue problem for symmetric matrices.</a:t>
            </a:r>
            <a:endParaRPr lang="en-US" dirty="0"/>
          </a:p>
        </p:txBody>
      </p:sp>
    </p:spTree>
    <p:extLst>
      <p:ext uri="{BB962C8B-B14F-4D97-AF65-F5344CB8AC3E}">
        <p14:creationId xmlns:p14="http://schemas.microsoft.com/office/powerpoint/2010/main" val="35476396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Symmetric Matrices and </a:t>
            </a:r>
            <a:r>
              <a:rPr lang="en-US" dirty="0" err="1" smtClean="0"/>
              <a:t>Orthogonality</a:t>
            </a:r>
            <a:endParaRPr lang="en-US" dirty="0"/>
          </a:p>
        </p:txBody>
      </p:sp>
      <p:pic>
        <p:nvPicPr>
          <p:cNvPr id="5" name="Picture 4" descr="TP_tmp.png"/>
          <p:cNvPicPr>
            <a:picLocks noChangeAspect="1"/>
          </p:cNvPicPr>
          <p:nvPr>
            <p:custDataLst>
              <p:tags r:id="rId1"/>
            </p:custDataLst>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15900" y="2071077"/>
            <a:ext cx="8712200" cy="55880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65732404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18"/>
            <a:ext cx="8229600" cy="1143000"/>
          </a:xfrm>
        </p:spPr>
        <p:txBody>
          <a:bodyPr/>
          <a:lstStyle/>
          <a:p>
            <a:r>
              <a:rPr lang="en-US" dirty="0" smtClean="0"/>
              <a:t>Points and Vectors</a:t>
            </a:r>
            <a:endParaRPr lang="en-US" dirty="0"/>
          </a:p>
        </p:txBody>
      </p:sp>
      <p:sp>
        <p:nvSpPr>
          <p:cNvPr id="3" name="Content Placeholder 2"/>
          <p:cNvSpPr>
            <a:spLocks noGrp="1"/>
          </p:cNvSpPr>
          <p:nvPr>
            <p:ph idx="1"/>
          </p:nvPr>
        </p:nvSpPr>
        <p:spPr>
          <a:xfrm>
            <a:off x="457200" y="1038006"/>
            <a:ext cx="8229600" cy="5583152"/>
          </a:xfrm>
        </p:spPr>
        <p:txBody>
          <a:bodyPr>
            <a:normAutofit/>
          </a:bodyPr>
          <a:lstStyle/>
          <a:p>
            <a:r>
              <a:rPr lang="en-US" dirty="0" smtClean="0">
                <a:effectLst/>
              </a:rPr>
              <a:t>In three dimensional space</a:t>
            </a:r>
            <a:r>
              <a:rPr lang="en-US" i="1" dirty="0" smtClean="0">
                <a:effectLst/>
              </a:rPr>
              <a:t>, points</a:t>
            </a:r>
            <a:r>
              <a:rPr lang="en-US" dirty="0" smtClean="0">
                <a:effectLst/>
              </a:rPr>
              <a:t> are defined as ordered triples of real numbers, and the distance between points P</a:t>
            </a:r>
            <a:r>
              <a:rPr lang="en-US" baseline="-25000" dirty="0" smtClean="0">
                <a:effectLst/>
              </a:rPr>
              <a:t>1</a:t>
            </a:r>
            <a:r>
              <a:rPr lang="en-US" dirty="0" smtClean="0">
                <a:effectLst/>
              </a:rPr>
              <a:t>(x</a:t>
            </a:r>
            <a:r>
              <a:rPr lang="en-US" baseline="-25000" dirty="0" smtClean="0">
                <a:effectLst/>
              </a:rPr>
              <a:t>1</a:t>
            </a:r>
            <a:r>
              <a:rPr lang="en-US" dirty="0" smtClean="0">
                <a:effectLst/>
              </a:rPr>
              <a:t>,y</a:t>
            </a:r>
            <a:r>
              <a:rPr lang="en-US" baseline="-25000" dirty="0" smtClean="0"/>
              <a:t>1</a:t>
            </a:r>
            <a:r>
              <a:rPr lang="en-US" dirty="0" smtClean="0"/>
              <a:t>,z</a:t>
            </a:r>
            <a:r>
              <a:rPr lang="en-US" baseline="-25000" dirty="0" smtClean="0"/>
              <a:t>1</a:t>
            </a:r>
            <a:r>
              <a:rPr lang="en-US" dirty="0" smtClean="0"/>
              <a:t>) and P</a:t>
            </a:r>
            <a:r>
              <a:rPr lang="en-US" baseline="-25000" dirty="0" smtClean="0"/>
              <a:t>2</a:t>
            </a:r>
            <a:r>
              <a:rPr lang="en-US" dirty="0" smtClean="0"/>
              <a:t>(x</a:t>
            </a:r>
            <a:r>
              <a:rPr lang="en-US" baseline="-25000" dirty="0" smtClean="0"/>
              <a:t>2</a:t>
            </a:r>
            <a:r>
              <a:rPr lang="en-US" dirty="0" smtClean="0"/>
              <a:t>,y</a:t>
            </a:r>
            <a:r>
              <a:rPr lang="en-US" baseline="-25000" dirty="0" smtClean="0"/>
              <a:t>2</a:t>
            </a:r>
            <a:r>
              <a:rPr lang="en-US" dirty="0" smtClean="0"/>
              <a:t>,z</a:t>
            </a:r>
            <a:r>
              <a:rPr lang="en-US" baseline="-25000" dirty="0" smtClean="0"/>
              <a:t>2</a:t>
            </a:r>
            <a:r>
              <a:rPr lang="en-US" dirty="0" smtClean="0"/>
              <a:t>)</a:t>
            </a:r>
            <a:r>
              <a:rPr lang="en-US" dirty="0" smtClean="0">
                <a:effectLst/>
              </a:rPr>
              <a:t> is</a:t>
            </a:r>
          </a:p>
          <a:p>
            <a:endParaRPr lang="en-US" dirty="0"/>
          </a:p>
          <a:p>
            <a:r>
              <a:rPr lang="en-US" i="1" dirty="0" smtClean="0">
                <a:effectLst/>
              </a:rPr>
              <a:t>Directed line segments</a:t>
            </a:r>
            <a:r>
              <a:rPr lang="en-US" dirty="0" smtClean="0">
                <a:effectLst/>
              </a:rPr>
              <a:t>       are represented as three dimensional column vectors.</a:t>
            </a:r>
          </a:p>
          <a:p>
            <a:pPr lvl="1">
              <a:buFont typeface="Arial"/>
              <a:buChar char="•"/>
            </a:pPr>
            <a:r>
              <a:rPr lang="en-US" dirty="0" smtClean="0"/>
              <a:t>If                    and                    , then</a:t>
            </a:r>
            <a:endParaRPr lang="en-US" dirty="0" smtClean="0">
              <a:effectLst/>
            </a:endParaRPr>
          </a:p>
          <a:p>
            <a:endParaRPr lang="en-US" dirty="0"/>
          </a:p>
          <a:p>
            <a:endParaRPr lang="en-US"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3557255192"/>
              </p:ext>
            </p:extLst>
          </p:nvPr>
        </p:nvGraphicFramePr>
        <p:xfrm>
          <a:off x="2251710" y="3226375"/>
          <a:ext cx="3900677" cy="575939"/>
        </p:xfrm>
        <a:graphic>
          <a:graphicData uri="http://schemas.openxmlformats.org/presentationml/2006/ole">
            <mc:AlternateContent xmlns:mc="http://schemas.openxmlformats.org/markup-compatibility/2006">
              <mc:Choice xmlns:v="urn:schemas-microsoft-com:vml" Requires="v">
                <p:oleObj spid="_x0000_s1047" name="Equation" r:id="rId3" imgW="1892300" imgH="279400" progId="Equation.DSMT4">
                  <p:embed/>
                </p:oleObj>
              </mc:Choice>
              <mc:Fallback>
                <p:oleObj name="Equation" r:id="rId3" imgW="1892300" imgH="279400" progId="Equation.DSMT4">
                  <p:embed/>
                  <p:pic>
                    <p:nvPicPr>
                      <p:cNvPr id="0" name=""/>
                      <p:cNvPicPr/>
                      <p:nvPr/>
                    </p:nvPicPr>
                    <p:blipFill>
                      <a:blip r:embed="rId4"/>
                      <a:stretch>
                        <a:fillRect/>
                      </a:stretch>
                    </p:blipFill>
                    <p:spPr>
                      <a:xfrm>
                        <a:off x="2251710" y="3226375"/>
                        <a:ext cx="3900677" cy="575939"/>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12613860"/>
              </p:ext>
            </p:extLst>
          </p:nvPr>
        </p:nvGraphicFramePr>
        <p:xfrm>
          <a:off x="1654469" y="4888992"/>
          <a:ext cx="1304820" cy="316320"/>
        </p:xfrm>
        <a:graphic>
          <a:graphicData uri="http://schemas.openxmlformats.org/presentationml/2006/ole">
            <mc:AlternateContent xmlns:mc="http://schemas.openxmlformats.org/markup-compatibility/2006">
              <mc:Choice xmlns:v="urn:schemas-microsoft-com:vml" Requires="v">
                <p:oleObj spid="_x0000_s1048" name="Equation" r:id="rId5" imgW="838200" imgH="203200" progId="Equation.DSMT4">
                  <p:embed/>
                </p:oleObj>
              </mc:Choice>
              <mc:Fallback>
                <p:oleObj name="Equation" r:id="rId5" imgW="838200" imgH="203200" progId="Equation.DSMT4">
                  <p:embed/>
                  <p:pic>
                    <p:nvPicPr>
                      <p:cNvPr id="0" name=""/>
                      <p:cNvPicPr/>
                      <p:nvPr/>
                    </p:nvPicPr>
                    <p:blipFill>
                      <a:blip r:embed="rId6"/>
                      <a:stretch>
                        <a:fillRect/>
                      </a:stretch>
                    </p:blipFill>
                    <p:spPr>
                      <a:xfrm>
                        <a:off x="1654469" y="4888992"/>
                        <a:ext cx="1304820" cy="31632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612342695"/>
              </p:ext>
            </p:extLst>
          </p:nvPr>
        </p:nvGraphicFramePr>
        <p:xfrm>
          <a:off x="3720986" y="4888320"/>
          <a:ext cx="1485900" cy="316992"/>
        </p:xfrm>
        <a:graphic>
          <a:graphicData uri="http://schemas.openxmlformats.org/presentationml/2006/ole">
            <mc:AlternateContent xmlns:mc="http://schemas.openxmlformats.org/markup-compatibility/2006">
              <mc:Choice xmlns:v="urn:schemas-microsoft-com:vml" Requires="v">
                <p:oleObj spid="_x0000_s1049" name="Equation" r:id="rId7" imgW="952500" imgH="203200" progId="Equation.DSMT4">
                  <p:embed/>
                </p:oleObj>
              </mc:Choice>
              <mc:Fallback>
                <p:oleObj name="Equation" r:id="rId7" imgW="952500" imgH="203200" progId="Equation.DSMT4">
                  <p:embed/>
                  <p:pic>
                    <p:nvPicPr>
                      <p:cNvPr id="0" name=""/>
                      <p:cNvPicPr/>
                      <p:nvPr/>
                    </p:nvPicPr>
                    <p:blipFill>
                      <a:blip r:embed="rId8"/>
                      <a:stretch>
                        <a:fillRect/>
                      </a:stretch>
                    </p:blipFill>
                    <p:spPr>
                      <a:xfrm>
                        <a:off x="3720986" y="4888320"/>
                        <a:ext cx="1485900" cy="316992"/>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107520935"/>
              </p:ext>
            </p:extLst>
          </p:nvPr>
        </p:nvGraphicFramePr>
        <p:xfrm>
          <a:off x="3500381" y="5329971"/>
          <a:ext cx="1598612" cy="1291187"/>
        </p:xfrm>
        <a:graphic>
          <a:graphicData uri="http://schemas.openxmlformats.org/presentationml/2006/ole">
            <mc:AlternateContent xmlns:mc="http://schemas.openxmlformats.org/markup-compatibility/2006">
              <mc:Choice xmlns:v="urn:schemas-microsoft-com:vml" Requires="v">
                <p:oleObj spid="_x0000_s1050" name="Equation" r:id="rId9" imgW="990600" imgH="800100" progId="Equation.DSMT4">
                  <p:embed/>
                </p:oleObj>
              </mc:Choice>
              <mc:Fallback>
                <p:oleObj name="Equation" r:id="rId9" imgW="990600" imgH="800100" progId="Equation.DSMT4">
                  <p:embed/>
                  <p:pic>
                    <p:nvPicPr>
                      <p:cNvPr id="0" name=""/>
                      <p:cNvPicPr/>
                      <p:nvPr/>
                    </p:nvPicPr>
                    <p:blipFill>
                      <a:blip r:embed="rId10"/>
                      <a:stretch>
                        <a:fillRect/>
                      </a:stretch>
                    </p:blipFill>
                    <p:spPr>
                      <a:xfrm>
                        <a:off x="3500381" y="5329971"/>
                        <a:ext cx="1598612" cy="1291187"/>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946780581"/>
              </p:ext>
            </p:extLst>
          </p:nvPr>
        </p:nvGraphicFramePr>
        <p:xfrm>
          <a:off x="4718050" y="3797645"/>
          <a:ext cx="488836" cy="403821"/>
        </p:xfrm>
        <a:graphic>
          <a:graphicData uri="http://schemas.openxmlformats.org/presentationml/2006/ole">
            <mc:AlternateContent xmlns:mc="http://schemas.openxmlformats.org/markup-compatibility/2006">
              <mc:Choice xmlns:v="urn:schemas-microsoft-com:vml" Requires="v">
                <p:oleObj spid="_x0000_s1051" name="Equation" r:id="rId11" imgW="292100" imgH="241300" progId="Equation.DSMT4">
                  <p:embed/>
                </p:oleObj>
              </mc:Choice>
              <mc:Fallback>
                <p:oleObj name="Equation" r:id="rId11" imgW="292100" imgH="241300" progId="Equation.DSMT4">
                  <p:embed/>
                  <p:pic>
                    <p:nvPicPr>
                      <p:cNvPr id="0" name=""/>
                      <p:cNvPicPr/>
                      <p:nvPr/>
                    </p:nvPicPr>
                    <p:blipFill>
                      <a:blip r:embed="rId12"/>
                      <a:stretch>
                        <a:fillRect/>
                      </a:stretch>
                    </p:blipFill>
                    <p:spPr>
                      <a:xfrm>
                        <a:off x="4718050" y="3797645"/>
                        <a:ext cx="488836" cy="403821"/>
                      </a:xfrm>
                      <a:prstGeom prst="rect">
                        <a:avLst/>
                      </a:prstGeom>
                    </p:spPr>
                  </p:pic>
                </p:oleObj>
              </mc:Fallback>
            </mc:AlternateContent>
          </a:graphicData>
        </a:graphic>
      </p:graphicFrame>
    </p:spTree>
    <p:extLst>
      <p:ext uri="{BB962C8B-B14F-4D97-AF65-F5344CB8AC3E}">
        <p14:creationId xmlns:p14="http://schemas.microsoft.com/office/powerpoint/2010/main" val="395981254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3593"/>
            <a:ext cx="8229600" cy="1143000"/>
          </a:xfrm>
        </p:spPr>
        <p:txBody>
          <a:bodyPr/>
          <a:lstStyle/>
          <a:p>
            <a:r>
              <a:rPr lang="en-US" dirty="0" smtClean="0"/>
              <a:t>Example 1</a:t>
            </a:r>
            <a:endParaRPr lang="en-US" dirty="0"/>
          </a:p>
        </p:txBody>
      </p:sp>
      <p:pic>
        <p:nvPicPr>
          <p:cNvPr id="5" name="Picture 4" descr="TP_tmp.png"/>
          <p:cNvPicPr>
            <a:picLocks noChangeAspect="1"/>
          </p:cNvPicPr>
          <p:nvPr>
            <p:custDataLst>
              <p:tags r:id="rId1"/>
            </p:custDataLst>
          </p:nvPr>
        </p:nvPicPr>
        <p:blipFill>
          <a:blip r:embed="rId7">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351690" y="720972"/>
            <a:ext cx="6070600" cy="93980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7" name="Picture 6" descr="TP_tmp.png"/>
          <p:cNvPicPr>
            <a:picLocks noChangeAspect="1"/>
          </p:cNvPicPr>
          <p:nvPr>
            <p:custDataLst>
              <p:tags r:id="rId2"/>
            </p:custDataLst>
          </p:nvPr>
        </p:nvPicPr>
        <p:blipFill>
          <a:blip r:embed="rId8">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351690" y="1895232"/>
            <a:ext cx="5359400" cy="25400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24" name="Picture 23" descr="TP_tmp.png"/>
          <p:cNvPicPr>
            <a:picLocks noChangeAspect="1"/>
          </p:cNvPicPr>
          <p:nvPr>
            <p:custDataLst>
              <p:tags r:id="rId3"/>
            </p:custDataLst>
          </p:nvPr>
        </p:nvPicPr>
        <p:blipFill>
          <a:blip r:embed="rId9">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356573" y="2188308"/>
            <a:ext cx="8559800" cy="9398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4" name="Picture 13" descr="TP_tmp.png"/>
          <p:cNvPicPr>
            <a:picLocks noChangeAspect="1"/>
          </p:cNvPicPr>
          <p:nvPr>
            <p:custDataLst>
              <p:tags r:id="rId4"/>
            </p:custDataLst>
          </p:nvPr>
        </p:nvPicPr>
        <p:blipFill>
          <a:blip r:embed="rId10">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330203" y="3238443"/>
            <a:ext cx="8763000" cy="5588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21" name="Picture 20" descr="TP_tmp.png"/>
          <p:cNvPicPr>
            <a:picLocks noChangeAspect="1"/>
          </p:cNvPicPr>
          <p:nvPr>
            <p:custDataLst>
              <p:tags r:id="rId5"/>
            </p:custDataLst>
          </p:nvPr>
        </p:nvPicPr>
        <p:blipFill>
          <a:blip r:embed="rId11">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332152" y="3904218"/>
            <a:ext cx="8763000" cy="21336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22" name="TextBox 21"/>
          <p:cNvSpPr txBox="1"/>
          <p:nvPr/>
        </p:nvSpPr>
        <p:spPr>
          <a:xfrm>
            <a:off x="-31250" y="916352"/>
            <a:ext cx="636942" cy="461665"/>
          </a:xfrm>
          <a:prstGeom prst="rect">
            <a:avLst/>
          </a:prstGeom>
          <a:noFill/>
        </p:spPr>
        <p:txBody>
          <a:bodyPr wrap="square" rtlCol="0">
            <a:spAutoFit/>
          </a:bodyPr>
          <a:lstStyle/>
          <a:p>
            <a:r>
              <a:rPr lang="en-US" sz="2400" dirty="0" smtClean="0"/>
              <a:t>1</a:t>
            </a:r>
            <a:r>
              <a:rPr lang="en-US" dirty="0" smtClean="0"/>
              <a:t>.</a:t>
            </a:r>
            <a:endParaRPr lang="en-US" dirty="0"/>
          </a:p>
        </p:txBody>
      </p:sp>
      <p:sp>
        <p:nvSpPr>
          <p:cNvPr id="23" name="TextBox 22"/>
          <p:cNvSpPr txBox="1"/>
          <p:nvPr/>
        </p:nvSpPr>
        <p:spPr>
          <a:xfrm>
            <a:off x="-11710" y="1752600"/>
            <a:ext cx="636942" cy="461665"/>
          </a:xfrm>
          <a:prstGeom prst="rect">
            <a:avLst/>
          </a:prstGeom>
          <a:noFill/>
        </p:spPr>
        <p:txBody>
          <a:bodyPr wrap="square" rtlCol="0">
            <a:spAutoFit/>
          </a:bodyPr>
          <a:lstStyle/>
          <a:p>
            <a:r>
              <a:rPr lang="en-US" sz="2400" dirty="0" smtClean="0"/>
              <a:t>2.</a:t>
            </a:r>
            <a:endParaRPr lang="en-US" sz="2400" dirty="0"/>
          </a:p>
        </p:txBody>
      </p:sp>
      <p:sp>
        <p:nvSpPr>
          <p:cNvPr id="25" name="TextBox 24"/>
          <p:cNvSpPr txBox="1"/>
          <p:nvPr/>
        </p:nvSpPr>
        <p:spPr>
          <a:xfrm>
            <a:off x="-3900" y="2366665"/>
            <a:ext cx="636942" cy="461665"/>
          </a:xfrm>
          <a:prstGeom prst="rect">
            <a:avLst/>
          </a:prstGeom>
          <a:noFill/>
        </p:spPr>
        <p:txBody>
          <a:bodyPr wrap="square" rtlCol="0">
            <a:spAutoFit/>
          </a:bodyPr>
          <a:lstStyle/>
          <a:p>
            <a:r>
              <a:rPr lang="en-US" sz="2400" dirty="0"/>
              <a:t>3</a:t>
            </a:r>
            <a:r>
              <a:rPr lang="en-US" sz="2400" dirty="0" smtClean="0"/>
              <a:t>.</a:t>
            </a:r>
            <a:endParaRPr lang="en-US" sz="2400" dirty="0"/>
          </a:p>
        </p:txBody>
      </p:sp>
      <p:sp>
        <p:nvSpPr>
          <p:cNvPr id="26" name="TextBox 25"/>
          <p:cNvSpPr txBox="1"/>
          <p:nvPr/>
        </p:nvSpPr>
        <p:spPr>
          <a:xfrm>
            <a:off x="3911" y="3090147"/>
            <a:ext cx="636942" cy="461665"/>
          </a:xfrm>
          <a:prstGeom prst="rect">
            <a:avLst/>
          </a:prstGeom>
          <a:noFill/>
        </p:spPr>
        <p:txBody>
          <a:bodyPr wrap="square" rtlCol="0">
            <a:spAutoFit/>
          </a:bodyPr>
          <a:lstStyle/>
          <a:p>
            <a:r>
              <a:rPr lang="en-US" sz="2400" dirty="0" smtClean="0"/>
              <a:t>4.</a:t>
            </a:r>
            <a:endParaRPr lang="en-US" sz="2400" dirty="0"/>
          </a:p>
        </p:txBody>
      </p:sp>
      <p:sp>
        <p:nvSpPr>
          <p:cNvPr id="27" name="TextBox 26"/>
          <p:cNvSpPr txBox="1"/>
          <p:nvPr/>
        </p:nvSpPr>
        <p:spPr>
          <a:xfrm>
            <a:off x="-31248" y="4082702"/>
            <a:ext cx="636942" cy="461665"/>
          </a:xfrm>
          <a:prstGeom prst="rect">
            <a:avLst/>
          </a:prstGeom>
          <a:noFill/>
        </p:spPr>
        <p:txBody>
          <a:bodyPr wrap="square" rtlCol="0">
            <a:spAutoFit/>
          </a:bodyPr>
          <a:lstStyle/>
          <a:p>
            <a:r>
              <a:rPr lang="en-US" sz="2400" dirty="0"/>
              <a:t>5</a:t>
            </a:r>
            <a:r>
              <a:rPr lang="en-US" sz="2400" dirty="0" smtClean="0"/>
              <a:t>.</a:t>
            </a:r>
            <a:endParaRPr lang="en-US" sz="2400" dirty="0"/>
          </a:p>
        </p:txBody>
      </p:sp>
    </p:spTree>
    <p:extLst>
      <p:ext uri="{BB962C8B-B14F-4D97-AF65-F5344CB8AC3E}">
        <p14:creationId xmlns:p14="http://schemas.microsoft.com/office/powerpoint/2010/main" val="397884035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4" name="Content Placeholder 3"/>
          <p:cNvSpPr>
            <a:spLocks noGrp="1"/>
          </p:cNvSpPr>
          <p:nvPr>
            <p:ph idx="1"/>
          </p:nvPr>
        </p:nvSpPr>
        <p:spPr/>
        <p:txBody>
          <a:bodyPr/>
          <a:lstStyle/>
          <a:p>
            <a:pPr marL="514350" indent="-514350">
              <a:buFont typeface="+mj-lt"/>
              <a:buAutoNum type="arabicPeriod" startAt="6"/>
            </a:pPr>
            <a:r>
              <a:rPr lang="en-US" dirty="0" smtClean="0"/>
              <a:t>Create the matrix </a:t>
            </a:r>
            <a:r>
              <a:rPr lang="en-US" i="1" dirty="0" smtClean="0"/>
              <a:t>P</a:t>
            </a:r>
            <a:r>
              <a:rPr lang="en-US" dirty="0" smtClean="0"/>
              <a:t> dividing each column of </a:t>
            </a:r>
            <a:r>
              <a:rPr lang="en-US" i="1" dirty="0" smtClean="0"/>
              <a:t>V</a:t>
            </a:r>
            <a:r>
              <a:rPr lang="en-US" dirty="0" smtClean="0"/>
              <a:t> by its length. The columns of </a:t>
            </a:r>
            <a:r>
              <a:rPr lang="en-US" i="1" dirty="0" smtClean="0"/>
              <a:t>P</a:t>
            </a:r>
            <a:r>
              <a:rPr lang="en-US" dirty="0" smtClean="0"/>
              <a:t> are orthogonal and have unit length, so </a:t>
            </a:r>
            <a:r>
              <a:rPr lang="en-US" i="1" dirty="0" smtClean="0"/>
              <a:t>P</a:t>
            </a:r>
            <a:r>
              <a:rPr lang="en-US" dirty="0" smtClean="0"/>
              <a:t> is an orthogonal matrix, and</a:t>
            </a:r>
            <a:br>
              <a:rPr lang="en-US" dirty="0" smtClean="0"/>
            </a:br>
            <a:r>
              <a:rPr lang="en-US" dirty="0" smtClean="0"/>
              <a:t/>
            </a:r>
            <a:br>
              <a:rPr lang="en-US" dirty="0" smtClean="0"/>
            </a:br>
            <a:r>
              <a:rPr lang="en-US" dirty="0" smtClean="0"/>
              <a:t/>
            </a:r>
            <a:br>
              <a:rPr lang="en-US" dirty="0" smtClean="0"/>
            </a:br>
            <a:r>
              <a:rPr lang="en-US" dirty="0" smtClean="0"/>
              <a:t>A is diagonalizable using an orthogonal matrix.</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325093543"/>
              </p:ext>
            </p:extLst>
          </p:nvPr>
        </p:nvGraphicFramePr>
        <p:xfrm>
          <a:off x="2952750" y="3783013"/>
          <a:ext cx="2503488" cy="671512"/>
        </p:xfrm>
        <a:graphic>
          <a:graphicData uri="http://schemas.openxmlformats.org/presentationml/2006/ole">
            <mc:AlternateContent xmlns:mc="http://schemas.openxmlformats.org/markup-compatibility/2006">
              <mc:Choice xmlns:v="urn:schemas-microsoft-com:vml" Requires="v">
                <p:oleObj spid="_x0000_s4104" name="Equation" r:id="rId3" imgW="711200" imgH="190500" progId="Equation.DSMT4">
                  <p:embed/>
                </p:oleObj>
              </mc:Choice>
              <mc:Fallback>
                <p:oleObj name="Equation" r:id="rId3" imgW="711200" imgH="190500" progId="Equation.DSMT4">
                  <p:embed/>
                  <p:pic>
                    <p:nvPicPr>
                      <p:cNvPr id="0" name=""/>
                      <p:cNvPicPr/>
                      <p:nvPr/>
                    </p:nvPicPr>
                    <p:blipFill>
                      <a:blip r:embed="rId4"/>
                      <a:stretch>
                        <a:fillRect/>
                      </a:stretch>
                    </p:blipFill>
                    <p:spPr>
                      <a:xfrm>
                        <a:off x="2952750" y="3783013"/>
                        <a:ext cx="2503488" cy="671512"/>
                      </a:xfrm>
                      <a:prstGeom prst="rect">
                        <a:avLst/>
                      </a:prstGeom>
                    </p:spPr>
                  </p:pic>
                </p:oleObj>
              </mc:Fallback>
            </mc:AlternateContent>
          </a:graphicData>
        </a:graphic>
      </p:graphicFrame>
    </p:spTree>
    <p:extLst>
      <p:ext uri="{BB962C8B-B14F-4D97-AF65-F5344CB8AC3E}">
        <p14:creationId xmlns:p14="http://schemas.microsoft.com/office/powerpoint/2010/main" val="84240742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Spectral Theorem</a:t>
            </a:r>
            <a:endParaRPr lang="en-US" dirty="0"/>
          </a:p>
        </p:txBody>
      </p:sp>
      <p:sp>
        <p:nvSpPr>
          <p:cNvPr id="10" name="Content Placeholder 9"/>
          <p:cNvSpPr>
            <a:spLocks noGrp="1"/>
          </p:cNvSpPr>
          <p:nvPr>
            <p:ph idx="1"/>
          </p:nvPr>
        </p:nvSpPr>
        <p:spPr/>
        <p:txBody>
          <a:bodyPr/>
          <a:lstStyle/>
          <a:p>
            <a:r>
              <a:rPr lang="en-US" dirty="0" smtClean="0"/>
              <a:t>The spectral theorem will be needed numerous times, but its proof will be delayed until Chapter 19.</a:t>
            </a:r>
            <a:endParaRPr lang="en-US" dirty="0"/>
          </a:p>
        </p:txBody>
      </p:sp>
      <p:pic>
        <p:nvPicPr>
          <p:cNvPr id="9" name="Picture 8" descr="TP_tmp.png"/>
          <p:cNvPicPr>
            <a:picLocks noChangeAspect="1"/>
          </p:cNvPicPr>
          <p:nvPr>
            <p:custDataLst>
              <p:tags r:id="rId1"/>
            </p:custDataLst>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242278" y="3516924"/>
            <a:ext cx="8763000" cy="11684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151427424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22383"/>
            <a:ext cx="8229600" cy="1143000"/>
          </a:xfrm>
        </p:spPr>
        <p:txBody>
          <a:bodyPr/>
          <a:lstStyle/>
          <a:p>
            <a:r>
              <a:rPr lang="en-US" dirty="0" smtClean="0"/>
              <a:t>Example of the Spectral Theorem</a:t>
            </a:r>
            <a:endParaRPr lang="en-US" dirty="0"/>
          </a:p>
        </p:txBody>
      </p:sp>
      <p:pic>
        <p:nvPicPr>
          <p:cNvPr id="6" name="Picture 5" descr="TP_tmp.png"/>
          <p:cNvPicPr>
            <a:picLocks noChangeAspect="1"/>
          </p:cNvPicPr>
          <p:nvPr>
            <p:custDataLst>
              <p:tags r:id="rId2"/>
            </p:custDataLst>
          </p:nvPr>
        </p:nvPicPr>
        <p:blipFill>
          <a:blip r:embed="rId6">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151422" y="742463"/>
            <a:ext cx="8763000" cy="21336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9" name="Picture 18" descr="TP_tmp.png"/>
          <p:cNvPicPr>
            <a:picLocks noChangeAspect="1"/>
          </p:cNvPicPr>
          <p:nvPr>
            <p:custDataLst>
              <p:tags r:id="rId3"/>
            </p:custDataLst>
          </p:nvPr>
        </p:nvPicPr>
        <p:blipFill>
          <a:blip r:embed="rId7">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151422" y="2944451"/>
            <a:ext cx="5689600" cy="15494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3" name="Picture 12" descr="TP_tmp.png"/>
          <p:cNvPicPr>
            <a:picLocks noChangeAspect="1"/>
          </p:cNvPicPr>
          <p:nvPr>
            <p:custDataLst>
              <p:tags r:id="rId4"/>
            </p:custDataLst>
          </p:nvPr>
        </p:nvPicPr>
        <p:blipFill>
          <a:blip r:embed="rId8">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3924300" y="6281618"/>
            <a:ext cx="1295400" cy="228600"/>
          </a:xfrm>
          <a:prstGeom prst="rect">
            <a:avLst/>
          </a:prstGeom>
          <a:noFill/>
          <a:extLst>
            <a:ext uri="{909E8E84-426E-40dd-AFC4-6F175D3DCCD1}">
              <a14:hiddenFill xmlns:a14="http://schemas.microsoft.com/office/drawing/2010/main">
                <a:solidFill>
                  <a:scrgbClr r="0" g="0" b="0">
                    <a:alpha val="0"/>
                  </a:scrgbClr>
                </a:solidFill>
              </a14:hiddenFill>
            </a:ext>
          </a:extLst>
        </p:spPr>
      </p:pic>
      <p:graphicFrame>
        <p:nvGraphicFramePr>
          <p:cNvPr id="14" name="Object 13"/>
          <p:cNvGraphicFramePr>
            <a:graphicFrameLocks noChangeAspect="1"/>
          </p:cNvGraphicFramePr>
          <p:nvPr>
            <p:extLst>
              <p:ext uri="{D42A27DB-BD31-4B8C-83A1-F6EECF244321}">
                <p14:modId xmlns:p14="http://schemas.microsoft.com/office/powerpoint/2010/main" val="1608290145"/>
              </p:ext>
            </p:extLst>
          </p:nvPr>
        </p:nvGraphicFramePr>
        <p:xfrm>
          <a:off x="6201016" y="2803518"/>
          <a:ext cx="2485784" cy="1690333"/>
        </p:xfrm>
        <a:graphic>
          <a:graphicData uri="http://schemas.openxmlformats.org/presentationml/2006/ole">
            <mc:AlternateContent xmlns:mc="http://schemas.openxmlformats.org/markup-compatibility/2006">
              <mc:Choice xmlns:v="urn:schemas-microsoft-com:vml" Requires="v">
                <p:oleObj spid="_x0000_s5132" name="Equation" r:id="rId9" imgW="1587500" imgH="1079500" progId="Equation.DSMT4">
                  <p:embed/>
                </p:oleObj>
              </mc:Choice>
              <mc:Fallback>
                <p:oleObj name="Equation" r:id="rId9" imgW="1587500" imgH="1079500" progId="Equation.DSMT4">
                  <p:embed/>
                  <p:pic>
                    <p:nvPicPr>
                      <p:cNvPr id="0" name=""/>
                      <p:cNvPicPr/>
                      <p:nvPr/>
                    </p:nvPicPr>
                    <p:blipFill>
                      <a:blip r:embed="rId10"/>
                      <a:stretch>
                        <a:fillRect/>
                      </a:stretch>
                    </p:blipFill>
                    <p:spPr>
                      <a:xfrm>
                        <a:off x="6201016" y="2803518"/>
                        <a:ext cx="2485784" cy="1690333"/>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064551589"/>
              </p:ext>
            </p:extLst>
          </p:nvPr>
        </p:nvGraphicFramePr>
        <p:xfrm>
          <a:off x="151421" y="4642826"/>
          <a:ext cx="1587013" cy="417635"/>
        </p:xfrm>
        <a:graphic>
          <a:graphicData uri="http://schemas.openxmlformats.org/presentationml/2006/ole">
            <mc:AlternateContent xmlns:mc="http://schemas.openxmlformats.org/markup-compatibility/2006">
              <mc:Choice xmlns:v="urn:schemas-microsoft-com:vml" Requires="v">
                <p:oleObj spid="_x0000_s5133" name="Equation" r:id="rId11" imgW="723900" imgH="190500" progId="Equation.DSMT4">
                  <p:embed/>
                </p:oleObj>
              </mc:Choice>
              <mc:Fallback>
                <p:oleObj name="Equation" r:id="rId11" imgW="723900" imgH="190500" progId="Equation.DSMT4">
                  <p:embed/>
                  <p:pic>
                    <p:nvPicPr>
                      <p:cNvPr id="0" name=""/>
                      <p:cNvPicPr/>
                      <p:nvPr/>
                    </p:nvPicPr>
                    <p:blipFill>
                      <a:blip r:embed="rId12"/>
                      <a:stretch>
                        <a:fillRect/>
                      </a:stretch>
                    </p:blipFill>
                    <p:spPr>
                      <a:xfrm>
                        <a:off x="151421" y="4642826"/>
                        <a:ext cx="1587013" cy="417635"/>
                      </a:xfrm>
                      <a:prstGeom prst="rect">
                        <a:avLst/>
                      </a:prstGeom>
                    </p:spPr>
                  </p:pic>
                </p:oleObj>
              </mc:Fallback>
            </mc:AlternateContent>
          </a:graphicData>
        </a:graphic>
      </p:graphicFrame>
      <p:sp>
        <p:nvSpPr>
          <p:cNvPr id="18" name="TextBox 17"/>
          <p:cNvSpPr txBox="1"/>
          <p:nvPr/>
        </p:nvSpPr>
        <p:spPr>
          <a:xfrm>
            <a:off x="224692" y="5490308"/>
            <a:ext cx="8833781" cy="646331"/>
          </a:xfrm>
          <a:prstGeom prst="rect">
            <a:avLst/>
          </a:prstGeom>
          <a:noFill/>
        </p:spPr>
        <p:txBody>
          <a:bodyPr wrap="none" rtlCol="0">
            <a:spAutoFit/>
          </a:bodyPr>
          <a:lstStyle/>
          <a:p>
            <a:r>
              <a:rPr lang="en-US" dirty="0" smtClean="0"/>
              <a:t>The matrix V can be converted to an orthogonal matrix, P, with the same column space using</a:t>
            </a:r>
          </a:p>
          <a:p>
            <a:r>
              <a:rPr lang="en-US" dirty="0" smtClean="0"/>
              <a:t>the Gram-Schmidt process described in Chapter 14. In that case,</a:t>
            </a:r>
            <a:endParaRPr lang="en-US" dirty="0"/>
          </a:p>
        </p:txBody>
      </p:sp>
    </p:spTree>
    <p:extLst>
      <p:ext uri="{BB962C8B-B14F-4D97-AF65-F5344CB8AC3E}">
        <p14:creationId xmlns:p14="http://schemas.microsoft.com/office/powerpoint/2010/main" val="160326640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922"/>
            <a:ext cx="8229600" cy="879231"/>
          </a:xfrm>
        </p:spPr>
        <p:txBody>
          <a:bodyPr/>
          <a:lstStyle/>
          <a:p>
            <a:r>
              <a:rPr lang="en-US" dirty="0" smtClean="0"/>
              <a:t>Example of the Spectral Theorem</a:t>
            </a:r>
            <a:endParaRPr lang="en-US" dirty="0"/>
          </a:p>
        </p:txBody>
      </p:sp>
      <p:sp>
        <p:nvSpPr>
          <p:cNvPr id="3" name="Content Placeholder 2"/>
          <p:cNvSpPr>
            <a:spLocks noGrp="1"/>
          </p:cNvSpPr>
          <p:nvPr>
            <p:ph idx="1"/>
          </p:nvPr>
        </p:nvSpPr>
        <p:spPr>
          <a:xfrm>
            <a:off x="457200" y="762004"/>
            <a:ext cx="8229600" cy="4525963"/>
          </a:xfrm>
        </p:spPr>
        <p:txBody>
          <a:bodyPr/>
          <a:lstStyle/>
          <a:p>
            <a:r>
              <a:rPr lang="en-US" dirty="0" smtClean="0"/>
              <a:t>Use MATLAB to </a:t>
            </a:r>
            <a:r>
              <a:rPr lang="en-US" dirty="0" err="1" smtClean="0"/>
              <a:t>diagonalize</a:t>
            </a:r>
            <a:r>
              <a:rPr lang="en-US" dirty="0" smtClean="0"/>
              <a:t> </a:t>
            </a:r>
            <a:r>
              <a:rPr lang="en-US" i="1" dirty="0" smtClean="0"/>
              <a:t>A</a:t>
            </a:r>
            <a:r>
              <a:rPr lang="en-US" dirty="0" smtClean="0"/>
              <a:t> with an orthogonal matrix.</a:t>
            </a:r>
            <a:endParaRPr lang="en-US" dirty="0"/>
          </a:p>
        </p:txBody>
      </p:sp>
      <p:sp>
        <p:nvSpPr>
          <p:cNvPr id="4" name="TextBox 3"/>
          <p:cNvSpPr txBox="1"/>
          <p:nvPr/>
        </p:nvSpPr>
        <p:spPr>
          <a:xfrm>
            <a:off x="380999" y="1856171"/>
            <a:ext cx="7317153" cy="4524314"/>
          </a:xfrm>
          <a:prstGeom prst="rect">
            <a:avLst/>
          </a:prstGeom>
          <a:noFill/>
        </p:spPr>
        <p:txBody>
          <a:bodyPr wrap="square" rtlCol="0">
            <a:spAutoFit/>
          </a:bodyPr>
          <a:lstStyle/>
          <a:p>
            <a:r>
              <a:rPr lang="en-US" sz="1200" dirty="0" smtClean="0">
                <a:latin typeface="Courier New"/>
                <a:cs typeface="Courier New"/>
              </a:rPr>
              <a:t>&gt;&gt; A = ones(5,5);</a:t>
            </a:r>
          </a:p>
          <a:p>
            <a:r>
              <a:rPr lang="en-US" sz="1200" dirty="0" smtClean="0">
                <a:latin typeface="Courier New"/>
                <a:cs typeface="Courier New"/>
              </a:rPr>
              <a:t>&gt;&gt; [P,D] = eig(A);</a:t>
            </a:r>
          </a:p>
          <a:p>
            <a:r>
              <a:rPr lang="en-US" sz="1200" dirty="0" smtClean="0">
                <a:latin typeface="Courier New"/>
                <a:cs typeface="Courier New"/>
              </a:rPr>
              <a:t>&gt;&gt; rank(P)</a:t>
            </a:r>
          </a:p>
          <a:p>
            <a:endParaRPr lang="en-US" sz="1200" dirty="0" smtClean="0">
              <a:latin typeface="Courier New"/>
              <a:cs typeface="Courier New"/>
            </a:endParaRPr>
          </a:p>
          <a:p>
            <a:r>
              <a:rPr lang="en-US" sz="1200" dirty="0" err="1" smtClean="0">
                <a:latin typeface="Courier New"/>
                <a:cs typeface="Courier New"/>
              </a:rPr>
              <a:t>ans</a:t>
            </a:r>
            <a:r>
              <a:rPr lang="en-US" sz="1200" dirty="0" smtClean="0">
                <a:latin typeface="Courier New"/>
                <a:cs typeface="Courier New"/>
              </a:rPr>
              <a:t> =</a:t>
            </a:r>
          </a:p>
          <a:p>
            <a:r>
              <a:rPr lang="en-US" sz="1200" dirty="0" smtClean="0">
                <a:latin typeface="Courier New"/>
                <a:cs typeface="Courier New"/>
              </a:rPr>
              <a:t>     5</a:t>
            </a:r>
          </a:p>
          <a:p>
            <a:endParaRPr lang="en-US" sz="1200" dirty="0" smtClean="0">
              <a:latin typeface="Courier New"/>
              <a:cs typeface="Courier New"/>
            </a:endParaRPr>
          </a:p>
          <a:p>
            <a:r>
              <a:rPr lang="en-US" sz="1200" dirty="0" smtClean="0">
                <a:latin typeface="Courier New"/>
                <a:cs typeface="Courier New"/>
              </a:rPr>
              <a:t>&gt;&gt; P'*P</a:t>
            </a:r>
          </a:p>
          <a:p>
            <a:endParaRPr lang="en-US" sz="1200" dirty="0" smtClean="0">
              <a:latin typeface="Courier New"/>
              <a:cs typeface="Courier New"/>
            </a:endParaRPr>
          </a:p>
          <a:p>
            <a:r>
              <a:rPr lang="en-US" sz="1200" dirty="0" err="1" smtClean="0">
                <a:latin typeface="Courier New"/>
                <a:cs typeface="Courier New"/>
              </a:rPr>
              <a:t>ans</a:t>
            </a:r>
            <a:r>
              <a:rPr lang="en-US" sz="1200" dirty="0" smtClean="0">
                <a:latin typeface="Courier New"/>
                <a:cs typeface="Courier New"/>
              </a:rPr>
              <a:t> =</a:t>
            </a:r>
          </a:p>
          <a:p>
            <a:r>
              <a:rPr lang="en-US" sz="1200" dirty="0" smtClean="0">
                <a:latin typeface="Courier New"/>
                <a:cs typeface="Courier New"/>
              </a:rPr>
              <a:t>    1.0000   -0.0000         0         0         0</a:t>
            </a:r>
          </a:p>
          <a:p>
            <a:r>
              <a:rPr lang="en-US" sz="1200" dirty="0" smtClean="0">
                <a:latin typeface="Courier New"/>
                <a:cs typeface="Courier New"/>
              </a:rPr>
              <a:t>   -0.0000    1.0000   -0.0000         0         0</a:t>
            </a:r>
          </a:p>
          <a:p>
            <a:r>
              <a:rPr lang="en-US" sz="1200" dirty="0" smtClean="0">
                <a:latin typeface="Courier New"/>
                <a:cs typeface="Courier New"/>
              </a:rPr>
              <a:t>         0   -0.0000    1.0000         0         0</a:t>
            </a:r>
          </a:p>
          <a:p>
            <a:r>
              <a:rPr lang="en-US" sz="1200" dirty="0" smtClean="0">
                <a:latin typeface="Courier New"/>
                <a:cs typeface="Courier New"/>
              </a:rPr>
              <a:t>         0         0         0    1.0000    0.0000</a:t>
            </a:r>
          </a:p>
          <a:p>
            <a:r>
              <a:rPr lang="en-US" sz="1200" dirty="0" smtClean="0">
                <a:latin typeface="Courier New"/>
                <a:cs typeface="Courier New"/>
              </a:rPr>
              <a:t>         0         0         0    0.0000    1.0000</a:t>
            </a:r>
          </a:p>
          <a:p>
            <a:endParaRPr lang="en-US" sz="1200" dirty="0" smtClean="0">
              <a:latin typeface="Courier New"/>
              <a:cs typeface="Courier New"/>
            </a:endParaRPr>
          </a:p>
          <a:p>
            <a:r>
              <a:rPr lang="en-US" sz="1200" dirty="0" smtClean="0">
                <a:latin typeface="Courier New"/>
                <a:cs typeface="Courier New"/>
              </a:rPr>
              <a:t>&gt;&gt; P*D*P'</a:t>
            </a:r>
          </a:p>
          <a:p>
            <a:endParaRPr lang="en-US" sz="1200" dirty="0" smtClean="0">
              <a:latin typeface="Courier New"/>
              <a:cs typeface="Courier New"/>
            </a:endParaRPr>
          </a:p>
          <a:p>
            <a:r>
              <a:rPr lang="en-US" sz="1200" dirty="0" err="1" smtClean="0">
                <a:latin typeface="Courier New"/>
                <a:cs typeface="Courier New"/>
              </a:rPr>
              <a:t>ans</a:t>
            </a:r>
            <a:r>
              <a:rPr lang="en-US" sz="1200" dirty="0" smtClean="0">
                <a:latin typeface="Courier New"/>
                <a:cs typeface="Courier New"/>
              </a:rPr>
              <a:t> =</a:t>
            </a:r>
          </a:p>
          <a:p>
            <a:r>
              <a:rPr lang="en-US" sz="1200" dirty="0" smtClean="0">
                <a:latin typeface="Courier New"/>
                <a:cs typeface="Courier New"/>
              </a:rPr>
              <a:t>    1.0000    1.0000    1.0000    1.0000    1.0000</a:t>
            </a:r>
          </a:p>
          <a:p>
            <a:r>
              <a:rPr lang="en-US" sz="1200" dirty="0" smtClean="0">
                <a:latin typeface="Courier New"/>
                <a:cs typeface="Courier New"/>
              </a:rPr>
              <a:t>    1.0000    1.0000    1.0000    1.0000    1.0000</a:t>
            </a:r>
          </a:p>
          <a:p>
            <a:r>
              <a:rPr lang="en-US" sz="1200" dirty="0" smtClean="0">
                <a:latin typeface="Courier New"/>
                <a:cs typeface="Courier New"/>
              </a:rPr>
              <a:t>    1.0000    1.0000    1.0000    1.0000    1.0000</a:t>
            </a:r>
          </a:p>
          <a:p>
            <a:r>
              <a:rPr lang="en-US" sz="1200" dirty="0" smtClean="0">
                <a:latin typeface="Courier New"/>
                <a:cs typeface="Courier New"/>
              </a:rPr>
              <a:t>    1.0000    1.0000    1.0000    1.0000    1.0000</a:t>
            </a:r>
          </a:p>
          <a:p>
            <a:r>
              <a:rPr lang="en-US" sz="1200" dirty="0" smtClean="0">
                <a:latin typeface="Courier New"/>
                <a:cs typeface="Courier New"/>
              </a:rPr>
              <a:t>    1.0000    1.0000    1.0000    1.0000    1.0000</a:t>
            </a:r>
            <a:endParaRPr lang="en-US" sz="1200" dirty="0">
              <a:latin typeface="Courier New"/>
              <a:cs typeface="Courier New"/>
            </a:endParaRPr>
          </a:p>
        </p:txBody>
      </p:sp>
    </p:spTree>
    <p:extLst>
      <p:ext uri="{BB962C8B-B14F-4D97-AF65-F5344CB8AC3E}">
        <p14:creationId xmlns:p14="http://schemas.microsoft.com/office/powerpoint/2010/main" val="167150671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4280"/>
            <a:ext cx="8229600" cy="1143000"/>
          </a:xfrm>
        </p:spPr>
        <p:txBody>
          <a:bodyPr/>
          <a:lstStyle/>
          <a:p>
            <a:r>
              <a:rPr lang="en-US" dirty="0" smtClean="0"/>
              <a:t>The </a:t>
            </a:r>
            <a:r>
              <a:rPr lang="en-US" dirty="0" err="1" smtClean="0"/>
              <a:t>L</a:t>
            </a:r>
            <a:r>
              <a:rPr lang="en-US" baseline="30000" dirty="0" err="1" smtClean="0"/>
              <a:t>2</a:t>
            </a:r>
            <a:r>
              <a:rPr lang="en-US" dirty="0" smtClean="0"/>
              <a:t> Inner Product</a:t>
            </a:r>
            <a:endParaRPr lang="en-US" dirty="0"/>
          </a:p>
        </p:txBody>
      </p:sp>
      <p:sp>
        <p:nvSpPr>
          <p:cNvPr id="2" name="Content Placeholder 1"/>
          <p:cNvSpPr>
            <a:spLocks noGrp="1"/>
          </p:cNvSpPr>
          <p:nvPr>
            <p:ph idx="1"/>
          </p:nvPr>
        </p:nvSpPr>
        <p:spPr>
          <a:xfrm>
            <a:off x="457200" y="877277"/>
            <a:ext cx="8229600" cy="5775569"/>
          </a:xfrm>
        </p:spPr>
        <p:txBody>
          <a:bodyPr>
            <a:normAutofit fontScale="92500" lnSpcReduction="20000"/>
          </a:bodyPr>
          <a:lstStyle/>
          <a:p>
            <a:r>
              <a:rPr lang="en-US" dirty="0" smtClean="0">
                <a:effectLst/>
              </a:rPr>
              <a:t>We have presented the inner product for the vector space </a:t>
            </a:r>
            <a:r>
              <a:rPr lang="en-US" i="1" dirty="0" err="1" smtClean="0">
                <a:effectLst/>
              </a:rPr>
              <a:t>R</a:t>
            </a:r>
            <a:r>
              <a:rPr lang="en-US" i="1" baseline="30000" dirty="0" err="1" smtClean="0">
                <a:effectLst/>
              </a:rPr>
              <a:t>n</a:t>
            </a:r>
            <a:r>
              <a:rPr lang="en-US" dirty="0"/>
              <a:t>.</a:t>
            </a:r>
            <a:r>
              <a:rPr lang="en-US" dirty="0" smtClean="0">
                <a:effectLst/>
              </a:rPr>
              <a:t> The general concept of an inner product extends beyond Euclidean space to any vector space for which an inner product can be defined. In particular, there are many applications for vector spaces whose elements are functions, and such vector spaces normally have infinite dimension. The Fourier series is one of the most useful topics in engineering and science. The applications of Fourier series include heat conduction, signal processing, analysis of sound waves, seismic imaging, and solving differential equations. The inner product used with Fourier series and many other vector spaces of functions is the L</a:t>
            </a:r>
            <a:r>
              <a:rPr lang="en-US" baseline="30000" dirty="0" smtClean="0">
                <a:effectLst/>
              </a:rPr>
              <a:t>2</a:t>
            </a:r>
            <a:r>
              <a:rPr lang="en-US" dirty="0" smtClean="0">
                <a:effectLst/>
              </a:rPr>
              <a:t> inner product. </a:t>
            </a:r>
            <a:endParaRPr lang="en-US" dirty="0"/>
          </a:p>
        </p:txBody>
      </p:sp>
    </p:spTree>
    <p:extLst>
      <p:ext uri="{BB962C8B-B14F-4D97-AF65-F5344CB8AC3E}">
        <p14:creationId xmlns:p14="http://schemas.microsoft.com/office/powerpoint/2010/main" val="296943265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t>
            </a:r>
            <a:r>
              <a:rPr lang="en-US" baseline="30000" dirty="0" smtClean="0"/>
              <a:t>2</a:t>
            </a:r>
            <a:r>
              <a:rPr lang="en-US" dirty="0" smtClean="0"/>
              <a:t> Inner Product</a:t>
            </a:r>
            <a:endParaRPr lang="en-US" dirty="0"/>
          </a:p>
        </p:txBody>
      </p:sp>
      <p:pic>
        <p:nvPicPr>
          <p:cNvPr id="7" name="Picture 6" descr="TP_tmp.png"/>
          <p:cNvPicPr>
            <a:picLocks noChangeAspect="1"/>
          </p:cNvPicPr>
          <p:nvPr>
            <p:custDataLst>
              <p:tags r:id="rId1"/>
            </p:custDataLst>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203200" y="1783862"/>
            <a:ext cx="8737600" cy="16256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0" name="Picture 9" descr="TP_tmp.png"/>
          <p:cNvPicPr>
            <a:picLocks noChangeAspect="1"/>
          </p:cNvPicPr>
          <p:nvPr>
            <p:custDataLst>
              <p:tags r:id="rId2"/>
            </p:custDataLst>
          </p:nvPr>
        </p:nvPicPr>
        <p:blipFill>
          <a:blip r:embed="rId5">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203200" y="4044459"/>
            <a:ext cx="6350000" cy="12954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64597787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
            </a:r>
            <a:r>
              <a:rPr lang="en-US" baseline="30000" dirty="0" smtClean="0"/>
              <a:t>2</a:t>
            </a:r>
            <a:r>
              <a:rPr lang="en-US" dirty="0" smtClean="0"/>
              <a:t> Inner Product Example</a:t>
            </a:r>
            <a:endParaRPr lang="en-US" dirty="0"/>
          </a:p>
        </p:txBody>
      </p:sp>
      <p:pic>
        <p:nvPicPr>
          <p:cNvPr id="5" name="Picture 4" descr="TP_tmp.png"/>
          <p:cNvPicPr>
            <a:picLocks noChangeAspect="1"/>
          </p:cNvPicPr>
          <p:nvPr>
            <p:custDataLst>
              <p:tags r:id="rId1"/>
            </p:custDataLst>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12347" y="1690077"/>
            <a:ext cx="8763000" cy="444500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188220356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Cauchy-Schwarz Inequality</a:t>
            </a:r>
            <a:endParaRPr lang="en-US" dirty="0"/>
          </a:p>
        </p:txBody>
      </p:sp>
      <p:sp>
        <p:nvSpPr>
          <p:cNvPr id="7" name="Content Placeholder 6"/>
          <p:cNvSpPr>
            <a:spLocks noGrp="1"/>
          </p:cNvSpPr>
          <p:nvPr>
            <p:ph idx="1"/>
          </p:nvPr>
        </p:nvSpPr>
        <p:spPr/>
        <p:txBody>
          <a:bodyPr/>
          <a:lstStyle/>
          <a:p>
            <a:r>
              <a:rPr lang="en-US" dirty="0" smtClean="0">
                <a:effectLst/>
              </a:rPr>
              <a:t>The </a:t>
            </a:r>
            <a:r>
              <a:rPr lang="en-US" i="1" dirty="0" smtClean="0">
                <a:effectLst/>
              </a:rPr>
              <a:t>Cauchy-Schwarz inequality</a:t>
            </a:r>
            <a:r>
              <a:rPr lang="en-US" dirty="0" smtClean="0">
                <a:effectLst/>
              </a:rPr>
              <a:t> is one of the most widely used inequalities in mathematics </a:t>
            </a:r>
            <a:endParaRPr lang="en-US" dirty="0"/>
          </a:p>
        </p:txBody>
      </p:sp>
      <p:pic>
        <p:nvPicPr>
          <p:cNvPr id="8" name="Picture 7" descr="TP_tmp.png"/>
          <p:cNvPicPr>
            <a:picLocks noChangeAspect="1"/>
          </p:cNvPicPr>
          <p:nvPr>
            <p:custDataLst>
              <p:tags r:id="rId1"/>
            </p:custDataLst>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548887" y="2963985"/>
            <a:ext cx="8075530" cy="1350249"/>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72881701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593"/>
            <a:ext cx="8229600" cy="1143000"/>
          </a:xfrm>
        </p:spPr>
        <p:txBody>
          <a:bodyPr/>
          <a:lstStyle/>
          <a:p>
            <a:r>
              <a:rPr lang="en-US" dirty="0" smtClean="0"/>
              <a:t>The Triangle Inequality</a:t>
            </a:r>
            <a:endParaRPr lang="en-US" dirty="0"/>
          </a:p>
        </p:txBody>
      </p:sp>
      <p:sp>
        <p:nvSpPr>
          <p:cNvPr id="6" name="Content Placeholder 5"/>
          <p:cNvSpPr>
            <a:spLocks noGrp="1"/>
          </p:cNvSpPr>
          <p:nvPr>
            <p:ph idx="1"/>
          </p:nvPr>
        </p:nvSpPr>
        <p:spPr>
          <a:xfrm>
            <a:off x="457200" y="896816"/>
            <a:ext cx="8229600" cy="4525963"/>
          </a:xfrm>
        </p:spPr>
        <p:txBody>
          <a:bodyPr/>
          <a:lstStyle/>
          <a:p>
            <a:r>
              <a:rPr lang="en-US" dirty="0" smtClean="0"/>
              <a:t>By applying the Cauchy-Schwarz inequality, there results the triangle inequality. Recall in high school you learned that the sum of the lengths of two sides of a triangle is greater than the third. For vectors </a:t>
            </a:r>
            <a:r>
              <a:rPr lang="en-US" i="1" dirty="0" smtClean="0"/>
              <a:t>u</a:t>
            </a:r>
            <a:r>
              <a:rPr lang="en-US" dirty="0" smtClean="0"/>
              <a:t> and </a:t>
            </a:r>
            <a:r>
              <a:rPr lang="en-US" i="1" dirty="0" smtClean="0"/>
              <a:t>v</a:t>
            </a:r>
            <a:r>
              <a:rPr lang="en-US" dirty="0" smtClean="0"/>
              <a:t>,</a:t>
            </a:r>
            <a:endParaRPr lang="en-US" dirty="0"/>
          </a:p>
        </p:txBody>
      </p:sp>
      <p:pic>
        <p:nvPicPr>
          <p:cNvPr id="7" name="Picture 6" descr="TP_tmp.png"/>
          <p:cNvPicPr>
            <a:picLocks noChangeAspect="1"/>
          </p:cNvPicPr>
          <p:nvPr>
            <p:custDataLst>
              <p:tags r:id="rId1"/>
            </p:custDataLst>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2058292" y="3744077"/>
            <a:ext cx="4530164" cy="493384"/>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66807968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and Vectors</a:t>
            </a:r>
            <a:endParaRPr lang="en-US" dirty="0"/>
          </a:p>
        </p:txBody>
      </p:sp>
      <p:pic>
        <p:nvPicPr>
          <p:cNvPr id="4" name="Picture 3" descr="f06-0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377" y="1508143"/>
            <a:ext cx="5942542" cy="4103184"/>
          </a:xfrm>
          <a:prstGeom prst="rect">
            <a:avLst/>
          </a:prstGeom>
        </p:spPr>
      </p:pic>
    </p:spTree>
    <p:extLst>
      <p:ext uri="{BB962C8B-B14F-4D97-AF65-F5344CB8AC3E}">
        <p14:creationId xmlns:p14="http://schemas.microsoft.com/office/powerpoint/2010/main" val="279798928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Triangle Inequality</a:t>
            </a:r>
            <a:endParaRPr lang="en-US" dirty="0"/>
          </a:p>
        </p:txBody>
      </p:sp>
      <p:pic>
        <p:nvPicPr>
          <p:cNvPr id="5" name="Picture 4" descr="f06-07.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76" y="1417638"/>
            <a:ext cx="8640807" cy="3877285"/>
          </a:xfrm>
          <a:prstGeom prst="rect">
            <a:avLst/>
          </a:prstGeom>
        </p:spPr>
      </p:pic>
    </p:spTree>
    <p:extLst>
      <p:ext uri="{BB962C8B-B14F-4D97-AF65-F5344CB8AC3E}">
        <p14:creationId xmlns:p14="http://schemas.microsoft.com/office/powerpoint/2010/main" val="211307243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3769"/>
            <a:ext cx="8229600" cy="1143000"/>
          </a:xfrm>
        </p:spPr>
        <p:txBody>
          <a:bodyPr/>
          <a:lstStyle/>
          <a:p>
            <a:r>
              <a:rPr lang="en-US" dirty="0" smtClean="0"/>
              <a:t>Signal Comparison</a:t>
            </a:r>
            <a:endParaRPr lang="en-US" dirty="0"/>
          </a:p>
        </p:txBody>
      </p:sp>
      <p:sp>
        <p:nvSpPr>
          <p:cNvPr id="3" name="Content Placeholder 2"/>
          <p:cNvSpPr>
            <a:spLocks noGrp="1"/>
          </p:cNvSpPr>
          <p:nvPr>
            <p:ph idx="1"/>
          </p:nvPr>
        </p:nvSpPr>
        <p:spPr>
          <a:xfrm>
            <a:off x="457200" y="665407"/>
            <a:ext cx="8229600" cy="2939439"/>
          </a:xfrm>
        </p:spPr>
        <p:txBody>
          <a:bodyPr>
            <a:normAutofit fontScale="92500"/>
          </a:bodyPr>
          <a:lstStyle/>
          <a:p>
            <a:r>
              <a:rPr lang="en-US" dirty="0" smtClean="0"/>
              <a:t>The Cauchy-Schwarz inequality can be used for signal comparison. </a:t>
            </a:r>
            <a:r>
              <a:rPr lang="en-US" dirty="0" smtClean="0">
                <a:effectLst/>
              </a:rPr>
              <a:t>Use the </a:t>
            </a:r>
            <a:r>
              <a:rPr lang="en-US" i="1" dirty="0" smtClean="0">
                <a:effectLst/>
              </a:rPr>
              <a:t>L</a:t>
            </a:r>
            <a:r>
              <a:rPr lang="en-US" i="1" baseline="30000" dirty="0" smtClean="0">
                <a:effectLst/>
              </a:rPr>
              <a:t>2</a:t>
            </a:r>
            <a:r>
              <a:rPr lang="en-US" dirty="0" smtClean="0">
                <a:effectLst/>
              </a:rPr>
              <a:t> inner product to compare functions, and the Cauchy-Schwarz inequality applies to the L</a:t>
            </a:r>
            <a:r>
              <a:rPr lang="en-US" baseline="30000" dirty="0" smtClean="0">
                <a:effectLst/>
              </a:rPr>
              <a:t>2</a:t>
            </a:r>
            <a:r>
              <a:rPr lang="en-US" dirty="0" smtClean="0">
                <a:effectLst/>
              </a:rPr>
              <a:t> inner product. </a:t>
            </a:r>
            <a:endParaRPr lang="en-US" dirty="0" smtClean="0"/>
          </a:p>
          <a:p>
            <a:r>
              <a:rPr lang="en-US" dirty="0" smtClean="0"/>
              <a:t>For instance, the process will find that </a:t>
            </a:r>
            <a:r>
              <a:rPr lang="en-US" i="0" dirty="0" smtClean="0">
                <a:effectLst/>
              </a:rPr>
              <a:t>among the candidate signals (c) is the best match for f(t).</a:t>
            </a:r>
          </a:p>
          <a:p>
            <a:endParaRPr lang="en-US" dirty="0"/>
          </a:p>
        </p:txBody>
      </p:sp>
      <p:pic>
        <p:nvPicPr>
          <p:cNvPr id="4" name="Picture 3" descr="f06-08.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30" y="3689839"/>
            <a:ext cx="7318573" cy="3003062"/>
          </a:xfrm>
          <a:prstGeom prst="rect">
            <a:avLst/>
          </a:prstGeom>
        </p:spPr>
      </p:pic>
    </p:spTree>
    <p:extLst>
      <p:ext uri="{BB962C8B-B14F-4D97-AF65-F5344CB8AC3E}">
        <p14:creationId xmlns:p14="http://schemas.microsoft.com/office/powerpoint/2010/main" val="18695216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a:t>
            </a:r>
            <a:r>
              <a:rPr lang="en-US" dirty="0" smtClean="0">
                <a:effectLst/>
              </a:rPr>
              <a:t>eometrical </a:t>
            </a:r>
            <a:r>
              <a:rPr lang="en-US" dirty="0"/>
              <a:t>I</a:t>
            </a:r>
            <a:r>
              <a:rPr lang="en-US" dirty="0" smtClean="0">
                <a:effectLst/>
              </a:rPr>
              <a:t>nterpretations of Equality, Addition, Subtraction, and Scalar </a:t>
            </a:r>
            <a:r>
              <a:rPr lang="en-US" dirty="0"/>
              <a:t>M</a:t>
            </a:r>
            <a:r>
              <a:rPr lang="en-US" dirty="0" smtClean="0">
                <a:effectLst/>
              </a:rPr>
              <a:t>ultiplication of Vectors </a:t>
            </a:r>
            <a:endParaRPr lang="en-US" dirty="0"/>
          </a:p>
        </p:txBody>
      </p:sp>
      <p:pic>
        <p:nvPicPr>
          <p:cNvPr id="6" name="Picture 5" descr="TP_tmp.png"/>
          <p:cNvPicPr>
            <a:picLocks noChangeAspect="1"/>
          </p:cNvPicPr>
          <p:nvPr>
            <p:custDataLst>
              <p:tags r:id="rId1"/>
            </p:custDataLst>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461165" y="1925726"/>
            <a:ext cx="8210477" cy="4831092"/>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36310208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Vector Addition, Subtraction, and Scalar Multiplication</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417638"/>
            <a:ext cx="3857625" cy="4752975"/>
          </a:xfrm>
          <a:prstGeom prst="rect">
            <a:avLst/>
          </a:prstGeom>
        </p:spPr>
      </p:pic>
      <p:pic>
        <p:nvPicPr>
          <p:cNvPr id="2" name="Picture 1" descr="f06-0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1320" y="1417638"/>
            <a:ext cx="3522175" cy="3865042"/>
          </a:xfrm>
          <a:prstGeom prst="rect">
            <a:avLst/>
          </a:prstGeom>
        </p:spPr>
      </p:pic>
    </p:spTree>
    <p:extLst>
      <p:ext uri="{BB962C8B-B14F-4D97-AF65-F5344CB8AC3E}">
        <p14:creationId xmlns:p14="http://schemas.microsoft.com/office/powerpoint/2010/main" val="94041332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Inner Product</a:t>
            </a:r>
            <a:endParaRPr lang="en-US" dirty="0"/>
          </a:p>
        </p:txBody>
      </p:sp>
      <p:sp>
        <p:nvSpPr>
          <p:cNvPr id="2" name="Content Placeholder 1"/>
          <p:cNvSpPr>
            <a:spLocks noGrp="1"/>
          </p:cNvSpPr>
          <p:nvPr>
            <p:ph idx="1"/>
          </p:nvPr>
        </p:nvSpPr>
        <p:spPr/>
        <p:txBody>
          <a:bodyPr/>
          <a:lstStyle/>
          <a:p>
            <a:r>
              <a:rPr lang="en-US" dirty="0" smtClean="0">
                <a:effectLst/>
              </a:rPr>
              <a:t>Along with matrix multiplication, the inner product is an important operator in linear algebra. It defines vector length, orthonormal bases, the matrix 2-norm, projections, and Householder reflections.</a:t>
            </a:r>
            <a:endParaRPr lang="en-US" dirty="0"/>
          </a:p>
        </p:txBody>
      </p:sp>
    </p:spTree>
    <p:extLst>
      <p:ext uri="{BB962C8B-B14F-4D97-AF65-F5344CB8AC3E}">
        <p14:creationId xmlns:p14="http://schemas.microsoft.com/office/powerpoint/2010/main" val="33912429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Inner Product</a:t>
            </a:r>
            <a:endParaRPr lang="en-US" dirty="0"/>
          </a:p>
        </p:txBody>
      </p:sp>
      <p:pic>
        <p:nvPicPr>
          <p:cNvPr id="7" name="Picture 6" descr="TP_tmp.png"/>
          <p:cNvPicPr>
            <a:picLocks noChangeAspect="1"/>
          </p:cNvPicPr>
          <p:nvPr>
            <p:custDataLst>
              <p:tags r:id="rId1"/>
            </p:custDataLst>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212815" y="1417638"/>
            <a:ext cx="8737600" cy="23622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1" name="Picture 10" descr="TP_tmp.png"/>
          <p:cNvPicPr>
            <a:picLocks noChangeAspect="1"/>
          </p:cNvPicPr>
          <p:nvPr>
            <p:custDataLst>
              <p:tags r:id="rId2"/>
            </p:custDataLst>
          </p:nvPr>
        </p:nvPicPr>
        <p:blipFill>
          <a:blip r:embed="rId5">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787006" y="4406602"/>
            <a:ext cx="6858000" cy="17272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19629703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Inner Product</a:t>
            </a:r>
            <a:endParaRPr lang="en-US" dirty="0"/>
          </a:p>
        </p:txBody>
      </p:sp>
      <p:pic>
        <p:nvPicPr>
          <p:cNvPr id="7" name="Picture 6" descr="TP_tmp.png"/>
          <p:cNvPicPr>
            <a:picLocks noChangeAspect="1"/>
          </p:cNvPicPr>
          <p:nvPr>
            <p:custDataLst>
              <p:tags r:id="rId1"/>
            </p:custDataLst>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190500" y="2001130"/>
            <a:ext cx="8763000" cy="16764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8" name="TextBox 7"/>
          <p:cNvSpPr txBox="1"/>
          <p:nvPr/>
        </p:nvSpPr>
        <p:spPr>
          <a:xfrm>
            <a:off x="1808835" y="4395352"/>
            <a:ext cx="5425283" cy="369332"/>
          </a:xfrm>
          <a:prstGeom prst="rect">
            <a:avLst/>
          </a:prstGeom>
          <a:noFill/>
        </p:spPr>
        <p:txBody>
          <a:bodyPr wrap="none" rtlCol="0">
            <a:spAutoFit/>
          </a:bodyPr>
          <a:lstStyle/>
          <a:p>
            <a:r>
              <a:rPr lang="en-US" dirty="0" smtClean="0"/>
              <a:t>NOTE: This notation will be used frequently in the book.</a:t>
            </a:r>
            <a:endParaRPr lang="en-US" dirty="0"/>
          </a:p>
        </p:txBody>
      </p:sp>
    </p:spTree>
    <p:extLst>
      <p:ext uri="{BB962C8B-B14F-4D97-AF65-F5344CB8AC3E}">
        <p14:creationId xmlns:p14="http://schemas.microsoft.com/office/powerpoint/2010/main" val="37431141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Properties of the Inner Product</a:t>
            </a:r>
            <a:endParaRPr lang="en-US" dirty="0"/>
          </a:p>
        </p:txBody>
      </p:sp>
      <p:pic>
        <p:nvPicPr>
          <p:cNvPr id="7" name="Picture 6" descr="TP_tmp.png"/>
          <p:cNvPicPr>
            <a:picLocks noChangeAspect="1"/>
          </p:cNvPicPr>
          <p:nvPr>
            <p:custDataLst>
              <p:tags r:id="rId1"/>
            </p:custDataLst>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738110" y="2133600"/>
            <a:ext cx="5435600" cy="23876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3122088164"/>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R}^{2}$&#10;\end{document}"/>
  <p:tag name="FILENAME" val="TP_tmp"/>
  <p:tag name="FORMAT" val="png16m"/>
  <p:tag name="RES" val="1200"/>
  <p:tag name="BLEND" val="0"/>
  <p:tag name="TRANSPARENT" val="1"/>
  <p:tag name="TBUG" val="1"/>
  <p:tag name="ALLOWFS" val="0"/>
  <p:tag name="ORIGWIDTH" val="11"/>
  <p:tag name="PICTUREFILESIZE" val="1443"/>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textbf{Definition:} An $n\times n$ matrix $P$ is orthogonal if $P^{T}=P^{-1}$.&#10;\end{document}"/>
  <p:tag name="FILENAME" val="TP_tmp"/>
  <p:tag name="FORMAT" val="png16m"/>
  <p:tag name="RES" val="1200"/>
  <p:tag name="BLEND" val="0"/>
  <p:tag name="TRANSPARENT" val="1"/>
  <p:tag name="TBUG" val="1"/>
  <p:tag name="ALLOWFS" val="0"/>
  <p:tag name="ORIGWIDTH" val="262"/>
  <p:tag name="PICTUREFILESIZE" val="12684"/>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textbf{Example:} A  rotation matrix $P=\left[\begin{array}{cc}&#10;\cos\theta &amp; -\sin\theta\\&#10;\sin\theta &amp; \cos\theta&#10;\end{array}\right]$ is orthogonal, since&#10;&#10;\[&#10;P^{T}P=\left[\begin{array}{cc}&#10;\cos\theta &amp; \sin\theta\\&#10;-\sin\theta &amp; \cos\theta&#10;\end{array}\right]\left[\begin{array}{cc}&#10;\cos\theta &amp; -\sin\theta\\&#10;\sin\theta &amp; \cos\theta&#10;\end{array}\right]=\left[\begin{array}{cc}&#10;\cos^{2}\theta+\sin^{2}\theta &amp; 0\\&#10;0 &amp; \cos^{2}\theta+\sin^{2}\theta&#10;\end{array}\right]=\left[\begin{array}{cc}&#10;1 &amp; 0\\&#10;0 &amp; 1&#10;\end{array}\right].&#10;\]&#10;\end{document}"/>
  <p:tag name="FILENAME" val="TP_tmp"/>
  <p:tag name="FORMAT" val="png16m"/>
  <p:tag name="RES" val="1200"/>
  <p:tag name="BLEND" val="0"/>
  <p:tag name="TRANSPARENT" val="1"/>
  <p:tag name="TBUG" val="1"/>
  <p:tag name="ALLOWFS" val="0"/>
  <p:tag name="ORIGWIDTH" val="415"/>
  <p:tag name="PICTUREFILESIZE" val="55568"/>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Let $P=\left[\begin{array}{ccc}&#10;0.00 &amp; -0.80 &amp; -0.60\\&#10;0.80 &amp; -0.36 &amp; 0.48\\&#10;0.60 &amp; 0.48 &amp; -0.64&#10;\end{array}\right]$&#10;\end{document}"/>
  <p:tag name="FILENAME" val="TP_tmp"/>
  <p:tag name="FORMAT" val="png16m"/>
  <p:tag name="RES" val="1200"/>
  <p:tag name="BLEND" val="0"/>
  <p:tag name="TRANSPARENT" val="1"/>
  <p:tag name="TBUG" val="1"/>
  <p:tag name="ALLOWFS" val="0"/>
  <p:tag name="ORIGWIDTH" val="148"/>
  <p:tag name="PICTUREFILESIZE" val="17461"/>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P^{T}P=\left[\begin{array}{ccc}&#10;0.00 &amp; 0.80 &amp; 0.60\\&#10;-0.80 &amp; -0.36 &amp; 0.48\\&#10;-0.60 &amp; 0.48 &amp; -0.64&#10;\end{array}\right]\left[\begin{array}{ccc}&#10;0.00 &amp; -0.80 &amp; -0.60\\&#10;0.80 &amp; -0.36 &amp; 0.48\\&#10;0.60 &amp; 0.48 &amp; -0.64&#10;\end{array}\right]=\left[\begin{array}{ccc}&#10;1 &amp; 0 &amp; 0\\&#10;0 &amp; 1 &amp; 0\\&#10;0 &amp; 0 &amp; 1&#10;\end{array}\right]&#10;\]&#10;&#10;\end{document}"/>
  <p:tag name="FILENAME" val="TP_tmp"/>
  <p:tag name="FORMAT" val="png16m"/>
  <p:tag name="RES" val="1200"/>
  <p:tag name="BLEND" val="0"/>
  <p:tag name="TRANSPARENT" val="1"/>
  <p:tag name="TBUG" val="1"/>
  <p:tag name="ALLOWFS" val="0"/>
  <p:tag name="ORIGWIDTH" val="337"/>
  <p:tag name="PICTUREFILESIZE" val="32640"/>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left\Vert \begin{array}{c}&#10;0.00\\&#10;0.80\\&#10;0.60&#10;\end{array}\right\Vert _{2}=\left\Vert \begin{array}{c}&#10;-0.80\\&#10;-0.36\\&#10;0.48&#10;\end{array}\right\Vert _{2}=\left\Vert \begin{array}{c}&#10;-0.60\\&#10;0.48\\&#10;-0.64&#10;\end{array}\right\Vert _{2}=1,&#10;\]&#10;\end{document}"/>
  <p:tag name="FILENAME" val="TP_tmp"/>
  <p:tag name="FORMAT" val="png16m"/>
  <p:tag name="RES" val="1200"/>
  <p:tag name="BLEND" val="0"/>
  <p:tag name="TRANSPARENT" val="1"/>
  <p:tag name="TBUG" val="1"/>
  <p:tag name="ALLOWFS" val="0"/>
  <p:tag name="ORIGWIDTH" val="192"/>
  <p:tag name="PICTUREFILESIZE" val="19666"/>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left\langle \left[\begin{array}{c}&#10;0.00\\&#10;0.80\\&#10;0.60&#10;\end{array}\right],\,\left[\begin{array}{c}&#10;-0.60\\&#10;0.48\\&#10;-0.64&#10;\end{array}\right]\right\rangle =0.00\left(-0.60\right)+0.80\left(0.48\right)+0.60\left(-0.64\right)=0.&#10;\]&#10;\end{document}"/>
  <p:tag name="FILENAME" val="TP_tmp"/>
  <p:tag name="FORMAT" val="png16m"/>
  <p:tag name="RES" val="1200"/>
  <p:tag name="BLEND" val="0"/>
  <p:tag name="TRANSPARENT" val="1"/>
  <p:tag name="TBUG" val="1"/>
  <p:tag name="ALLOWFS" val="0"/>
  <p:tag name="ORIGWIDTH" val="321"/>
  <p:tag name="PICTUREFILESIZE" val="28702"/>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textbf{Theorem}: Let ${\rm P}$ be&#10;a ${\rm n\times n}$ real matrix. Then ${\rm P}$ is an orthogonal&#10;matrix if and only if the columns of ${\rm P}$ are orthogonal and&#10;have unit length.&#10;\end{document}"/>
  <p:tag name="FILENAME" val="TP_tmp"/>
  <p:tag name="FORMAT" val="png16m"/>
  <p:tag name="RES" val="1200"/>
  <p:tag name="BLEND" val="0"/>
  <p:tag name="TRANSPARENT" val="1"/>
  <p:tag name="TBUG" val="1"/>
  <p:tag name="ALLOWFS" val="0"/>
  <p:tag name="ORIGWIDTH" val="344"/>
  <p:tag name="PICTUREFILESIZE" val="27682"/>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noindent \textbf{Theorem}: If A is a real symmetric matrix, then any two eigenvectors&#10;corresponding to different eigenvalues are orthogonal.&#10;&#10;\end{document}"/>
  <p:tag name="FILENAME" val="TP_tmp"/>
  <p:tag name="FORMAT" val="png16m"/>
  <p:tag name="RES" val="1200"/>
  <p:tag name="BLEND" val="0"/>
  <p:tag name="TRANSPARENT" val="1"/>
  <p:tag name="TBUG" val="1"/>
  <p:tag name="ALLOWFS" val="0"/>
  <p:tag name="ORIGWIDTH" val="343"/>
  <p:tag name="PICTUREFILESIZE" val="28287"/>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Let $A$ be the symmetric matrix $A=\left[\begin{array}{ccc}&#10;3 &amp; 1 &amp; -1\\&#10;1 &amp; 3 &amp; -1\\&#10;-1 &amp; -1 &amp; 5&#10;\end{array}\right]$&#10;&#10;\end{document}"/>
  <p:tag name="FILENAME" val="TP_tmp"/>
  <p:tag name="FORMAT" val="png16m"/>
  <p:tag name="RES" val="1200"/>
  <p:tag name="BLEND" val="0"/>
  <p:tag name="TRANSPARENT" val="1"/>
  <p:tag name="TBUG" val="1"/>
  <p:tag name="ALLOWFS" val="0"/>
  <p:tag name="ORIGWIDTH" val="239"/>
  <p:tag name="PICTUREFILESIZE" val="17483"/>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The eigenvalues of A&#10;  are $\lambda_{1}=2&#10; , \lambda_{2}=3&#10; , \lambda_{3}=6$&#10; .&#10;&#10;\end{document}"/>
  <p:tag name="FILENAME" val="TP_tmp"/>
  <p:tag name="FORMAT" val="png16m"/>
  <p:tag name="RES" val="1200"/>
  <p:tag name="BLEND" val="0"/>
  <p:tag name="TRANSPARENT" val="1"/>
  <p:tag name="TBUG" val="1"/>
  <p:tag name="ALLOWFS" val="0"/>
  <p:tag name="ORIGWIDTH" val="211"/>
  <p:tag name="PICTUREFILESIZE" val="11156"/>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R}^{3}$&#10;\end{document}"/>
  <p:tag name="FILENAME" val="TP_tmp"/>
  <p:tag name="FORMAT" val="png16m"/>
  <p:tag name="RES" val="1200"/>
  <p:tag name="BLEND" val="0"/>
  <p:tag name="TRANSPARENT" val="1"/>
  <p:tag name="TBUG" val="1"/>
  <p:tag name="ALLOWFS" val="0"/>
  <p:tag name="ORIGWIDTH" val="11"/>
  <p:tag name="PICTUREFILESIZE" val="1461"/>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Eigenvectors corresponding to the eigenvalues&#10;are $\left[\begin{array}{c}&#10;1\\&#10;-1\\&#10;0&#10;\end{array}\right],\,\left[\begin{array}{c}&#10;1\\&#10;1\\&#10;1&#10;\end{array}\right],\,\left[\begin{array}{c}&#10;-1\\&#10;-1\\&#10;2&#10;\end{array}\right]$.&#10;\end{document}"/>
  <p:tag name="FILENAME" val="TP_tmp"/>
  <p:tag name="FORMAT" val="png16m"/>
  <p:tag name="RES" val="1200"/>
  <p:tag name="BLEND" val="0"/>
  <p:tag name="TRANSPARENT" val="1"/>
  <p:tag name="TBUG" val="1"/>
  <p:tag name="ALLOWFS" val="0"/>
  <p:tag name="ORIGWIDTH" val="337"/>
  <p:tag name="PICTUREFILESIZE" val="23317"/>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The three eigenvectors are mutually orthogonal and  linearly independent, so they are a basis for ${R}^{3}$&#10; . &#10;\end{document}"/>
  <p:tag name="FILENAME" val="TP_tmp"/>
  <p:tag name="FORMAT" val="png16m"/>
  <p:tag name="RES" val="1200"/>
  <p:tag name="BLEND" val="0"/>
  <p:tag name="TRANSPARENT" val="1"/>
  <p:tag name="TBUG" val="1"/>
  <p:tag name="ALLOWFS" val="0"/>
  <p:tag name="ORIGWIDTH" val="345"/>
  <p:tag name="PICTUREFILESIZE" val="24353"/>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noindent The matrix&#10;$V=\left[\begin{array}{ccc}&#10;1 &amp; 1 &amp; 1\\&#10;-1 &amp; 1 &amp; -1\\&#10;0 &amp; 1 &amp; 2&#10;\end{array}\right]$ is invertible, and  $V^{-1}AV=D,$&#10;&#10;&#10;&#10;\noindent where $D$ is the diagonal matrix $D=\left[\begin{array}{ccc}&#10;2 &amp; 0 &amp; 0\\&#10;0 &amp; 3 &amp; 0\\&#10;0 &amp; 0 &amp; 6&#10;\end{array}\right]$ with the eigenvalues of $A$ on the diagonal. $A$&#10;is diagonalizable.&#10;&#10;\end{document}"/>
  <p:tag name="FILENAME" val="TP_tmp"/>
  <p:tag name="FORMAT" val="png16m"/>
  <p:tag name="RES" val="1200"/>
  <p:tag name="BLEND" val="0"/>
  <p:tag name="TRANSPARENT" val="1"/>
  <p:tag name="TBUG" val="1"/>
  <p:tag name="ALLOWFS" val="0"/>
  <p:tag name="ORIGWIDTH" val="345"/>
  <p:tag name="PICTUREFILESIZE" val="57922"/>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If $A$ is a real $n\times n$ symmetric&#10;matrix, then it can be factored in the form\\ $A=PDP^{T}$, where $P$&#10;is an orthogonal matrix containing $n$ orthonormal\\ eigenvectors of $A$,&#10;and $D$ is a diagonal matrix containing the corresponding eigenvalues.&#10;\end{document}"/>
  <p:tag name="FILENAME" val="TP_tmp"/>
  <p:tag name="FORMAT" val="png16m"/>
  <p:tag name="RES" val="1200"/>
  <p:tag name="BLEND" val="0"/>
  <p:tag name="TRANSPARENT" val="1"/>
  <p:tag name="TBUG" val="1"/>
  <p:tag name="ALLOWFS" val="0"/>
  <p:tag name="ORIGWIDTH" val="345"/>
  <p:tag name="PICTUREFILESIZE" val="53374"/>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Let $A=\left[\begin{array}{ccccc}&#10;1 &amp; 1 &amp; 1 &amp; 1 &amp; 1\\&#10;1 &amp; 1 &amp; 1 &amp; 1 &amp; 1\\&#10;1 &amp; 1 &amp; 1 &amp; 1 &amp; 1\\&#10;1 &amp; 1 &amp; 1 &amp; 1 &amp; 1\\&#10;1 &amp; 1 &amp; 1 &amp; 1 &amp; 1&#10;\end{array}\right]$. $A$ is symmetric and has characteristic polynomial $p\left(\lambda\right)=\lambda^{4}\left(\lambda-5\right)$,&#10;so $A$ has four eigenvalues of 0. Despite this, there are five linearly&#10;independent eigenvectors.&#10;\end{document}"/>
  <p:tag name="FILENAME" val="TP_tmp"/>
  <p:tag name="FORMAT" val="png16m"/>
  <p:tag name="RES" val="1200"/>
  <p:tag name="BLEND" val="0"/>
  <p:tag name="TRANSPARENT" val="1"/>
  <p:tag name="TBUG" val="1"/>
  <p:tag name="ALLOWFS" val="0"/>
  <p:tag name="ORIGWIDTH" val="345"/>
  <p:tag name="PICTUREFILESIZE" val="58977"/>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Eigenvector matrix $V=\left[\begin{array}{ccccc}&#10;1 &amp; 0 &amp; 0 &amp; 0 &amp; 1\\&#10;0 &amp; 1 &amp; 0 &amp; 0 &amp; 1\\&#10;0 &amp; 0 &amp; 1 &amp; 0 &amp; 1\\&#10;0 &amp; 0 &amp; 0 &amp; 1 &amp; 1\\&#10;-1 &amp; -1 &amp; -1 &amp; -1 &amp; 1&#10;\end{array}\right]$&#10;\end{document}"/>
  <p:tag name="FILENAME" val="TP_tmp"/>
  <p:tag name="FORMAT" val="png16m"/>
  <p:tag name="RES" val="1200"/>
  <p:tag name="BLEND" val="0"/>
  <p:tag name="TRANSPARENT" val="1"/>
  <p:tag name="TBUG" val="1"/>
  <p:tag name="ALLOWFS" val="0"/>
  <p:tag name="ORIGWIDTH" val="224"/>
  <p:tag name="PICTUREFILESIZE" val="23685"/>
</p:tagLst>
</file>

<file path=ppt/tags/tag2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P^{T}AP=D$&#10;\end{document}"/>
  <p:tag name="FILENAME" val="TP_tmp"/>
  <p:tag name="FORMAT" val="png16m"/>
  <p:tag name="RES" val="1200"/>
  <p:tag name="BLEND" val="0"/>
  <p:tag name="TRANSPARENT" val="1"/>
  <p:tag name="TBUG" val="1"/>
  <p:tag name="ALLOWFS" val="0"/>
  <p:tag name="ORIGWIDTH" val="51"/>
  <p:tag name="PICTUREFILESIZE" val="2700"/>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textbf{Definition:} If functions $f\left(t\right)$ and $g\left(t\right)$ are&#10;defined on the interval $a\leq t\leq b$, the \index{L^{text{2}}&#10;@$L^{\text{2}}$!inner product}\emph{$L{}^{2}$ inner product,} is&#10;&#10;\noindent &#10;\[&#10;&lt;f,g&gt;_{L^{2}}=\int_{a}^{b}f\left(t\right)g\left(t\right)dt&#10;\]&#10;It is straightforward to show this satisfies the properties of the inner product.&#10;\end{document}"/>
  <p:tag name="FILENAME" val="TP_tmp"/>
  <p:tag name="FORMAT" val="png16m"/>
  <p:tag name="RES" val="1200"/>
  <p:tag name="BLEND" val="0"/>
  <p:tag name="TRANSPARENT" val="1"/>
  <p:tag name="TBUG" val="1"/>
  <p:tag name="ALLOWFS" val="0"/>
  <p:tag name="ORIGWIDTH" val="344"/>
  <p:tag name="PICTUREFILESIZE" val="59875"/>
</p:tagLst>
</file>

<file path=ppt/tags/tag2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The length or size of a function can be defined as follows:&#10;\[&#10;\left\Vert f\right\Vert _{L_{2}}=\sqrt{\left\langle f,\, f\right\rangle _{L^{2}}}=\sqrt{\int_{a}^{b}f^{2}\left(t\right)dt}.&#10;\]&#10;\end{document}"/>
  <p:tag name="FILENAME" val="TP_tmp"/>
  <p:tag name="FORMAT" val="png16m"/>
  <p:tag name="RES" val="1200"/>
  <p:tag name="BLEND" val="0"/>
  <p:tag name="TRANSPARENT" val="1"/>
  <p:tag name="TBUG" val="1"/>
  <p:tag name="ALLOWFS" val="0"/>
  <p:tag name="ORIGWIDTH" val="250"/>
  <p:tag name="PICTUREFILESIZE" val="30808"/>
</p:tagLst>
</file>

<file path=ppt/tags/tag2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A function $f$ is normalized if $\left\langle f,\, f\right\rangle _{L^{2}}=1$,&#10;and two functions $f$ and $g$ are orthogonal if $\left\langle f,\, g\right\rangle _{L^{2}}=0$.&#10;A Fourier series consists of an infinite sequence of normalized trigonometric&#10;functions that are mutually orthogonal with respect to the $L^{2}$&#10;norm.&#10;\noindent Given the functions&#10;$f\left(t\right)=\frac{1}{\sqrt{\pi}}\sin\left(5t\right)$ and $g\left(t\right)=\frac{1}{\sqrt{\pi}}\cos\left(3t\right)$,&#10;compute $\left\langle f,\, g\right\rangle $ and $\left\Vert f\right\Vert _{L_{2}}$.&#10;\begin{enumerate}&#10;\item \noindent $&lt;f,g&gt;_{L^{2}}=\frac{1}{\pi}\int_{0}^{2\pi}sin\left(5t\right)cos\left(3t\right)dt=\left.-\frac{1}{4\pi}\left(\cos2t+\frac{1}{4}\cos8t\right)\right|\begin{array}{c}&#10;2\pi\\&#10;0&#10;\end{array}=0$. ($f$ and $g$ are orthogonal.)&#10;\item \noindent $\left\Vert f\right\Vert _{L_{2}}=\sqrt{\frac{1}{\pi}\int_{0}^{2\pi}\sin^{2}5t\, dt}=\sqrt{\frac{1}{\pi}\left[\frac{t}{2}-\frac{1}{20}\sin10t\right]\left|\begin{array}{c}&#10;2\pi\\&#10;0&#10;\end{array}\right.}=1$&#10;\end{enumerate}&#10;Similarly, $\left\Vert g\right\Vert _{2}=1$, so $f$ and $g$ are&#10;orthogonal and have unit length using the $L^{2}$ inner product.&#10;\end{document}"/>
  <p:tag name="FILENAME" val="TP_tmp"/>
  <p:tag name="FORMAT" val="png16m"/>
  <p:tag name="RES" val="1200"/>
  <p:tag name="BLEND" val="0"/>
  <p:tag name="TRANSPARENT" val="1"/>
  <p:tag name="TBUG" val="1"/>
  <p:tag name="ALLOWFS" val="0"/>
  <p:tag name="ORIGWIDTH" val="345"/>
  <p:tag name="PICTUREFILESIZE" val="165028"/>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R}^{n}$&#10;\end{document}"/>
  <p:tag name="FILENAME" val="TP_tmp"/>
  <p:tag name="FORMAT" val="png16m"/>
  <p:tag name="RES" val="1200"/>
  <p:tag name="BLEND" val="0"/>
  <p:tag name="TRANSPARENT" val="1"/>
  <p:tag name="TBUG" val="1"/>
  <p:tag name="ALLOWFS" val="0"/>
  <p:tag name="ORIGWIDTH" val="12"/>
  <p:tag name="PICTUREFILESIZE" val="1392"/>
</p:tagLst>
</file>

<file path=ppt/tags/tag3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textbf{Theorem:} (Cauchy-Schwarz inequality) For any n-dimensional vectors\\&#10;u and v,&#10;&#10;\noindent &#10;\[&#10;{\rm |\left\langle u,\, v\right\rangle }{\rm |}\le{\rm ||}u{\rm ||_{2}\ ||}v{\rm ||_{2},}&#10;\]&#10;&#10;&#10;\noindent and equality occurs if and only if $v=cu$.&#10;\end{document}"/>
  <p:tag name="FILENAME" val="TP_tmp"/>
  <p:tag name="FORMAT" val="png16m"/>
  <p:tag name="RES" val="1200"/>
  <p:tag name="BLEND" val="0"/>
  <p:tag name="TRANSPARENT" val="1"/>
  <p:tag name="TBUG" val="1"/>
  <p:tag name="ALLOWFS" val="0"/>
  <p:tag name="ORIGWIDTH" val="311"/>
  <p:tag name="PICTUREFILESIZE" val="40995"/>
</p:tagLst>
</file>

<file path=ppt/tags/tag3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rm ||}u{\rm +}v{\rm ||}_{2}\le{\rm ||}u{\rm ||_{2}+||}v{\rm ||}_{2}&#10;\]&#10;\end{document}"/>
  <p:tag name="FILENAME" val="TP_tmp"/>
  <p:tag name="FORMAT" val="png16m"/>
  <p:tag name="RES" val="1200"/>
  <p:tag name="BLEND" val="0"/>
  <p:tag name="TRANSPARENT" val="1"/>
  <p:tag name="TBUG" val="1"/>
  <p:tag name="ALLOWFS" val="0"/>
  <p:tag name="ORIGWIDTH" val="101"/>
  <p:tag name="PICTUREFILESIZE" val="4470"/>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1. Equality of vectors: Suppose $A{\rm ,\ }B{\rm ,\ }C{\rm ,\ }D$&#10;are distinct points such that no three are collinear. Then $\overrightarrow{AB}{\rm =}\overrightarrow{CD}$&#10;if and only if $\overrightarrow{AB}\parallel\overrightarrow{CD}$&#10;and $\overrightarrow{AC}\parallel\overrightarrow{BD}$ .&#10;&#10;\noindent 2. Addition of vectors obeys the \textit{ }\index{parallelogram law}\textit{parallelogram&#10;law}: Let $A{\rm ,\ }B{\rm ,\ }C$ be non-collinear. Then &#10;\[&#10;\overrightarrow{AB}{\rm +}\overrightarrow{AC}{\rm =}\overrightarrow{AD},&#10;\]&#10;&#10;&#10;\noindent where $D$ is the point such that $\overrightarrow{AB}\parallel\overrightarrow{CD}$&#10;and $\overrightarrow{AC}\parallel\overrightarrow{BD}$&#10;&#10;\noindent 3. The difference to two vectors $\overrightarrow{AB}-\overrightarrow{AC}$&#10;is a vector whose start is the tip of $\overrightarrow{AC}$ and whose&#10;tip coincides with the tip of $\overrightarrow{AB}$.&#10;&#10;&#10;\noindent 4. Scalar multiplication&#10;of vectors: Let $\overrightarrow{AP}{\rm =}t\overrightarrow{AB}$,&#10;where $A$ and $B$ are distinct points. Then $P$ is on the line&#10;$AB$, and \begin{enumerate}&#10;\item \noindent $P=A$\textit{ if }$t=0$\textit{, }$P=B$\textit{ if }$t=1$\textit{; }&#10;\item \noindent $P$ is between $A$ and $B$ if $0&lt;t{\rm &lt;}1$;&#10;\item \noindent $B$ is between $A$ and $P$ if $t&gt;1$;&#10;\item \noindent $A$ is between $P$ and $B$ if $t{\rm &lt;}0$&#10;\end{enumerate}&#10;\end{document}"/>
  <p:tag name="FILENAME" val="TP_tmp"/>
  <p:tag name="FORMAT" val="png16m"/>
  <p:tag name="RES" val="1200"/>
  <p:tag name="BLEND" val="0"/>
  <p:tag name="TRANSPARENT" val="1"/>
  <p:tag name="TBUG" val="1"/>
  <p:tag name="ALLOWFS" val="0"/>
  <p:tag name="ORIGWIDTH" val="345"/>
  <p:tag name="PICTUREFILESIZE" val="192086"/>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textbf{Definition}: Given two vectors $x=\left[\begin{array}{c}&#10;x_{1}\\&#10;\vdots\\&#10;x_{n}&#10;\end{array}\right]$ and $\left[\begin{array}{c}&#10;y_{1}\\&#10;\vdots\\&#10;y_{n}&#10;\end{array}\right]$ in ${R}^{n}$, we define the \index{inner product}\emph{inner&#10;product} of $x$ and $y$, written $\left\langle x,\, y\right\rangle $,&#10;to be the real number&#10;\[&#10;\left\langle x,\, y\right\rangle =x_{1}y_{1}+x_{2}y_{2}+\ldots+x_{n}y_{n}=\sum_{i=1}^{n}x_{i}y_{i}.&#10;\]&#10;\end{document}"/>
  <p:tag name="FILENAME" val="TP_tmp"/>
  <p:tag name="FORMAT" val="png16m"/>
  <p:tag name="RES" val="1200"/>
  <p:tag name="BLEND" val="0"/>
  <p:tag name="TRANSPARENT" val="1"/>
  <p:tag name="TBUG" val="1"/>
  <p:tag name="ALLOWFS" val="0"/>
  <p:tag name="ORIGWIDTH" val="344"/>
  <p:tag name="PICTUREFILESIZE" val="66045"/>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noindent \textbf{For instance,}\\If $x=\left[\begin{array}{c}&#10;-1\\&#10;2\\&#10;5&#10;\end{array}\right]$ and $y=\left[\begin{array}{c}&#10;7\\&#10;12\\&#10;-8&#10;\end{array}\right]$ , then&#10;\[&#10;\left\langle x,\thinspace y\right\rangle =\left(-1\right)\left(7\right)+\left(2\right)\left(12\right)+\left(5\right)\left(-8\right)=-23&#10;\]&#10;&#10;\end{document}"/>
  <p:tag name="FILENAME" val="TP_tmp"/>
  <p:tag name="FORMAT" val="png16m"/>
  <p:tag name="RES" val="1200"/>
  <p:tag name="BLEND" val="0"/>
  <p:tag name="TRANSPARENT" val="1"/>
  <p:tag name="TBUG" val="1"/>
  <p:tag name="ALLOWFS" val="0"/>
  <p:tag name="ORIGWIDTH" val="270"/>
  <p:tag name="PICTUREFILESIZE" val="36632"/>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Consider $x^{T}y=\left[\begin{array}{ccc}&#10;x_{1} &amp; \ldots &amp; x_{n}\end{array}\right]\left[\begin{array}{c}&#10;y_{1}\\&#10;\vdots\\&#10;y_{n}&#10;\end{array}\right]$= $\left\langle x,\, y\right\rangle $ , so we can compute the inner&#10;product as the matrix product, $x^{T}y$. Since $\sum_{i=1}^{n}x_{i}y_{i}=\sum_{i=1}^{n}y_{i}x_{i}$&#10;, $y^{T}x$ is another way to compute the inner product.&#10;\end{document}"/>
  <p:tag name="FILENAME" val="TP_tmp"/>
  <p:tag name="FORMAT" val="png16m"/>
  <p:tag name="RES" val="1200"/>
  <p:tag name="BLEND" val="0"/>
  <p:tag name="TRANSPARENT" val="1"/>
  <p:tag name="TBUG" val="1"/>
  <p:tag name="ALLOWFS" val="0"/>
  <p:tag name="ORIGWIDTH" val="345"/>
  <p:tag name="PICTUREFILESIZE" val="56492"/>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The inner product has the following  properties:\\&#10;&#10;1. $\left\langle x,\, y+z\right\rangle =\left\langle x,\, y\right\rangle +\left\langle x,\, z\right\rangle $&#10;&#10;2. $\left\langle cx,\, y\right\rangle =\left\langle x,\, cy\right\rangle =c\left\langle x,\, y\right\rangle $,&#10;where c is a scalar&#10;&#10;3. $\left\langle x,\, y\right\rangle =\left\langle y,\, x\right\rangle $ &#10;&#10;4. $\left\langle x,\,0\right\rangle =0$&#10;&#10;5. $\left\langle x,\, x\right\rangle =\sum_{i=1}^{n}x_{i}^{2}$&#10;&#10;6. If $\left\langle x,\, x\right\rangle =0$, then $x=0$&#10;\end{document}"/>
  <p:tag name="FILENAME" val="TP_tmp"/>
  <p:tag name="FORMAT" val="png16m"/>
  <p:tag name="RES" val="1200"/>
  <p:tag name="BLEND" val="0"/>
  <p:tag name="TRANSPARENT" val="1"/>
  <p:tag name="TBUG" val="1"/>
  <p:tag name="ALLOWFS" val="0"/>
  <p:tag name="ORIGWIDTH" val="214"/>
  <p:tag name="PICTUREFILESIZE" val="58055"/>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begin{equation}&#10;\left\langle u,\, v\right\rangle =\left\Vert u\right\Vert _{2}\left\Vert v\right\Vert _{2}cos\theta&#10;\end{equation}&#10;\end{document}"/>
  <p:tag name="FILENAME" val="TP_tmp"/>
  <p:tag name="FORMAT" val="png16m"/>
  <p:tag name="RES" val="1200"/>
  <p:tag name="BLEND" val="0"/>
  <p:tag name="TRANSPARENT" val="1"/>
  <p:tag name="TBUG" val="1"/>
  <p:tag name="ALLOWFS" val="0"/>
  <p:tag name="ORIGWIDTH" val="221"/>
  <p:tag name="PICTUREFILESIZE" val="80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367</TotalTime>
  <Words>930</Words>
  <Application>Microsoft Macintosh PowerPoint</Application>
  <PresentationFormat>On-screen Show (4:3)</PresentationFormat>
  <Paragraphs>90</Paragraphs>
  <Slides>31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Office Theme</vt:lpstr>
      <vt:lpstr>Equation</vt:lpstr>
      <vt:lpstr>ORTHOGONAL VECTORS AND MATRICES</vt:lpstr>
      <vt:lpstr>Points and Vectors</vt:lpstr>
      <vt:lpstr>Points and Vectors</vt:lpstr>
      <vt:lpstr>Geometrical Interpretations of Equality, Addition, Subtraction, and Scalar Multiplication of Vectors </vt:lpstr>
      <vt:lpstr>Vector Addition, Subtraction, and Scalar Multiplication</vt:lpstr>
      <vt:lpstr>The Inner Product</vt:lpstr>
      <vt:lpstr>The Inner Product</vt:lpstr>
      <vt:lpstr>The Inner Product</vt:lpstr>
      <vt:lpstr>Properties of the Inner Product</vt:lpstr>
      <vt:lpstr>Length of a Vector using the Inner Product</vt:lpstr>
      <vt:lpstr>Useful Interpretation of the Inner Product in 2- and 3-dimensions</vt:lpstr>
      <vt:lpstr>Useful Interpretation of the Inner Product in 2- and 3-dimensions</vt:lpstr>
      <vt:lpstr>Orthogonal Matrices</vt:lpstr>
      <vt:lpstr>Orthogonal Matrices</vt:lpstr>
      <vt:lpstr>Orthogonal Matrix Example</vt:lpstr>
      <vt:lpstr>Orthogonal Matrix</vt:lpstr>
      <vt:lpstr>Important Theorem Concerning Orthogonal Matrices</vt:lpstr>
      <vt:lpstr>Symmetric Matrices and Orthogonality </vt:lpstr>
      <vt:lpstr>Symmetric Matrices and Orthogonality</vt:lpstr>
      <vt:lpstr>Example 1</vt:lpstr>
      <vt:lpstr>Example 1</vt:lpstr>
      <vt:lpstr>Spectral Theorem</vt:lpstr>
      <vt:lpstr>Example of the Spectral Theorem</vt:lpstr>
      <vt:lpstr>Example of the Spectral Theorem</vt:lpstr>
      <vt:lpstr>The L2 Inner Product</vt:lpstr>
      <vt:lpstr>L2 Inner Product</vt:lpstr>
      <vt:lpstr>L2 Inner Product Example</vt:lpstr>
      <vt:lpstr>Cauchy-Schwarz Inequality</vt:lpstr>
      <vt:lpstr>The Triangle Inequality</vt:lpstr>
      <vt:lpstr>Triangle Inequality</vt:lpstr>
      <vt:lpstr>Signal Comparison</vt:lpstr>
    </vt:vector>
  </TitlesOfParts>
  <Company>University of the Pacific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ORTHOGONAL VECTORS AND MATRICES</dc:title>
  <dc:creator>William Ford</dc:creator>
  <cp:lastModifiedBy>William Ford</cp:lastModifiedBy>
  <cp:revision>22</cp:revision>
  <dcterms:created xsi:type="dcterms:W3CDTF">2014-09-18T20:19:47Z</dcterms:created>
  <dcterms:modified xsi:type="dcterms:W3CDTF">2014-10-15T20:54:03Z</dcterms:modified>
</cp:coreProperties>
</file>