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tags/tag9.xml" ContentType="application/vnd.openxmlformats-officedocument.presentationml.tags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1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embeddings/oleObject18.bin" ContentType="application/vnd.openxmlformats-officedocument.oleObject"/>
  <Override PartName="/ppt/tags/tag16.xml" ContentType="application/vnd.openxmlformats-officedocument.presentationml.tags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tags/tag17.xml" ContentType="application/vnd.openxmlformats-officedocument.presentationml.tags+xml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tags/tag20.xml" ContentType="application/vnd.openxmlformats-officedocument.presentationml.tags+xml"/>
  <Override PartName="/ppt/embeddings/oleObject31.bin" ContentType="application/vnd.openxmlformats-officedocument.oleObject"/>
  <Override PartName="/ppt/tags/tag21.xml" ContentType="application/vnd.openxmlformats-officedocument.presentationml.tags+xml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89" r:id="rId2"/>
    <p:sldId id="283" r:id="rId3"/>
    <p:sldId id="290" r:id="rId4"/>
    <p:sldId id="291" r:id="rId5"/>
    <p:sldId id="292" r:id="rId6"/>
    <p:sldId id="293" r:id="rId7"/>
    <p:sldId id="294" r:id="rId8"/>
    <p:sldId id="285" r:id="rId9"/>
    <p:sldId id="295" r:id="rId10"/>
    <p:sldId id="287" r:id="rId11"/>
    <p:sldId id="288" r:id="rId12"/>
    <p:sldId id="271" r:id="rId13"/>
    <p:sldId id="261" r:id="rId14"/>
    <p:sldId id="262" r:id="rId15"/>
    <p:sldId id="263" r:id="rId16"/>
    <p:sldId id="272" r:id="rId17"/>
    <p:sldId id="268" r:id="rId18"/>
    <p:sldId id="269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270" r:id="rId28"/>
    <p:sldId id="304" r:id="rId29"/>
    <p:sldId id="264" r:id="rId30"/>
    <p:sldId id="265" r:id="rId31"/>
    <p:sldId id="305" r:id="rId32"/>
    <p:sldId id="266" r:id="rId33"/>
    <p:sldId id="274" r:id="rId34"/>
    <p:sldId id="306" r:id="rId35"/>
    <p:sldId id="307" r:id="rId36"/>
    <p:sldId id="308" r:id="rId37"/>
    <p:sldId id="275" r:id="rId38"/>
    <p:sldId id="309" r:id="rId39"/>
    <p:sldId id="276" r:id="rId40"/>
    <p:sldId id="281" r:id="rId41"/>
    <p:sldId id="310" r:id="rId42"/>
    <p:sldId id="311" r:id="rId43"/>
    <p:sldId id="277" r:id="rId44"/>
    <p:sldId id="278" r:id="rId45"/>
    <p:sldId id="312" r:id="rId46"/>
    <p:sldId id="282" r:id="rId47"/>
    <p:sldId id="313" r:id="rId48"/>
    <p:sldId id="314" r:id="rId4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2584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Relationship Id="rId2" Type="http://schemas.openxmlformats.org/officeDocument/2006/relationships/image" Target="../media/image35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4" Type="http://schemas.openxmlformats.org/officeDocument/2006/relationships/image" Target="../media/image40.emf"/><Relationship Id="rId5" Type="http://schemas.openxmlformats.org/officeDocument/2006/relationships/image" Target="../media/image41.emf"/><Relationship Id="rId1" Type="http://schemas.openxmlformats.org/officeDocument/2006/relationships/image" Target="../media/image37.emf"/><Relationship Id="rId2" Type="http://schemas.openxmlformats.org/officeDocument/2006/relationships/image" Target="../media/image3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Relationship Id="rId2" Type="http://schemas.openxmlformats.org/officeDocument/2006/relationships/image" Target="../media/image4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Relationship Id="rId2" Type="http://schemas.openxmlformats.org/officeDocument/2006/relationships/image" Target="../media/image54.emf"/><Relationship Id="rId3" Type="http://schemas.openxmlformats.org/officeDocument/2006/relationships/image" Target="../media/image5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5" Type="http://schemas.openxmlformats.org/officeDocument/2006/relationships/image" Target="../media/image19.emf"/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Relationship Id="rId2" Type="http://schemas.openxmlformats.org/officeDocument/2006/relationships/image" Target="../media/image23.emf"/><Relationship Id="rId3" Type="http://schemas.openxmlformats.org/officeDocument/2006/relationships/image" Target="../media/image2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3EF8E45-A27E-4031-A664-DF0DE86FB0E5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9CB6A9A-B224-4F71-A6E7-2EFAC03CF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30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C64FB-3F7F-46BA-9A5E-06535F6B94D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C16BB6-E7AD-40E0-A4DF-770AFF04132D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98C7D-C6C5-40AA-85E2-BB4FFB638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02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C16BB6-E7AD-40E0-A4DF-770AFF04132D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98C7D-C6C5-40AA-85E2-BB4FFB638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78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C16BB6-E7AD-40E0-A4DF-770AFF04132D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98C7D-C6C5-40AA-85E2-BB4FFB638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77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C16BB6-E7AD-40E0-A4DF-770AFF04132D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98C7D-C6C5-40AA-85E2-BB4FFB638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46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C16BB6-E7AD-40E0-A4DF-770AFF04132D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98C7D-C6C5-40AA-85E2-BB4FFB638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13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C16BB6-E7AD-40E0-A4DF-770AFF04132D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98C7D-C6C5-40AA-85E2-BB4FFB638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5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C16BB6-E7AD-40E0-A4DF-770AFF04132D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98C7D-C6C5-40AA-85E2-BB4FFB638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66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C16BB6-E7AD-40E0-A4DF-770AFF04132D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98C7D-C6C5-40AA-85E2-BB4FFB638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95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C16BB6-E7AD-40E0-A4DF-770AFF04132D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98C7D-C6C5-40AA-85E2-BB4FFB638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67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C16BB6-E7AD-40E0-A4DF-770AFF04132D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98C7D-C6C5-40AA-85E2-BB4FFB638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53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C16BB6-E7AD-40E0-A4DF-770AFF04132D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A98C7D-C6C5-40AA-85E2-BB4FFB638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32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663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71700" indent="-3429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1.wmf"/><Relationship Id="rId6" Type="http://schemas.openxmlformats.org/officeDocument/2006/relationships/image" Target="../media/image12.png"/><Relationship Id="rId1" Type="http://schemas.openxmlformats.org/officeDocument/2006/relationships/vmlDrawing" Target="../drawings/vmlDrawing2.vml"/><Relationship Id="rId2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3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4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emf"/><Relationship Id="rId12" Type="http://schemas.openxmlformats.org/officeDocument/2006/relationships/oleObject" Target="../embeddings/oleObject12.bin"/><Relationship Id="rId13" Type="http://schemas.openxmlformats.org/officeDocument/2006/relationships/image" Target="../media/image1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16.emf"/><Relationship Id="rId8" Type="http://schemas.openxmlformats.org/officeDocument/2006/relationships/oleObject" Target="../embeddings/oleObject10.bin"/><Relationship Id="rId9" Type="http://schemas.openxmlformats.org/officeDocument/2006/relationships/image" Target="../media/image17.emf"/><Relationship Id="rId10" Type="http://schemas.openxmlformats.org/officeDocument/2006/relationships/oleObject" Target="../embeddings/oleObject1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20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22.wmf"/><Relationship Id="rId5" Type="http://schemas.openxmlformats.org/officeDocument/2006/relationships/oleObject" Target="../embeddings/oleObject15.bin"/><Relationship Id="rId6" Type="http://schemas.openxmlformats.org/officeDocument/2006/relationships/image" Target="../media/image23.emf"/><Relationship Id="rId7" Type="http://schemas.openxmlformats.org/officeDocument/2006/relationships/oleObject" Target="../embeddings/oleObject16.bin"/><Relationship Id="rId8" Type="http://schemas.openxmlformats.org/officeDocument/2006/relationships/image" Target="../media/image24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25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32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34.emf"/><Relationship Id="rId6" Type="http://schemas.openxmlformats.org/officeDocument/2006/relationships/image" Target="../media/image36.png"/><Relationship Id="rId7" Type="http://schemas.openxmlformats.org/officeDocument/2006/relationships/oleObject" Target="../embeddings/oleObject20.bin"/><Relationship Id="rId8" Type="http://schemas.openxmlformats.org/officeDocument/2006/relationships/image" Target="../media/image35.emf"/><Relationship Id="rId1" Type="http://schemas.openxmlformats.org/officeDocument/2006/relationships/vmlDrawing" Target="../drawings/vmlDrawing10.vml"/><Relationship Id="rId2" Type="http://schemas.openxmlformats.org/officeDocument/2006/relationships/tags" Target="../tags/tag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tags" Target="../tags/tag3.xml"/><Relationship Id="rId2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5.bin"/><Relationship Id="rId12" Type="http://schemas.openxmlformats.org/officeDocument/2006/relationships/image" Target="../media/image41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1.bin"/><Relationship Id="rId4" Type="http://schemas.openxmlformats.org/officeDocument/2006/relationships/image" Target="../media/image37.emf"/><Relationship Id="rId5" Type="http://schemas.openxmlformats.org/officeDocument/2006/relationships/oleObject" Target="../embeddings/oleObject22.bin"/><Relationship Id="rId6" Type="http://schemas.openxmlformats.org/officeDocument/2006/relationships/image" Target="../media/image38.emf"/><Relationship Id="rId7" Type="http://schemas.openxmlformats.org/officeDocument/2006/relationships/oleObject" Target="../embeddings/oleObject23.bin"/><Relationship Id="rId8" Type="http://schemas.openxmlformats.org/officeDocument/2006/relationships/image" Target="../media/image39.emf"/><Relationship Id="rId9" Type="http://schemas.openxmlformats.org/officeDocument/2006/relationships/oleObject" Target="../embeddings/oleObject24.bin"/><Relationship Id="rId10" Type="http://schemas.openxmlformats.org/officeDocument/2006/relationships/image" Target="../media/image40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4" Type="http://schemas.openxmlformats.org/officeDocument/2006/relationships/image" Target="../media/image43.emf"/><Relationship Id="rId5" Type="http://schemas.openxmlformats.org/officeDocument/2006/relationships/oleObject" Target="../embeddings/oleObject27.bin"/><Relationship Id="rId6" Type="http://schemas.openxmlformats.org/officeDocument/2006/relationships/image" Target="../media/image44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4" Type="http://schemas.openxmlformats.org/officeDocument/2006/relationships/image" Target="../media/image47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4" Type="http://schemas.openxmlformats.org/officeDocument/2006/relationships/image" Target="../media/image48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4" Type="http://schemas.openxmlformats.org/officeDocument/2006/relationships/image" Target="../media/image49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5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4" Type="http://schemas.openxmlformats.org/officeDocument/2006/relationships/oleObject" Target="../embeddings/oleObject31.bin"/><Relationship Id="rId5" Type="http://schemas.openxmlformats.org/officeDocument/2006/relationships/image" Target="../media/image51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32.bin"/><Relationship Id="rId5" Type="http://schemas.openxmlformats.org/officeDocument/2006/relationships/image" Target="../media/image53.emf"/><Relationship Id="rId6" Type="http://schemas.openxmlformats.org/officeDocument/2006/relationships/oleObject" Target="../embeddings/oleObject33.bin"/><Relationship Id="rId7" Type="http://schemas.openxmlformats.org/officeDocument/2006/relationships/image" Target="../media/image54.emf"/><Relationship Id="rId8" Type="http://schemas.openxmlformats.org/officeDocument/2006/relationships/image" Target="../media/image56.png"/><Relationship Id="rId9" Type="http://schemas.openxmlformats.org/officeDocument/2006/relationships/oleObject" Target="../embeddings/oleObject34.bin"/><Relationship Id="rId10" Type="http://schemas.openxmlformats.org/officeDocument/2006/relationships/image" Target="../media/image55.emf"/><Relationship Id="rId1" Type="http://schemas.openxmlformats.org/officeDocument/2006/relationships/vmlDrawing" Target="../drawings/vmlDrawing17.vml"/><Relationship Id="rId2" Type="http://schemas.openxmlformats.org/officeDocument/2006/relationships/tags" Target="../tags/tag2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5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5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59.png"/><Relationship Id="rId5" Type="http://schemas.openxmlformats.org/officeDocument/2006/relationships/image" Target="../media/image61.png"/><Relationship Id="rId1" Type="http://schemas.openxmlformats.org/officeDocument/2006/relationships/tags" Target="../tags/tag24.xml"/><Relationship Id="rId2" Type="http://schemas.openxmlformats.org/officeDocument/2006/relationships/tags" Target="../tags/tag2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6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0.emf"/><Relationship Id="rId5" Type="http://schemas.openxmlformats.org/officeDocument/2006/relationships/oleObject" Target="../embeddings/oleObject2.bin"/><Relationship Id="rId6" Type="http://schemas.openxmlformats.org/officeDocument/2006/relationships/oleObject" Target="../embeddings/oleObject3.bin"/><Relationship Id="rId7" Type="http://schemas.openxmlformats.org/officeDocument/2006/relationships/oleObject" Target="../embeddings/oleObject4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838200"/>
            <a:ext cx="8229600" cy="5562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digital computer stores values using the binary number system, where a number is represented by a string of 0's and 1's. Each binary digit is termed a </a:t>
            </a:r>
            <a:r>
              <a:rPr lang="en-US" i="1" dirty="0"/>
              <a:t>bit</a:t>
            </a:r>
            <a:r>
              <a:rPr lang="en-US" dirty="0" smtClean="0"/>
              <a:t>.</a:t>
            </a:r>
          </a:p>
          <a:p>
            <a:r>
              <a:rPr lang="en-US" dirty="0"/>
              <a:t>D</a:t>
            </a:r>
            <a:r>
              <a:rPr lang="en-US" dirty="0" smtClean="0"/>
              <a:t>igital </a:t>
            </a:r>
            <a:r>
              <a:rPr lang="en-US" dirty="0"/>
              <a:t>computers have a finite bit capacity (memory)</a:t>
            </a:r>
            <a:r>
              <a:rPr lang="en-US" dirty="0" smtClean="0"/>
              <a:t>, so </a:t>
            </a:r>
            <a:r>
              <a:rPr lang="en-US" dirty="0"/>
              <a:t>integers and real numbers are represented by a fixed number of binary </a:t>
            </a:r>
            <a:r>
              <a:rPr lang="en-US" dirty="0" smtClean="0"/>
              <a:t>bits.</a:t>
            </a:r>
          </a:p>
          <a:p>
            <a:pPr lvl="1"/>
            <a:r>
              <a:rPr lang="en-US" dirty="0" smtClean="0"/>
              <a:t>Integers can </a:t>
            </a:r>
            <a:r>
              <a:rPr lang="en-US" dirty="0"/>
              <a:t>be represented exactly as long as the integer value falls within the fixed number of </a:t>
            </a:r>
            <a:r>
              <a:rPr lang="en-US" dirty="0" smtClean="0"/>
              <a:t>bits.</a:t>
            </a:r>
          </a:p>
          <a:p>
            <a:pPr lvl="1"/>
            <a:r>
              <a:rPr lang="en-US" dirty="0" smtClean="0"/>
              <a:t>Floating </a:t>
            </a:r>
            <a:r>
              <a:rPr lang="en-US" dirty="0"/>
              <a:t>point numbers </a:t>
            </a:r>
            <a:r>
              <a:rPr lang="en-US" dirty="0" smtClean="0"/>
              <a:t>such as 2.67 </a:t>
            </a:r>
            <a:r>
              <a:rPr lang="en-US" dirty="0"/>
              <a:t>cannot be represented exactly.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will </a:t>
            </a:r>
            <a:r>
              <a:rPr lang="en-US" dirty="0" smtClean="0"/>
              <a:t>develop storage systems for both </a:t>
            </a:r>
            <a:r>
              <a:rPr lang="en-US" dirty="0"/>
              <a:t>integers and floating point </a:t>
            </a:r>
            <a:r>
              <a:rPr lang="en-US" dirty="0" smtClean="0"/>
              <a:t>numbers and see the advantages and disadvantages of these systems.</a:t>
            </a:r>
          </a:p>
          <a:p>
            <a:r>
              <a:rPr lang="en-US" dirty="0" smtClean="0"/>
              <a:t>Truncation errors occur when functions such as sin(x) must be evaluated by the partial sum of an infinite series.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295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p binary bits, the range is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159128"/>
              </p:ext>
            </p:extLst>
          </p:nvPr>
        </p:nvGraphicFramePr>
        <p:xfrm>
          <a:off x="2133600" y="2590800"/>
          <a:ext cx="4114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name="Equation" r:id="rId4" imgW="1371600" imgH="228600" progId="Equation.DSMT4">
                  <p:embed/>
                </p:oleObj>
              </mc:Choice>
              <mc:Fallback>
                <p:oleObj name="Equation" r:id="rId4" imgW="1371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590800"/>
                        <a:ext cx="4114800" cy="685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5600" y="3962400"/>
            <a:ext cx="8585200" cy="8128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7122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Integer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/>
          <a:lstStyle/>
          <a:p>
            <a:r>
              <a:rPr lang="en-US" dirty="0" smtClean="0"/>
              <a:t>There are only p bits to work with, 1/2 nonnegative and 1/ 2 negative. </a:t>
            </a:r>
            <a:r>
              <a:rPr lang="en-US" i="1" dirty="0" smtClean="0"/>
              <a:t>Overflow</a:t>
            </a:r>
            <a:r>
              <a:rPr lang="en-US" dirty="0" smtClean="0"/>
              <a:t> can occur.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9856024"/>
              </p:ext>
            </p:extLst>
          </p:nvPr>
        </p:nvGraphicFramePr>
        <p:xfrm>
          <a:off x="2895600" y="2114550"/>
          <a:ext cx="20955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7" name="Equation" r:id="rId3" imgW="634680" imgH="190440" progId="Equation.DSMT4">
                  <p:embed/>
                </p:oleObj>
              </mc:Choice>
              <mc:Fallback>
                <p:oleObj name="Equation" r:id="rId3" imgW="6346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114550"/>
                        <a:ext cx="2095500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781328"/>
              </p:ext>
            </p:extLst>
          </p:nvPr>
        </p:nvGraphicFramePr>
        <p:xfrm>
          <a:off x="1066800" y="4114800"/>
          <a:ext cx="6248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050"/>
                <a:gridCol w="781050"/>
                <a:gridCol w="781050"/>
                <a:gridCol w="781050"/>
                <a:gridCol w="781050"/>
                <a:gridCol w="781050"/>
                <a:gridCol w="781050"/>
                <a:gridCol w="781050"/>
              </a:tblGrid>
              <a:tr h="6096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960852"/>
              </p:ext>
            </p:extLst>
          </p:nvPr>
        </p:nvGraphicFramePr>
        <p:xfrm>
          <a:off x="1066800" y="2895600"/>
          <a:ext cx="6248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050"/>
                <a:gridCol w="781050"/>
                <a:gridCol w="781050"/>
                <a:gridCol w="781050"/>
                <a:gridCol w="781050"/>
                <a:gridCol w="781050"/>
                <a:gridCol w="781050"/>
                <a:gridCol w="781050"/>
              </a:tblGrid>
              <a:tr h="6096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10000" y="35052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771094"/>
              </p:ext>
            </p:extLst>
          </p:nvPr>
        </p:nvGraphicFramePr>
        <p:xfrm>
          <a:off x="1066800" y="5181600"/>
          <a:ext cx="6248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050"/>
                <a:gridCol w="781050"/>
                <a:gridCol w="781050"/>
                <a:gridCol w="781050"/>
                <a:gridCol w="781050"/>
                <a:gridCol w="781050"/>
                <a:gridCol w="781050"/>
                <a:gridCol w="781050"/>
              </a:tblGrid>
              <a:tr h="6096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837159" y="465197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=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7696200" y="5181600"/>
            <a:ext cx="9348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-121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0" y="6248400"/>
            <a:ext cx="797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Overflow has occurred when the sign bit is the opposite of what it should be.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071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Assume b = 2 and p = 12.</a:t>
            </a:r>
          </a:p>
          <a:p>
            <a:pPr lvl="1"/>
            <a:r>
              <a:rPr lang="en-US" dirty="0" smtClean="0"/>
              <a:t>The range of integers that can be represented is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Show that overflow occurs when computing</a:t>
            </a:r>
            <a:br>
              <a:rPr lang="en-US" dirty="0" smtClean="0"/>
            </a:br>
            <a:r>
              <a:rPr lang="en-US" dirty="0" smtClean="0"/>
              <a:t>1870 + 675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011101001110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+		= 100111110001 = - 1551 </a:t>
            </a:r>
            <a:br>
              <a:rPr lang="en-US" dirty="0" smtClean="0"/>
            </a:br>
            <a:r>
              <a:rPr lang="en-US" dirty="0" smtClean="0"/>
              <a:t>	001010100011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789265"/>
              </p:ext>
            </p:extLst>
          </p:nvPr>
        </p:nvGraphicFramePr>
        <p:xfrm>
          <a:off x="2895600" y="2743200"/>
          <a:ext cx="2514600" cy="87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9" name="Equation" r:id="rId3" imgW="1244600" imgH="431800" progId="Equation.DSMT4">
                  <p:embed/>
                </p:oleObj>
              </mc:Choice>
              <mc:Fallback>
                <p:oleObj name="Equation" r:id="rId3" imgW="12446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95600" y="2743200"/>
                        <a:ext cx="2514600" cy="872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9505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Floating-Point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 given integers 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i="1" dirty="0" smtClean="0"/>
              <a:t>p</a:t>
            </a:r>
            <a:r>
              <a:rPr lang="en-US" dirty="0" smtClean="0"/>
              <a:t>, </a:t>
            </a:r>
            <a:r>
              <a:rPr lang="en-US" i="1" dirty="0" err="1" smtClean="0"/>
              <a:t>n</a:t>
            </a:r>
            <a:r>
              <a:rPr lang="en-US" i="1" baseline="-25000" dirty="0" err="1" smtClean="0"/>
              <a:t>min</a:t>
            </a:r>
            <a:r>
              <a:rPr lang="en-US" dirty="0" smtClean="0"/>
              <a:t> , and </a:t>
            </a:r>
            <a:r>
              <a:rPr lang="en-US" i="1" dirty="0" err="1" smtClean="0"/>
              <a:t>n</a:t>
            </a:r>
            <a:r>
              <a:rPr lang="en-US" i="1" baseline="-25000" dirty="0" err="1" smtClean="0"/>
              <a:t>max</a:t>
            </a:r>
            <a:r>
              <a:rPr lang="en-US" dirty="0" smtClean="0"/>
              <a:t> , the floating-point numbers are real numbers of the form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with                                and                     .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i="1" dirty="0"/>
              <a:t>b </a:t>
            </a:r>
            <a:r>
              <a:rPr lang="en-US" dirty="0"/>
              <a:t>is the base. The most common bases are b=2 (binary base), b=10 (decimal base), and b=16 (hexadecimal base)</a:t>
            </a:r>
            <a:r>
              <a:rPr lang="en-US" dirty="0" smtClean="0"/>
              <a:t>.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i="1" dirty="0" smtClean="0"/>
              <a:t>n</a:t>
            </a:r>
            <a:r>
              <a:rPr lang="en-US" dirty="0" smtClean="0"/>
              <a:t> is </a:t>
            </a:r>
            <a:r>
              <a:rPr lang="en-US" dirty="0"/>
              <a:t>the exponent that defines the order of magnitude of the number to be encoded</a:t>
            </a:r>
            <a:r>
              <a:rPr lang="en-US" dirty="0" smtClean="0"/>
              <a:t>.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/>
              <a:t>The integers </a:t>
            </a:r>
            <a:r>
              <a:rPr lang="en-US" dirty="0" smtClean="0"/>
              <a:t>                  are </a:t>
            </a:r>
            <a:r>
              <a:rPr lang="en-US" dirty="0"/>
              <a:t>called the digits and </a:t>
            </a:r>
            <a:r>
              <a:rPr lang="en-US" i="1" dirty="0"/>
              <a:t>p </a:t>
            </a:r>
            <a:r>
              <a:rPr lang="en-US" dirty="0"/>
              <a:t>is the number of </a:t>
            </a:r>
            <a:r>
              <a:rPr lang="en-US" i="1" dirty="0"/>
              <a:t>significant digits</a:t>
            </a:r>
            <a:r>
              <a:rPr lang="en-US" dirty="0"/>
              <a:t>. The </a:t>
            </a:r>
            <a:r>
              <a:rPr lang="en-US" i="1" dirty="0"/>
              <a:t>mantissa</a:t>
            </a:r>
            <a:r>
              <a:rPr lang="en-US" dirty="0"/>
              <a:t> is the </a:t>
            </a:r>
            <a:r>
              <a:rPr lang="en-US" dirty="0" smtClean="0"/>
              <a:t>integer                      .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669546"/>
              </p:ext>
            </p:extLst>
          </p:nvPr>
        </p:nvGraphicFramePr>
        <p:xfrm>
          <a:off x="2895600" y="2133600"/>
          <a:ext cx="260465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0" name="Equation" r:id="rId4" imgW="1193800" imgH="279400" progId="Equation.DSMT4">
                  <p:embed/>
                </p:oleObj>
              </mc:Choice>
              <mc:Fallback>
                <p:oleObj name="Equation" r:id="rId4" imgW="1193800" imgH="279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95600" y="2133600"/>
                        <a:ext cx="2604655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6243615"/>
              </p:ext>
            </p:extLst>
          </p:nvPr>
        </p:nvGraphicFramePr>
        <p:xfrm>
          <a:off x="1905000" y="2895600"/>
          <a:ext cx="2743200" cy="443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1" name="Equation" r:id="rId6" imgW="1257300" imgH="203200" progId="Equation.DSMT4">
                  <p:embed/>
                </p:oleObj>
              </mc:Choice>
              <mc:Fallback>
                <p:oleObj name="Equation" r:id="rId6" imgW="12573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05000" y="2895600"/>
                        <a:ext cx="2743200" cy="443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8107212"/>
              </p:ext>
            </p:extLst>
          </p:nvPr>
        </p:nvGraphicFramePr>
        <p:xfrm>
          <a:off x="5410200" y="2919410"/>
          <a:ext cx="17621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2" name="Equation" r:id="rId8" imgW="939800" imgH="203200" progId="Equation.DSMT4">
                  <p:embed/>
                </p:oleObj>
              </mc:Choice>
              <mc:Fallback>
                <p:oleObj name="Equation" r:id="rId8" imgW="9398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410200" y="2919410"/>
                        <a:ext cx="176212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216270"/>
              </p:ext>
            </p:extLst>
          </p:nvPr>
        </p:nvGraphicFramePr>
        <p:xfrm>
          <a:off x="3459000" y="5181600"/>
          <a:ext cx="1219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3" name="Equation" r:id="rId10" imgW="812800" imgH="203200" progId="Equation.DSMT4">
                  <p:embed/>
                </p:oleObj>
              </mc:Choice>
              <mc:Fallback>
                <p:oleObj name="Equation" r:id="rId10" imgW="8128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459000" y="5181600"/>
                        <a:ext cx="12192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8920051"/>
              </p:ext>
            </p:extLst>
          </p:nvPr>
        </p:nvGraphicFramePr>
        <p:xfrm>
          <a:off x="2815600" y="5821203"/>
          <a:ext cx="143933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4" name="Equation" r:id="rId12" imgW="863600" imgH="228600" progId="Equation.DSMT4">
                  <p:embed/>
                </p:oleObj>
              </mc:Choice>
              <mc:Fallback>
                <p:oleObj name="Equation" r:id="rId12" imgW="863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815600" y="5821203"/>
                        <a:ext cx="1439333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5506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Floating-Point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6172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smallest and largest floating-point numbers in magnitude are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Smaller numbers cause </a:t>
            </a:r>
            <a:r>
              <a:rPr lang="en-US" i="1" dirty="0" smtClean="0"/>
              <a:t>underflow</a:t>
            </a:r>
            <a:r>
              <a:rPr lang="en-US" dirty="0" smtClean="0"/>
              <a:t>, and larger numbers cause </a:t>
            </a:r>
            <a:r>
              <a:rPr lang="en-US" i="1" dirty="0" smtClean="0"/>
              <a:t>overflow</a:t>
            </a:r>
            <a:r>
              <a:rPr lang="en-US" dirty="0" smtClean="0"/>
              <a:t>.</a:t>
            </a:r>
          </a:p>
          <a:p>
            <a:r>
              <a:rPr lang="en-US" dirty="0" smtClean="0"/>
              <a:t> Computers usually support </a:t>
            </a:r>
            <a:r>
              <a:rPr lang="en-US" i="1" dirty="0" smtClean="0"/>
              <a:t>single precision</a:t>
            </a:r>
            <a:r>
              <a:rPr lang="en-US" dirty="0" smtClean="0"/>
              <a:t> (i.e., representation with 32 bits) and double precision (i.e., representation with 64 bits). In our single-precision representation, 1 bit is used for the sign, 8 bits for the exponent, and 23 bits for the mantissa (for a total of 32 bits).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6733654"/>
              </p:ext>
            </p:extLst>
          </p:nvPr>
        </p:nvGraphicFramePr>
        <p:xfrm>
          <a:off x="3048000" y="1600200"/>
          <a:ext cx="249865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6" name="Equation" r:id="rId3" imgW="1193800" imgH="546100" progId="Equation.DSMT4">
                  <p:embed/>
                </p:oleObj>
              </mc:Choice>
              <mc:Fallback>
                <p:oleObj name="Equation" r:id="rId3" imgW="1193800" imgH="546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0" y="1600200"/>
                        <a:ext cx="2498652" cy="114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7471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Floating-Point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3663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The exponent is encoded as an unsigned number by adding to it a "bias" (127 is the usual bias in single precision). Using this notation we write 81.625 as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exponent is                            , and 81.625 is </a:t>
            </a:r>
            <a:br>
              <a:rPr lang="en-US" dirty="0" smtClean="0"/>
            </a:br>
            <a:r>
              <a:rPr lang="en-US" dirty="0" smtClean="0"/>
              <a:t>stored as follows: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7" y="3305175"/>
            <a:ext cx="8894763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43000" y="5791200"/>
            <a:ext cx="6689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0 | 10000110 | 10100011010000000000000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633800" y="4583668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7+127 = 134 = 10000110</a:t>
            </a:r>
            <a:r>
              <a:rPr lang="en-US" baseline="-25000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305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Exponent Range Accounting for the Bias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Bias 127 notation, 8-bit exponent</a:t>
                </a:r>
              </a:p>
              <a:p>
                <a:pPr lvl="1">
                  <a:buFont typeface="Arial" pitchFamily="34" charset="0"/>
                  <a:buChar char="•"/>
                </a:pPr>
                <a:r>
                  <a:rPr lang="en-US" dirty="0" smtClean="0"/>
                  <a:t>Stored exponent = actual exponent + 127</a:t>
                </a:r>
                <a:endParaRPr lang="en-US" dirty="0"/>
              </a:p>
              <a:p>
                <a:pPr lvl="2"/>
                <a:r>
                  <a:rPr lang="en-US" dirty="0" smtClean="0"/>
                  <a:t>Stored exponent = 0, actual exponent = -127</a:t>
                </a:r>
              </a:p>
              <a:p>
                <a:pPr lvl="2"/>
                <a:r>
                  <a:rPr lang="en-US" dirty="0" smtClean="0"/>
                  <a:t>Stored exponent = 11111111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 = 2</a:t>
                </a:r>
                <a:r>
                  <a:rPr lang="en-US" baseline="30000" dirty="0" smtClean="0"/>
                  <a:t>8</a:t>
                </a:r>
                <a:r>
                  <a:rPr lang="en-US" dirty="0" smtClean="0"/>
                  <a:t>-1 = 255</a:t>
                </a:r>
                <a:br>
                  <a:rPr lang="en-US" dirty="0" smtClean="0"/>
                </a:br>
                <a:r>
                  <a:rPr lang="en-US" dirty="0" smtClean="0"/>
                  <a:t>Actual exponent = 255-127 = 128</a:t>
                </a:r>
              </a:p>
              <a:p>
                <a:r>
                  <a:rPr lang="en-US" dirty="0" smtClean="0"/>
                  <a:t>Actual exponent range: </a:t>
                </a:r>
                <a14:m>
                  <m:oMath xmlns=""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−127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≤128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3319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Example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8229600" cy="4525963"/>
          </a:xfrm>
        </p:spPr>
        <p:txBody>
          <a:bodyPr/>
          <a:lstStyle/>
          <a:p>
            <a:r>
              <a:rPr lang="en-US" dirty="0" smtClean="0"/>
              <a:t>Find the 32-bit single precision representation for -23.5625.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7259227"/>
              </p:ext>
            </p:extLst>
          </p:nvPr>
        </p:nvGraphicFramePr>
        <p:xfrm>
          <a:off x="1524000" y="2667000"/>
          <a:ext cx="5207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1" name="Equation" r:id="rId3" imgW="2286000" imgH="228600" progId="Equation.3">
                  <p:embed/>
                </p:oleObj>
              </mc:Choice>
              <mc:Fallback>
                <p:oleObj name="Equation" r:id="rId3" imgW="2286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667000"/>
                        <a:ext cx="5207000" cy="5207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90800" y="4495800"/>
            <a:ext cx="2735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 + 127 = </a:t>
            </a:r>
            <a:r>
              <a:rPr lang="en-US" dirty="0"/>
              <a:t>132 = </a:t>
            </a:r>
            <a:r>
              <a:rPr lang="en-US" dirty="0" smtClean="0"/>
              <a:t>10000100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" y="5334000"/>
            <a:ext cx="7001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Floating point representation: 1|10000100|10111100100000000000000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2817765"/>
              </p:ext>
            </p:extLst>
          </p:nvPr>
        </p:nvGraphicFramePr>
        <p:xfrm>
          <a:off x="1524000" y="1981200"/>
          <a:ext cx="547436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2" name="Equation" r:id="rId5" imgW="2476500" imgH="241300" progId="Equation.DSMT4">
                  <p:embed/>
                </p:oleObj>
              </mc:Choice>
              <mc:Fallback>
                <p:oleObj name="Equation" r:id="rId5" imgW="24765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0" y="1981200"/>
                        <a:ext cx="5474368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864231"/>
              </p:ext>
            </p:extLst>
          </p:nvPr>
        </p:nvGraphicFramePr>
        <p:xfrm>
          <a:off x="329785" y="3505200"/>
          <a:ext cx="8599714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3" name="Equation" r:id="rId7" imgW="5016500" imgH="533400" progId="Equation.DSMT4">
                  <p:embed/>
                </p:oleObj>
              </mc:Choice>
              <mc:Fallback>
                <p:oleObj name="Equation" r:id="rId7" imgW="50165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9785" y="3505200"/>
                        <a:ext cx="8599714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V="1">
            <a:off x="3363043" y="56388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927172" y="56388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791200" y="56388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88259" y="6260068"/>
            <a:ext cx="55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05200" y="6267684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exponent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257800" y="625290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mantissa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551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Example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Find the floating point representation of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0.0390625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6534889"/>
              </p:ext>
            </p:extLst>
          </p:nvPr>
        </p:nvGraphicFramePr>
        <p:xfrm>
          <a:off x="1066800" y="2667000"/>
          <a:ext cx="6885214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6" name="Equation" r:id="rId3" imgW="4381500" imgH="533400" progId="Equation.DSMT4">
                  <p:embed/>
                </p:oleObj>
              </mc:Choice>
              <mc:Fallback>
                <p:oleObj name="Equation" r:id="rId3" imgW="43815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800" y="2667000"/>
                        <a:ext cx="6885214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66800" y="3581400"/>
            <a:ext cx="3826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Exponent = 127+ (-4) = 123 = 1111011</a:t>
            </a:r>
            <a:r>
              <a:rPr lang="en-US" baseline="-25000" dirty="0"/>
              <a:t>2</a:t>
            </a:r>
            <a:br>
              <a:rPr lang="en-US" baseline="-25000" dirty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4419600"/>
            <a:ext cx="7001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Floating point representation: 0|01111011|10100000000000000000000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048843" y="48006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612972" y="48006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477000" y="48006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74059" y="5421868"/>
            <a:ext cx="55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91000" y="5429484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exponent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43600" y="541470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mantissa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238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Rounding and Truncation</a:t>
            </a:r>
            <a:endParaRPr lang="en-US" dirty="0"/>
          </a:p>
        </p:txBody>
      </p:sp>
      <p:pic>
        <p:nvPicPr>
          <p:cNvPr id="8" name="Picture 7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1828800"/>
            <a:ext cx="8763000" cy="22606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057400" y="4724400"/>
            <a:ext cx="4446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Rounding is preferred.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1538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Nonnegative Integer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that </a:t>
            </a:r>
            <a:r>
              <a:rPr lang="en-US" i="1" dirty="0" smtClean="0"/>
              <a:t>p</a:t>
            </a:r>
            <a:r>
              <a:rPr lang="en-US" dirty="0" smtClean="0"/>
              <a:t> bits are available to represent an integer. A positive integer has a zero in the last bit and the </a:t>
            </a:r>
            <a:r>
              <a:rPr lang="en-US" i="1" dirty="0" smtClean="0"/>
              <a:t>p</a:t>
            </a:r>
            <a:r>
              <a:rPr lang="en-US" dirty="0" smtClean="0"/>
              <a:t> - 1 other bits contain the base-2 representation of the integer.</a:t>
            </a:r>
          </a:p>
          <a:p>
            <a:pPr lvl="1"/>
            <a:r>
              <a:rPr lang="en-US" dirty="0" smtClean="0"/>
              <a:t>For example, if p = 8 </a:t>
            </a:r>
            <a:endParaRPr lang="en-US" dirty="0"/>
          </a:p>
        </p:txBody>
      </p:sp>
      <p:pic>
        <p:nvPicPr>
          <p:cNvPr id="7" name="Picture 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419600"/>
            <a:ext cx="6756400" cy="635000"/>
          </a:xfrm>
          <a:prstGeom prst="rect">
            <a:avLst/>
          </a:prstGeom>
        </p:spPr>
      </p:pic>
      <p:pic>
        <p:nvPicPr>
          <p:cNvPr id="10" name="Picture 9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9200" y="5562600"/>
            <a:ext cx="7721600" cy="6350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72101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fl</a:t>
            </a:r>
            <a:r>
              <a:rPr lang="en-US" i="1" dirty="0" smtClean="0"/>
              <a:t>(x)</a:t>
            </a:r>
            <a:endParaRPr lang="en-US" i="1" dirty="0"/>
          </a:p>
        </p:txBody>
      </p:sp>
      <p:pic>
        <p:nvPicPr>
          <p:cNvPr id="8" name="Picture 7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1981200"/>
            <a:ext cx="8737600" cy="11938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14408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IEEE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widely used standard for floating-point computation is the </a:t>
            </a:r>
            <a:r>
              <a:rPr lang="en-US" i="1" dirty="0"/>
              <a:t>IEEE Standard for </a:t>
            </a:r>
            <a:r>
              <a:rPr lang="en-US" i="1" dirty="0" smtClean="0"/>
              <a:t>Floating</a:t>
            </a:r>
            <a:r>
              <a:rPr lang="en-US" i="1" dirty="0"/>
              <a:t>-Point Arithmetic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 nonzero number is assumed to have a hidden 1 prior to the first digit of the mantissa.</a:t>
            </a:r>
          </a:p>
          <a:p>
            <a:pPr lvl="1"/>
            <a:r>
              <a:rPr lang="en-US" dirty="0" smtClean="0"/>
              <a:t>Single precision </a:t>
            </a:r>
            <a:r>
              <a:rPr lang="en-US" dirty="0"/>
              <a:t>uses 24 binary digits, and double precision </a:t>
            </a:r>
            <a:r>
              <a:rPr lang="en-US" dirty="0" smtClean="0"/>
              <a:t>53.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965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table lists the properties of single and double precision IEEE floating point.</a:t>
            </a:r>
            <a:endParaRPr lang="en-US" dirty="0"/>
          </a:p>
        </p:txBody>
      </p:sp>
      <p:pic>
        <p:nvPicPr>
          <p:cNvPr id="8" name="Picture 7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3124200"/>
            <a:ext cx="8763000" cy="907341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83262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Granularity of Floating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r>
              <a:rPr lang="en-US" dirty="0"/>
              <a:t>Floating point numbers are </a:t>
            </a:r>
            <a:r>
              <a:rPr lang="en-US" i="1" dirty="0"/>
              <a:t>granular</a:t>
            </a:r>
            <a:r>
              <a:rPr lang="en-US" dirty="0"/>
              <a:t>, which means there are gaps between numbers. The granularity is caused by the fact that a finite number of bits are used to represent a floating point </a:t>
            </a:r>
            <a:r>
              <a:rPr lang="en-US" dirty="0" smtClean="0"/>
              <a:t>number.</a:t>
            </a:r>
          </a:p>
          <a:p>
            <a:pPr lvl="1"/>
            <a:r>
              <a:rPr lang="en-US" dirty="0" smtClean="0"/>
              <a:t>Most </a:t>
            </a:r>
            <a:r>
              <a:rPr lang="en-US" dirty="0"/>
              <a:t>real numbers must be approximated because there is no exact conversion into </a:t>
            </a:r>
            <a:r>
              <a:rPr lang="en-US" dirty="0" smtClean="0"/>
              <a:t>binary.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929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Granularity of Floating </a:t>
            </a:r>
            <a:r>
              <a:rPr lang="en-US" dirty="0" smtClean="0"/>
              <a:t>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distance from 1.0 to the next largest double-precision number is </a:t>
            </a:r>
            <a:r>
              <a:rPr lang="en-US" dirty="0" smtClean="0"/>
              <a:t>2</a:t>
            </a:r>
            <a:r>
              <a:rPr lang="en-US" baseline="30000" dirty="0" smtClean="0"/>
              <a:t>-52</a:t>
            </a:r>
            <a:r>
              <a:rPr lang="en-US" dirty="0" smtClean="0"/>
              <a:t> in </a:t>
            </a:r>
            <a:r>
              <a:rPr lang="en-US" dirty="0"/>
              <a:t>IEEE double </a:t>
            </a:r>
            <a:r>
              <a:rPr lang="en-US" dirty="0" smtClean="0"/>
              <a:t>precision, and this is called the </a:t>
            </a:r>
            <a:r>
              <a:rPr lang="en-US" i="1" dirty="0" smtClean="0"/>
              <a:t>machine precision</a:t>
            </a:r>
            <a:r>
              <a:rPr lang="en-US" dirty="0" smtClean="0"/>
              <a:t>, or </a:t>
            </a:r>
            <a:r>
              <a:rPr lang="en-US" i="1" dirty="0" err="1" smtClean="0"/>
              <a:t>eps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If a number smaller than </a:t>
            </a:r>
            <a:r>
              <a:rPr lang="en-US" dirty="0" smtClean="0"/>
              <a:t>2</a:t>
            </a:r>
            <a:r>
              <a:rPr lang="en-US" baseline="30000" dirty="0" smtClean="0"/>
              <a:t>-52</a:t>
            </a:r>
            <a:r>
              <a:rPr lang="en-US" dirty="0" smtClean="0"/>
              <a:t> is </a:t>
            </a:r>
            <a:r>
              <a:rPr lang="en-US" dirty="0"/>
              <a:t>added to 1, the result will be 1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floating point numbers between 1.0 and 2.0 are equally </a:t>
            </a:r>
            <a:r>
              <a:rPr lang="en-US" dirty="0" smtClean="0"/>
              <a:t>spaced: 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791200"/>
            <a:ext cx="815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969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Granularity of Floating </a:t>
            </a:r>
            <a:r>
              <a:rPr lang="en-US" dirty="0" smtClean="0"/>
              <a:t>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gap increases as the length of intervals become larger by a factor of 2. The numbers between 2.0 and 4.0 are separated by a gap </a:t>
            </a:r>
            <a:r>
              <a:rPr lang="en-US" dirty="0" smtClean="0"/>
              <a:t>of 2</a:t>
            </a:r>
            <a:r>
              <a:rPr lang="en-US" baseline="30000" dirty="0" smtClean="0"/>
              <a:t>-51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In general, an interval from </a:t>
            </a:r>
            <a:r>
              <a:rPr lang="en-US" dirty="0" smtClean="0"/>
              <a:t>2</a:t>
            </a:r>
            <a:r>
              <a:rPr lang="en-US" baseline="30000" dirty="0" smtClean="0"/>
              <a:t>k</a:t>
            </a:r>
            <a:r>
              <a:rPr lang="en-US" dirty="0" smtClean="0"/>
              <a:t> to 2</a:t>
            </a:r>
            <a:r>
              <a:rPr lang="en-US" baseline="30000" dirty="0" smtClean="0"/>
              <a:t>k+1</a:t>
            </a:r>
            <a:r>
              <a:rPr lang="en-US" dirty="0" smtClean="0"/>
              <a:t> has </a:t>
            </a:r>
            <a:r>
              <a:rPr lang="en-US" dirty="0"/>
              <a:t>a gap between values </a:t>
            </a:r>
            <a:r>
              <a:rPr lang="en-US" dirty="0" smtClean="0"/>
              <a:t>of 2</a:t>
            </a:r>
            <a:r>
              <a:rPr lang="en-US" baseline="30000" dirty="0" smtClean="0"/>
              <a:t>k</a:t>
            </a:r>
            <a:r>
              <a:rPr lang="en-US" dirty="0" smtClean="0"/>
              <a:t>(2</a:t>
            </a:r>
            <a:r>
              <a:rPr lang="en-US" baseline="30000" dirty="0" smtClean="0"/>
              <a:t>-52</a:t>
            </a:r>
            <a:r>
              <a:rPr lang="en-US" dirty="0" smtClean="0"/>
              <a:t>). </a:t>
            </a:r>
            <a:r>
              <a:rPr lang="en-US" dirty="0"/>
              <a:t>As k increases, the gap relative to </a:t>
            </a:r>
            <a:r>
              <a:rPr lang="en-US" dirty="0" smtClean="0"/>
              <a:t>2</a:t>
            </a:r>
            <a:r>
              <a:rPr lang="en-US" baseline="30000" dirty="0" smtClean="0"/>
              <a:t>k</a:t>
            </a:r>
            <a:r>
              <a:rPr lang="en-US" dirty="0" smtClean="0"/>
              <a:t> remains 2</a:t>
            </a:r>
            <a:r>
              <a:rPr lang="en-US" baseline="30000" dirty="0" smtClean="0"/>
              <a:t>-52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810000"/>
            <a:ext cx="7217229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4303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Machine Precision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2332179"/>
            <a:ext cx="8229600" cy="4144821"/>
          </a:xfrm>
        </p:spPr>
        <p:txBody>
          <a:bodyPr/>
          <a:lstStyle/>
          <a:p>
            <a:r>
              <a:rPr lang="en-US" dirty="0" smtClean="0"/>
              <a:t>If b = 2 and p = 52, </a:t>
            </a:r>
            <a:r>
              <a:rPr lang="en-US" dirty="0" err="1" smtClean="0"/>
              <a:t>eps</a:t>
            </a:r>
            <a:r>
              <a:rPr lang="en-US" dirty="0" smtClean="0"/>
              <a:t> = (1/2)2</a:t>
            </a:r>
            <a:r>
              <a:rPr lang="en-US" baseline="30000" dirty="0" smtClean="0"/>
              <a:t>-51</a:t>
            </a:r>
            <a:r>
              <a:rPr lang="en-US" dirty="0" smtClean="0"/>
              <a:t> = 2</a:t>
            </a:r>
            <a:r>
              <a:rPr lang="en-US" baseline="30000" dirty="0" smtClean="0"/>
              <a:t>-52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b = 2 and p = 23, </a:t>
            </a:r>
            <a:r>
              <a:rPr lang="en-US" dirty="0" err="1" smtClean="0"/>
              <a:t>eps</a:t>
            </a:r>
            <a:r>
              <a:rPr lang="en-US" dirty="0" smtClean="0"/>
              <a:t> = (1/2)2</a:t>
            </a:r>
            <a:r>
              <a:rPr lang="en-US" baseline="30000" dirty="0" smtClean="0"/>
              <a:t>-22</a:t>
            </a:r>
            <a:r>
              <a:rPr lang="en-US" dirty="0"/>
              <a:t> </a:t>
            </a:r>
            <a:r>
              <a:rPr lang="en-US" dirty="0" smtClean="0"/>
              <a:t>= 2</a:t>
            </a:r>
            <a:r>
              <a:rPr lang="en-US" baseline="30000" dirty="0" smtClean="0"/>
              <a:t>-23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8" name="Picture 7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1447800"/>
            <a:ext cx="8737600" cy="9144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87894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b = 2 and p = 25, what is the machine precision?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007384"/>
              </p:ext>
            </p:extLst>
          </p:nvPr>
        </p:nvGraphicFramePr>
        <p:xfrm>
          <a:off x="1676400" y="3124200"/>
          <a:ext cx="5836879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3" name="Equation" r:id="rId3" imgW="2603500" imgH="393700" progId="Equation.DSMT4">
                  <p:embed/>
                </p:oleObj>
              </mc:Choice>
              <mc:Fallback>
                <p:oleObj name="Equation" r:id="rId3" imgW="26035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6400" y="3124200"/>
                        <a:ext cx="5836879" cy="882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7753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Double Precision Range</a:t>
            </a:r>
            <a:endParaRPr lang="en-US" dirty="0"/>
          </a:p>
        </p:txBody>
      </p:sp>
      <p:pic>
        <p:nvPicPr>
          <p:cNvPr id="4" name="Picture 3" descr="f08-02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84" y="2514600"/>
            <a:ext cx="8358716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6944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Floating-Point 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dirty="0" smtClean="0"/>
              <a:t>The mapping from real number to floating-point numbers is called the floating-point representation or rounding. </a:t>
            </a:r>
          </a:p>
          <a:p>
            <a:r>
              <a:rPr lang="en-US" dirty="0" smtClean="0"/>
              <a:t>Let fl(x)be the floating-point number associated with the real number x. The following equality holds for all real numbers</a:t>
            </a:r>
            <a:br>
              <a:rPr lang="en-US" dirty="0" smtClean="0"/>
            </a:br>
            <a:r>
              <a:rPr lang="en-US" dirty="0" smtClean="0"/>
              <a:t>                 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where            .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5158070"/>
              </p:ext>
            </p:extLst>
          </p:nvPr>
        </p:nvGraphicFramePr>
        <p:xfrm>
          <a:off x="940600" y="4778213"/>
          <a:ext cx="1619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1" name="Equation" r:id="rId4" imgW="863600" imgH="203200" progId="Equation.DSMT4">
                  <p:embed/>
                </p:oleObj>
              </mc:Choice>
              <mc:Fallback>
                <p:oleObj name="Equation" r:id="rId4" imgW="8636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40600" y="4778213"/>
                        <a:ext cx="161925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5257800"/>
            <a:ext cx="2563091" cy="381000"/>
          </a:xfrm>
          <a:prstGeom prst="rect">
            <a:avLst/>
          </a:prstGeom>
        </p:spPr>
      </p:pic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0453843"/>
              </p:ext>
            </p:extLst>
          </p:nvPr>
        </p:nvGraphicFramePr>
        <p:xfrm>
          <a:off x="2196000" y="5687381"/>
          <a:ext cx="994501" cy="484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2" name="Equation" r:id="rId7" imgW="508000" imgH="228600" progId="Equation.DSMT4">
                  <p:embed/>
                </p:oleObj>
              </mc:Choice>
              <mc:Fallback>
                <p:oleObj name="Equation" r:id="rId7" imgW="508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96000" y="5687381"/>
                        <a:ext cx="994501" cy="4848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218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Integer Representation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828800"/>
            <a:ext cx="6934200" cy="1169138"/>
          </a:xfrm>
          <a:prstGeom prst="rect">
            <a:avLst/>
          </a:prstGeom>
        </p:spPr>
      </p:pic>
      <p:pic>
        <p:nvPicPr>
          <p:cNvPr id="9" name="Picture 8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6800" y="3571002"/>
            <a:ext cx="6858000" cy="1133061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5324378"/>
            <a:ext cx="7315200" cy="7171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43800" y="4343400"/>
            <a:ext cx="3937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998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Floating-Point 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229600" cy="4525963"/>
          </a:xfrm>
        </p:spPr>
        <p:txBody>
          <a:bodyPr/>
          <a:lstStyle/>
          <a:p>
            <a:r>
              <a:rPr lang="en-US" dirty="0" smtClean="0"/>
              <a:t>To analyze accuracy of floating point operations, just consider "+".</a:t>
            </a:r>
          </a:p>
          <a:p>
            <a:pPr lvl="1"/>
            <a:r>
              <a:rPr lang="en-US" dirty="0" smtClean="0"/>
              <a:t>Let      be the computer result of floating point addition.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57800" y="42672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Overflow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257800" y="54102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Underflow</a:t>
            </a: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7728200"/>
              </p:ext>
            </p:extLst>
          </p:nvPr>
        </p:nvGraphicFramePr>
        <p:xfrm>
          <a:off x="2971800" y="3200400"/>
          <a:ext cx="3483429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9" name="Equation" r:id="rId3" imgW="1524000" imgH="266700" progId="Equation.DSMT4">
                  <p:embed/>
                </p:oleObj>
              </mc:Choice>
              <mc:Fallback>
                <p:oleObj name="Equation" r:id="rId3" imgW="15240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71800" y="3200400"/>
                        <a:ext cx="3483429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6729257"/>
              </p:ext>
            </p:extLst>
          </p:nvPr>
        </p:nvGraphicFramePr>
        <p:xfrm>
          <a:off x="2087400" y="2219801"/>
          <a:ext cx="311150" cy="287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0" name="Equation" r:id="rId5" imgW="165100" imgH="152400" progId="Equation.DSMT4">
                  <p:embed/>
                </p:oleObj>
              </mc:Choice>
              <mc:Fallback>
                <p:oleObj name="Equation" r:id="rId5" imgW="1651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87400" y="2219801"/>
                        <a:ext cx="311150" cy="287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5666079"/>
              </p:ext>
            </p:extLst>
          </p:nvPr>
        </p:nvGraphicFramePr>
        <p:xfrm>
          <a:off x="3124200" y="4343400"/>
          <a:ext cx="1371600" cy="404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1" name="Equation" r:id="rId7" imgW="774700" imgH="228600" progId="Equation.DSMT4">
                  <p:embed/>
                </p:oleObj>
              </mc:Choice>
              <mc:Fallback>
                <p:oleObj name="Equation" r:id="rId7" imgW="7747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24200" y="4343400"/>
                        <a:ext cx="1371600" cy="4047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1784095"/>
              </p:ext>
            </p:extLst>
          </p:nvPr>
        </p:nvGraphicFramePr>
        <p:xfrm>
          <a:off x="3124200" y="5410200"/>
          <a:ext cx="1270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2" name="Equation" r:id="rId9" imgW="762000" imgH="228600" progId="Equation.DSMT4">
                  <p:embed/>
                </p:oleObj>
              </mc:Choice>
              <mc:Fallback>
                <p:oleObj name="Equation" r:id="rId9" imgW="762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24200" y="5410200"/>
                        <a:ext cx="12700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33400" y="6172200"/>
            <a:ext cx="6460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Similar notation applies for the other operations                    . </a:t>
            </a:r>
            <a:endParaRPr lang="en-US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8246712"/>
              </p:ext>
            </p:extLst>
          </p:nvPr>
        </p:nvGraphicFramePr>
        <p:xfrm>
          <a:off x="5791200" y="6208395"/>
          <a:ext cx="914400" cy="370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3" name="Equation" r:id="rId11" imgW="469900" imgH="190500" progId="Equation.DSMT4">
                  <p:embed/>
                </p:oleObj>
              </mc:Choice>
              <mc:Fallback>
                <p:oleObj name="Equation" r:id="rId11" imgW="4699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791200" y="6208395"/>
                        <a:ext cx="914400" cy="3707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7494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dirty="0" smtClean="0"/>
              <a:t>The Guard Digit</a:t>
            </a:r>
            <a:endParaRPr lang="en-US" dirty="0"/>
          </a:p>
        </p:txBody>
      </p:sp>
      <p:pic>
        <p:nvPicPr>
          <p:cNvPr id="7" name="Picture 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611588"/>
            <a:ext cx="7315200" cy="6170212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05407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of Measuring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Absolute error: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Relative error:</a:t>
            </a:r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707925"/>
              </p:ext>
            </p:extLst>
          </p:nvPr>
        </p:nvGraphicFramePr>
        <p:xfrm>
          <a:off x="3352800" y="2514600"/>
          <a:ext cx="187452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3" name="Equation" r:id="rId3" imgW="520700" imgH="254000" progId="Equation.DSMT4">
                  <p:embed/>
                </p:oleObj>
              </mc:Choice>
              <mc:Fallback>
                <p:oleObj name="Equation" r:id="rId3" imgW="5207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52800" y="2514600"/>
                        <a:ext cx="187452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6153572"/>
              </p:ext>
            </p:extLst>
          </p:nvPr>
        </p:nvGraphicFramePr>
        <p:xfrm>
          <a:off x="3295842" y="4876800"/>
          <a:ext cx="2965622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4" name="Equation" r:id="rId5" imgW="1016000" imgH="469900" progId="Equation.DSMT4">
                  <p:embed/>
                </p:oleObj>
              </mc:Choice>
              <mc:Fallback>
                <p:oleObj name="Equation" r:id="rId5" imgW="10160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95842" y="4876800"/>
                        <a:ext cx="2965622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0493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Relative Error is Best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Relative error gives an indication of how good a measurement is relative to the size of the thing being </a:t>
            </a:r>
            <a:r>
              <a:rPr lang="en-US" dirty="0" smtClean="0"/>
              <a:t>measured.</a:t>
            </a:r>
          </a:p>
          <a:p>
            <a:endParaRPr lang="en-US" dirty="0"/>
          </a:p>
        </p:txBody>
      </p:sp>
      <p:pic>
        <p:nvPicPr>
          <p:cNvPr id="15" name="Picture 1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3657600"/>
            <a:ext cx="8763000" cy="25146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01600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Measuring Relative Error is </a:t>
            </a:r>
            <a:r>
              <a:rPr lang="en-US" dirty="0" smtClean="0"/>
              <a:t>Best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particularly true for large or small floating point values.</a:t>
            </a:r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3505200"/>
            <a:ext cx="8737600" cy="7112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607217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Measuring Relative Error is </a:t>
            </a:r>
            <a:r>
              <a:rPr lang="en-US" dirty="0" smtClean="0"/>
              <a:t>Best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Relative error is generally the better measure of truncation error when summing a series. If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n</a:t>
            </a:r>
            <a:r>
              <a:rPr lang="en-US" dirty="0" smtClean="0"/>
              <a:t> and s</a:t>
            </a:r>
            <a:r>
              <a:rPr lang="en-US" baseline="-25000" dirty="0" smtClean="0"/>
              <a:t>n+1</a:t>
            </a:r>
            <a:r>
              <a:rPr lang="en-US" dirty="0" smtClean="0"/>
              <a:t> are the last two partial sums, estimate the relative error using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i="1" dirty="0" err="1" smtClean="0"/>
              <a:t>tol</a:t>
            </a:r>
            <a:r>
              <a:rPr lang="en-US" dirty="0" smtClean="0"/>
              <a:t> is the error tolerance.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316783"/>
              </p:ext>
            </p:extLst>
          </p:nvPr>
        </p:nvGraphicFramePr>
        <p:xfrm>
          <a:off x="3505200" y="3886200"/>
          <a:ext cx="1803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7" name="Equation" r:id="rId3" imgW="901700" imgH="457200" progId="Equation.DSMT4">
                  <p:embed/>
                </p:oleObj>
              </mc:Choice>
              <mc:Fallback>
                <p:oleObj name="Equation" r:id="rId3" imgW="9017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05200" y="3886200"/>
                        <a:ext cx="18034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00388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MATLAB 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en-US" dirty="0" smtClean="0"/>
              <a:t>Approximate the sum of the series          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8080420" cy="4801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tol</a:t>
            </a:r>
            <a:r>
              <a:rPr lang="en-US" dirty="0">
                <a:latin typeface="Courier New"/>
                <a:cs typeface="Courier New"/>
              </a:rPr>
              <a:t> = 1.0e-12;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err="1">
                <a:latin typeface="Courier New"/>
                <a:cs typeface="Courier New"/>
              </a:rPr>
              <a:t>estrelerror</a:t>
            </a:r>
            <a:r>
              <a:rPr lang="en-US" dirty="0">
                <a:latin typeface="Courier New"/>
                <a:cs typeface="Courier New"/>
              </a:rPr>
              <a:t> = </a:t>
            </a:r>
            <a:r>
              <a:rPr lang="en-US" dirty="0" err="1">
                <a:latin typeface="Courier New"/>
                <a:cs typeface="Courier New"/>
              </a:rPr>
              <a:t>inf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r>
              <a:rPr lang="en-US" dirty="0" err="1">
                <a:latin typeface="Courier New"/>
                <a:cs typeface="Courier New"/>
              </a:rPr>
              <a:t>sn</a:t>
            </a:r>
            <a:r>
              <a:rPr lang="en-US" dirty="0">
                <a:latin typeface="Courier New"/>
                <a:cs typeface="Courier New"/>
              </a:rPr>
              <a:t> = 0.5;</a:t>
            </a:r>
          </a:p>
          <a:p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= 2;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while </a:t>
            </a:r>
            <a:r>
              <a:rPr lang="en-US" dirty="0" err="1">
                <a:latin typeface="Courier New"/>
                <a:cs typeface="Courier New"/>
              </a:rPr>
              <a:t>estrelerror</a:t>
            </a:r>
            <a:r>
              <a:rPr lang="en-US" dirty="0">
                <a:latin typeface="Courier New"/>
                <a:cs typeface="Courier New"/>
              </a:rPr>
              <a:t> &gt;= </a:t>
            </a:r>
            <a:r>
              <a:rPr lang="en-US" dirty="0" err="1">
                <a:latin typeface="Courier New"/>
                <a:cs typeface="Courier New"/>
              </a:rPr>
              <a:t>tol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 sn_plus1 = </a:t>
            </a:r>
            <a:r>
              <a:rPr lang="en-US" dirty="0" err="1">
                <a:latin typeface="Courier New"/>
                <a:cs typeface="Courier New"/>
              </a:rPr>
              <a:t>sn</a:t>
            </a:r>
            <a:r>
              <a:rPr lang="en-US" dirty="0">
                <a:latin typeface="Courier New"/>
                <a:cs typeface="Courier New"/>
              </a:rPr>
              <a:t> + 1/(i^2 + </a:t>
            </a:r>
            <a:r>
              <a:rPr lang="en-US" dirty="0" err="1">
                <a:latin typeface="Courier New"/>
                <a:cs typeface="Courier New"/>
              </a:rPr>
              <a:t>sqrt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));</a:t>
            </a:r>
          </a:p>
          <a:p>
            <a:r>
              <a:rPr lang="en-US" dirty="0">
                <a:latin typeface="Courier New"/>
                <a:cs typeface="Courier New"/>
              </a:rPr>
              <a:t>   </a:t>
            </a:r>
            <a:r>
              <a:rPr lang="en-US" dirty="0" err="1">
                <a:latin typeface="Courier New"/>
                <a:cs typeface="Courier New"/>
              </a:rPr>
              <a:t>estrelerror</a:t>
            </a:r>
            <a:r>
              <a:rPr lang="en-US" dirty="0">
                <a:latin typeface="Courier New"/>
                <a:cs typeface="Courier New"/>
              </a:rPr>
              <a:t> = abs(sn_plus1 - </a:t>
            </a:r>
            <a:r>
              <a:rPr lang="en-US" dirty="0" err="1">
                <a:latin typeface="Courier New"/>
                <a:cs typeface="Courier New"/>
              </a:rPr>
              <a:t>sn</a:t>
            </a:r>
            <a:r>
              <a:rPr lang="en-US" dirty="0">
                <a:latin typeface="Courier New"/>
                <a:cs typeface="Courier New"/>
              </a:rPr>
              <a:t>)/abs(</a:t>
            </a:r>
            <a:r>
              <a:rPr lang="en-US" dirty="0" err="1">
                <a:latin typeface="Courier New"/>
                <a:cs typeface="Courier New"/>
              </a:rPr>
              <a:t>sn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r>
              <a:rPr lang="en-US" dirty="0">
                <a:latin typeface="Courier New"/>
                <a:cs typeface="Courier New"/>
              </a:rPr>
              <a:t>   </a:t>
            </a:r>
            <a:r>
              <a:rPr lang="en-US" dirty="0" err="1">
                <a:latin typeface="Courier New"/>
                <a:cs typeface="Courier New"/>
              </a:rPr>
              <a:t>sn</a:t>
            </a:r>
            <a:r>
              <a:rPr lang="en-US" dirty="0">
                <a:latin typeface="Courier New"/>
                <a:cs typeface="Courier New"/>
              </a:rPr>
              <a:t> = sn_plus1;</a:t>
            </a:r>
          </a:p>
          <a:p>
            <a:r>
              <a:rPr lang="en-US" dirty="0">
                <a:latin typeface="Courier New"/>
                <a:cs typeface="Courier New"/>
              </a:rPr>
              <a:t>  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=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+ 1;</a:t>
            </a:r>
          </a:p>
          <a:p>
            <a:r>
              <a:rPr lang="en-US" dirty="0">
                <a:latin typeface="Courier New"/>
                <a:cs typeface="Courier New"/>
              </a:rPr>
              <a:t>end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err="1">
                <a:latin typeface="Courier New"/>
                <a:cs typeface="Courier New"/>
              </a:rPr>
              <a:t>fprintf</a:t>
            </a:r>
            <a:r>
              <a:rPr lang="en-US" dirty="0">
                <a:latin typeface="Courier New"/>
                <a:cs typeface="Courier New"/>
              </a:rPr>
              <a:t>('The approximate sum of the series is %</a:t>
            </a:r>
            <a:r>
              <a:rPr lang="en-US" dirty="0" smtClean="0">
                <a:latin typeface="Courier New"/>
                <a:cs typeface="Courier New"/>
              </a:rPr>
              <a:t>g.\</a:t>
            </a:r>
            <a:r>
              <a:rPr lang="en-US" dirty="0">
                <a:latin typeface="Courier New"/>
                <a:cs typeface="Courier New"/>
              </a:rPr>
              <a:t>n',</a:t>
            </a:r>
            <a:r>
              <a:rPr lang="en-US" dirty="0" err="1">
                <a:latin typeface="Courier New"/>
                <a:cs typeface="Courier New"/>
              </a:rPr>
              <a:t>sn</a:t>
            </a:r>
            <a:r>
              <a:rPr lang="en-US" dirty="0">
                <a:latin typeface="Courier New"/>
                <a:cs typeface="Courier New"/>
              </a:rPr>
              <a:t>)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&lt;Output&gt;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The approximate sum of the series is </a:t>
            </a:r>
            <a:r>
              <a:rPr lang="en-US" dirty="0" smtClean="0">
                <a:latin typeface="Courier New"/>
                <a:cs typeface="Courier New"/>
              </a:rPr>
              <a:t>1.04615.</a:t>
            </a:r>
            <a:endParaRPr lang="en-US" dirty="0">
              <a:latin typeface="Courier New"/>
              <a:cs typeface="Courier New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2817582"/>
              </p:ext>
            </p:extLst>
          </p:nvPr>
        </p:nvGraphicFramePr>
        <p:xfrm>
          <a:off x="6781800" y="914400"/>
          <a:ext cx="117565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0" name="Equation" r:id="rId3" imgW="685800" imgH="444500" progId="Equation.DSMT4">
                  <p:embed/>
                </p:oleObj>
              </mc:Choice>
              <mc:Fallback>
                <p:oleObj name="Equation" r:id="rId3" imgW="6858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81800" y="914400"/>
                        <a:ext cx="1175657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09134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3196"/>
            <a:ext cx="8229600" cy="1143000"/>
          </a:xfrm>
        </p:spPr>
        <p:txBody>
          <a:bodyPr/>
          <a:lstStyle/>
          <a:p>
            <a:r>
              <a:rPr lang="en-US" dirty="0" smtClean="0"/>
              <a:t>Rounding Error Bound for 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Most computer implementations of addition (including the widely used  IEEE arithmetic) satisfy the property that the relative error is less than the machine precision: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968710"/>
              </p:ext>
            </p:extLst>
          </p:nvPr>
        </p:nvGraphicFramePr>
        <p:xfrm>
          <a:off x="2590800" y="3352800"/>
          <a:ext cx="4038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4" name="Equation" r:id="rId3" imgW="2019300" imgH="457200" progId="Equation.DSMT4">
                  <p:embed/>
                </p:oleObj>
              </mc:Choice>
              <mc:Fallback>
                <p:oleObj name="Equation" r:id="rId3" imgW="20193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0800" y="3352800"/>
                        <a:ext cx="40386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1193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General Rounding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/>
          <a:lstStyle/>
          <a:p>
            <a:r>
              <a:rPr lang="en-US" dirty="0" smtClean="0"/>
              <a:t>Once </a:t>
            </a:r>
            <a:r>
              <a:rPr lang="en-US" dirty="0"/>
              <a:t>floating point numbers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are in computer </a:t>
            </a:r>
            <a:r>
              <a:rPr lang="en-US" dirty="0" smtClean="0"/>
              <a:t>memory, the </a:t>
            </a:r>
            <a:r>
              <a:rPr lang="en-US" dirty="0"/>
              <a:t>basic arithmetic operations satisfy the following: </a:t>
            </a:r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2641600"/>
            <a:ext cx="32512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9117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Performing Many Floating Point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relative error for one single operation is very small, but this is not always the case when a sequence of many operations is performed.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713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pic>
        <p:nvPicPr>
          <p:cNvPr id="9" name="Picture 8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2057400"/>
            <a:ext cx="7696200" cy="31496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51669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Rounding Error Bound for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adding </a:t>
            </a:r>
            <a:r>
              <a:rPr lang="en-US" i="1" dirty="0"/>
              <a:t>n</a:t>
            </a:r>
            <a:r>
              <a:rPr lang="en-US" dirty="0"/>
              <a:t> floating point numbers, the result is the exact sum of the </a:t>
            </a:r>
            <a:r>
              <a:rPr lang="en-US" i="1" dirty="0"/>
              <a:t>n</a:t>
            </a:r>
            <a:r>
              <a:rPr lang="en-US" dirty="0"/>
              <a:t> numbers, each perturbed by a small relative error. The errors are bounded by </a:t>
            </a:r>
            <a:r>
              <a:rPr lang="en-US" i="1" dirty="0" smtClean="0"/>
              <a:t>K</a:t>
            </a:r>
            <a:r>
              <a:rPr lang="en-US" dirty="0" smtClean="0"/>
              <a:t>(</a:t>
            </a:r>
            <a:r>
              <a:rPr lang="en-US" i="1" dirty="0" smtClean="0"/>
              <a:t> </a:t>
            </a:r>
            <a:r>
              <a:rPr lang="en-US" i="1" dirty="0"/>
              <a:t>n-1 )</a:t>
            </a:r>
            <a:r>
              <a:rPr lang="en-US" i="1" dirty="0" err="1"/>
              <a:t>eps</a:t>
            </a:r>
            <a:r>
              <a:rPr lang="en-US" i="1" dirty="0"/>
              <a:t> </a:t>
            </a:r>
            <a:r>
              <a:rPr lang="en-US" dirty="0"/>
              <a:t>, where </a:t>
            </a:r>
            <a:r>
              <a:rPr lang="en-US" i="1" dirty="0" err="1"/>
              <a:t>eps</a:t>
            </a:r>
            <a:r>
              <a:rPr lang="en-US" dirty="0"/>
              <a:t> is the unit roundoff </a:t>
            </a:r>
            <a:r>
              <a:rPr lang="en-US" dirty="0" smtClean="0"/>
              <a:t>error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K</a:t>
            </a:r>
            <a:r>
              <a:rPr lang="en-US" dirty="0" smtClean="0"/>
              <a:t> is a constant that depends on x</a:t>
            </a:r>
            <a:r>
              <a:rPr lang="en-US" baseline="-25000" dirty="0" smtClean="0"/>
              <a:t>1</a:t>
            </a:r>
            <a:r>
              <a:rPr lang="en-US" dirty="0" smtClean="0"/>
              <a:t>, x</a:t>
            </a:r>
            <a:r>
              <a:rPr lang="en-US" baseline="-25000" dirty="0" smtClean="0"/>
              <a:t>2</a:t>
            </a:r>
            <a:r>
              <a:rPr lang="en-US" dirty="0" smtClean="0"/>
              <a:t>, …,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3264578"/>
            <a:ext cx="776287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47604"/>
            <a:ext cx="8667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78" y="3124200"/>
            <a:ext cx="387233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67" y="3657600"/>
            <a:ext cx="387233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7147428"/>
              </p:ext>
            </p:extLst>
          </p:nvPr>
        </p:nvGraphicFramePr>
        <p:xfrm>
          <a:off x="6485853" y="705044"/>
          <a:ext cx="2590800" cy="402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4" name="Equation" r:id="rId4" imgW="1308100" imgH="203200" progId="Equation.DSMT4">
                  <p:embed/>
                </p:oleObj>
              </mc:Choice>
              <mc:Fallback>
                <p:oleObj name="Equation" r:id="rId4" imgW="13081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85853" y="705044"/>
                        <a:ext cx="2590800" cy="4024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8825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Rounding Error Bound for the Product of </a:t>
            </a:r>
            <a:r>
              <a:rPr lang="en-US" i="1" dirty="0" smtClean="0"/>
              <a:t>n</a:t>
            </a:r>
            <a:r>
              <a:rPr lang="en-US" dirty="0" smtClean="0"/>
              <a:t>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relative error in computing the product of </a:t>
            </a:r>
            <a:r>
              <a:rPr lang="en-US" i="1" dirty="0"/>
              <a:t>n </a:t>
            </a:r>
            <a:r>
              <a:rPr lang="en-US" dirty="0"/>
              <a:t>floating point numbers is at most </a:t>
            </a:r>
            <a:r>
              <a:rPr lang="en-US" i="1" dirty="0"/>
              <a:t>1.06( n-1 )</a:t>
            </a:r>
            <a:r>
              <a:rPr lang="en-US" i="1" dirty="0" err="1"/>
              <a:t>eps</a:t>
            </a:r>
            <a:r>
              <a:rPr lang="en-US" i="1" dirty="0"/>
              <a:t> </a:t>
            </a:r>
            <a:r>
              <a:rPr lang="en-US" dirty="0"/>
              <a:t>, assuming that</a:t>
            </a:r>
            <a:r>
              <a:rPr lang="en-US" i="1" dirty="0"/>
              <a:t> ( n-1 )</a:t>
            </a:r>
            <a:r>
              <a:rPr lang="en-US" i="1" dirty="0" err="1" smtClean="0"/>
              <a:t>eps</a:t>
            </a:r>
            <a:r>
              <a:rPr lang="en-US" i="1" dirty="0" smtClean="0"/>
              <a:t> &lt; 0.1 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004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Error Bounds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For an m × n matrix </a:t>
            </a:r>
            <a:r>
              <a:rPr lang="en-US" i="1" dirty="0" smtClean="0"/>
              <a:t>M</a:t>
            </a:r>
            <a:r>
              <a:rPr lang="en-US" dirty="0" smtClean="0"/>
              <a:t> define             ; that is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the matrix whose entries are the absolute value of those from </a:t>
            </a:r>
            <a:r>
              <a:rPr lang="en-US" i="1" dirty="0" smtClean="0"/>
              <a:t>M</a:t>
            </a:r>
            <a:r>
              <a:rPr lang="en-US" dirty="0" smtClean="0"/>
              <a:t>. Let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be two floating point matrices and </a:t>
            </a:r>
            <a:r>
              <a:rPr lang="en-US" i="1" dirty="0" smtClean="0"/>
              <a:t>c</a:t>
            </a:r>
            <a:r>
              <a:rPr lang="en-US" dirty="0" smtClean="0"/>
              <a:t> be a floating point number. Then,</a:t>
            </a:r>
            <a:endParaRPr lang="en-US" i="1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If the product of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is defined,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7313859"/>
              </p:ext>
            </p:extLst>
          </p:nvPr>
        </p:nvGraphicFramePr>
        <p:xfrm>
          <a:off x="5867400" y="1524000"/>
          <a:ext cx="1104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2" name="Equation" r:id="rId4" imgW="736600" imgH="304800" progId="Equation.DSMT4">
                  <p:embed/>
                </p:oleObj>
              </mc:Choice>
              <mc:Fallback>
                <p:oleObj name="Equation" r:id="rId4" imgW="736600" imgH="304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67400" y="1524000"/>
                        <a:ext cx="11049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444507"/>
              </p:ext>
            </p:extLst>
          </p:nvPr>
        </p:nvGraphicFramePr>
        <p:xfrm>
          <a:off x="8296179" y="1543244"/>
          <a:ext cx="381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3" name="Equation" r:id="rId6" imgW="254000" imgH="228600" progId="Equation.DSMT4">
                  <p:embed/>
                </p:oleObj>
              </mc:Choice>
              <mc:Fallback>
                <p:oleObj name="Equation" r:id="rId6" imgW="254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96179" y="1543244"/>
                        <a:ext cx="3810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267200"/>
            <a:ext cx="5511800" cy="660400"/>
          </a:xfrm>
          <a:prstGeom prst="rect">
            <a:avLst/>
          </a:prstGeom>
        </p:spPr>
      </p:pic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8956347"/>
              </p:ext>
            </p:extLst>
          </p:nvPr>
        </p:nvGraphicFramePr>
        <p:xfrm>
          <a:off x="1981200" y="5943600"/>
          <a:ext cx="50532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4" name="Equation" r:id="rId9" imgW="2667000" imgH="241300" progId="Equation.DSMT4">
                  <p:embed/>
                </p:oleObj>
              </mc:Choice>
              <mc:Fallback>
                <p:oleObj name="Equation" r:id="rId9" imgW="26670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81200" y="5943600"/>
                        <a:ext cx="5053263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84698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Organizing Computations to Minimize Round Off 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carefully choosing the order in which computations are performed will improve results.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025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Organizing Computations to Minimize Round Off 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Consider computing the 2-norm of a vector.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some </a:t>
            </a:r>
            <a:r>
              <a:rPr lang="en-US" i="1" dirty="0" smtClean="0"/>
              <a:t>x</a:t>
            </a:r>
            <a:r>
              <a:rPr lang="en-US" i="1" baseline="-25000" dirty="0" smtClean="0"/>
              <a:t>i</a:t>
            </a:r>
            <a:r>
              <a:rPr lang="en-US" dirty="0" smtClean="0"/>
              <a:t> is too large, overflow can occur in computing the sum. There is a way to minimize errors. </a:t>
            </a:r>
            <a:endParaRPr lang="en-US" dirty="0"/>
          </a:p>
        </p:txBody>
      </p:sp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514600"/>
            <a:ext cx="46863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987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Organizing Computations to Minimize Round Off 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compute the 2-norm without the possibility of overflow, execute the following steps:</a:t>
            </a:r>
            <a:endParaRPr lang="en-US" dirty="0"/>
          </a:p>
        </p:txBody>
      </p:sp>
      <p:pic>
        <p:nvPicPr>
          <p:cNvPr id="10" name="Picture 9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57400" y="3276600"/>
            <a:ext cx="5139906" cy="19050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74593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Cancellation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Subtracting </a:t>
            </a:r>
            <a:r>
              <a:rPr lang="en-US" dirty="0"/>
              <a:t>numbers that are close can be </a:t>
            </a:r>
            <a:r>
              <a:rPr lang="en-US" dirty="0" smtClean="0"/>
              <a:t>disastrous.</a:t>
            </a:r>
          </a:p>
          <a:p>
            <a:pPr lvl="1"/>
            <a:r>
              <a:rPr lang="en-US" dirty="0" smtClean="0"/>
              <a:t>Consider the quadratic formula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/>
              <a:t>If the product 4ac is small, </a:t>
            </a:r>
            <a:r>
              <a:rPr lang="en-US" dirty="0" smtClean="0"/>
              <a:t>then ,                      ,and </a:t>
            </a:r>
            <a:r>
              <a:rPr lang="en-US" dirty="0"/>
              <a:t>when computing one of </a:t>
            </a:r>
            <a:r>
              <a:rPr lang="en-US" i="1" dirty="0" smtClean="0"/>
              <a:t>x</a:t>
            </a:r>
            <a:r>
              <a:rPr lang="en-US" i="1" baseline="-25000" dirty="0" smtClean="0"/>
              <a:t>1</a:t>
            </a:r>
            <a:r>
              <a:rPr lang="en-US" dirty="0" smtClean="0"/>
              <a:t> or </a:t>
            </a:r>
            <a:r>
              <a:rPr lang="en-US" i="1" dirty="0" smtClean="0"/>
              <a:t>x</a:t>
            </a:r>
            <a:r>
              <a:rPr lang="en-US" i="1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we will be subtracting two nearly equal numbers. This can be a serious problem, since we know a computer maintains only a fixed number of significant digits. </a:t>
            </a:r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124200"/>
            <a:ext cx="4876800" cy="584200"/>
          </a:xfrm>
          <a:prstGeom prst="rect">
            <a:avLst/>
          </a:prstGeom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962400"/>
            <a:ext cx="15494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398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Cancellation </a:t>
            </a:r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i="1" dirty="0" smtClean="0"/>
              <a:t>b &gt; 0</a:t>
            </a:r>
            <a:r>
              <a:rPr lang="en-US" dirty="0" smtClean="0"/>
              <a:t>, cancellation error occurs when computing </a:t>
            </a:r>
            <a:r>
              <a:rPr lang="en-US" i="1" dirty="0" smtClean="0"/>
              <a:t>x</a:t>
            </a:r>
            <a:r>
              <a:rPr lang="en-US" i="1" baseline="-25000" dirty="0" smtClean="0"/>
              <a:t>1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i="1" dirty="0" smtClean="0"/>
              <a:t>b &lt; 0</a:t>
            </a:r>
            <a:r>
              <a:rPr lang="en-US" dirty="0" smtClean="0"/>
              <a:t>, cancellation error occurs when computing </a:t>
            </a:r>
            <a:r>
              <a:rPr lang="en-US" i="1" dirty="0" smtClean="0"/>
              <a:t>x</a:t>
            </a:r>
            <a:r>
              <a:rPr lang="en-US" i="1" baseline="-25000" dirty="0" smtClean="0"/>
              <a:t>2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2872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Cancellation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 for the quadratic equation cancellation error problem.</a:t>
            </a:r>
            <a:endParaRPr lang="en-US" dirty="0"/>
          </a:p>
        </p:txBody>
      </p:sp>
      <p:pic>
        <p:nvPicPr>
          <p:cNvPr id="7" name="Picture 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5900" y="3048000"/>
            <a:ext cx="8763000" cy="29972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74727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Twos Complement</a:t>
            </a:r>
            <a:endParaRPr lang="en-US" dirty="0"/>
          </a:p>
        </p:txBody>
      </p:sp>
      <p:pic>
        <p:nvPicPr>
          <p:cNvPr id="7" name="Picture 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1676400"/>
            <a:ext cx="8763000" cy="8890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93055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Twos Complement and the Carry 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add 1 and -1 the result must be 0.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00000001 + 11111111 = </a:t>
            </a:r>
            <a:r>
              <a:rPr lang="en-US" u="sng" dirty="0" smtClean="0"/>
              <a:t>1</a:t>
            </a:r>
            <a:r>
              <a:rPr lang="en-US" dirty="0" smtClean="0"/>
              <a:t> | 00000000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Discard the carry and the result is 0.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638800" y="3124200"/>
            <a:ext cx="685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20797" y="351686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09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Twos Complement and the Carry </a:t>
            </a:r>
            <a:r>
              <a:rPr lang="en-US" dirty="0" smtClean="0"/>
              <a:t>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example: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00" y="2590800"/>
            <a:ext cx="6756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623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representation for -7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7        00000111</a:t>
            </a:r>
            <a:br>
              <a:rPr lang="en-US" dirty="0" smtClean="0"/>
            </a:br>
            <a:r>
              <a:rPr lang="en-US" dirty="0" smtClean="0"/>
              <a:t>	-7       11111000 + 1 = 11111001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Find the representation for -100</a:t>
            </a:r>
            <a:br>
              <a:rPr lang="en-US" dirty="0" smtClean="0"/>
            </a:br>
            <a:r>
              <a:rPr lang="en-US" dirty="0"/>
              <a:t>	100         01100100</a:t>
            </a:r>
            <a:br>
              <a:rPr lang="en-US" dirty="0"/>
            </a:br>
            <a:r>
              <a:rPr lang="en-US" dirty="0" smtClean="0"/>
              <a:t>    -100        10011011 + 1 = 10011100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2586943"/>
              </p:ext>
            </p:extLst>
          </p:nvPr>
        </p:nvGraphicFramePr>
        <p:xfrm>
          <a:off x="1752600" y="2667000"/>
          <a:ext cx="6286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3" name="Equation" r:id="rId3" imgW="190500" imgH="127000" progId="Equation.DSMT4">
                  <p:embed/>
                </p:oleObj>
              </mc:Choice>
              <mc:Fallback>
                <p:oleObj name="Equation" r:id="rId3" imgW="190500" imgH="1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2667000"/>
                        <a:ext cx="62865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6121055"/>
              </p:ext>
            </p:extLst>
          </p:nvPr>
        </p:nvGraphicFramePr>
        <p:xfrm>
          <a:off x="1779927" y="3200400"/>
          <a:ext cx="6286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4" name="Equation" r:id="rId5" imgW="190500" imgH="127000" progId="Equation.DSMT4">
                  <p:embed/>
                </p:oleObj>
              </mc:Choice>
              <mc:Fallback>
                <p:oleObj name="Equation" r:id="rId5" imgW="190500" imgH="1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79927" y="3200400"/>
                        <a:ext cx="62865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778533"/>
              </p:ext>
            </p:extLst>
          </p:nvPr>
        </p:nvGraphicFramePr>
        <p:xfrm>
          <a:off x="2133600" y="4800600"/>
          <a:ext cx="6286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5" name="Equation" r:id="rId6" imgW="190500" imgH="127000" progId="Equation.DSMT4">
                  <p:embed/>
                </p:oleObj>
              </mc:Choice>
              <mc:Fallback>
                <p:oleObj name="Equation" r:id="rId6" imgW="190500" imgH="1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3600" y="4800600"/>
                        <a:ext cx="62865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4495106"/>
              </p:ext>
            </p:extLst>
          </p:nvPr>
        </p:nvGraphicFramePr>
        <p:xfrm>
          <a:off x="2133600" y="5334000"/>
          <a:ext cx="6286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6" name="Equation" r:id="rId7" imgW="190500" imgH="127000" progId="Equation.DSMT4">
                  <p:embed/>
                </p:oleObj>
              </mc:Choice>
              <mc:Fallback>
                <p:oleObj name="Equation" r:id="rId7" imgW="190500" imgH="1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3600" y="5334000"/>
                        <a:ext cx="62865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617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Performing Twos Complement Addition and Subtraction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two </a:t>
            </a:r>
            <a:r>
              <a:rPr lang="en-US" i="1" dirty="0" smtClean="0"/>
              <a:t>p</a:t>
            </a:r>
            <a:r>
              <a:rPr lang="en-US" dirty="0" smtClean="0"/>
              <a:t>-</a:t>
            </a:r>
            <a:r>
              <a:rPr lang="en-US" dirty="0"/>
              <a:t>bit integers </a:t>
            </a:r>
            <a:r>
              <a:rPr lang="en-US" i="1" dirty="0"/>
              <a:t>m</a:t>
            </a:r>
            <a:r>
              <a:rPr lang="en-US" dirty="0"/>
              <a:t> and </a:t>
            </a:r>
            <a:r>
              <a:rPr lang="en-US" i="1" dirty="0"/>
              <a:t>n</a:t>
            </a:r>
            <a:r>
              <a:rPr lang="en-US" dirty="0"/>
              <a:t> , form </a:t>
            </a:r>
            <a:r>
              <a:rPr lang="en-US" i="1" dirty="0" smtClean="0"/>
              <a:t>m + n </a:t>
            </a:r>
            <a:r>
              <a:rPr lang="en-US" dirty="0"/>
              <a:t>by performing binary addition and discarding the carry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The subtraction </a:t>
            </a:r>
            <a:r>
              <a:rPr lang="en-US" i="1" dirty="0"/>
              <a:t>m-n </a:t>
            </a:r>
            <a:r>
              <a:rPr lang="en-US" dirty="0"/>
              <a:t>is performed </a:t>
            </a:r>
            <a:r>
              <a:rPr lang="en-US" dirty="0" smtClean="0"/>
              <a:t>adding</a:t>
            </a:r>
            <a:br>
              <a:rPr lang="en-US" dirty="0" smtClean="0"/>
            </a:br>
            <a:r>
              <a:rPr lang="en-US" dirty="0" smtClean="0"/>
              <a:t>( </a:t>
            </a:r>
            <a:r>
              <a:rPr lang="en-US" i="1" dirty="0"/>
              <a:t>-n</a:t>
            </a:r>
            <a:r>
              <a:rPr lang="en-US" dirty="0"/>
              <a:t> ) to </a:t>
            </a:r>
            <a:r>
              <a:rPr lang="en-US" i="1" dirty="0"/>
              <a:t>m</a:t>
            </a:r>
            <a:r>
              <a:rPr lang="en-US" dirty="0"/>
              <a:t> , so </a:t>
            </a:r>
            <a:r>
              <a:rPr lang="en-US" i="1" dirty="0" smtClean="0"/>
              <a:t>m – n = m + 2comp</a:t>
            </a:r>
            <a:r>
              <a:rPr lang="en-US" i="1" dirty="0"/>
              <a:t>(n</a:t>
            </a:r>
            <a:r>
              <a:rPr lang="en-US" i="1" dirty="0" smtClean="0"/>
              <a:t>)</a:t>
            </a:r>
            <a:r>
              <a:rPr lang="en-US" dirty="0" smtClean="0"/>
              <a:t>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2792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\noindent $21=1\times2^{4}+0\times2^{3}+1\times2^{2}+0\times2^{1}+1\times2^{0}$&#10;is encoded as&#10;&#10;\noindent $\qquad$%&#10;\begin{tabular}{|p{0.5in}|p{0.2in}|p{0.2in}|p{0.2in}|p{0.2in}|p{0.2in}|p{0.2in}|p{0.2in}|}&#10;\hline &#10;0  &amp; 0  &amp; 0  &amp; 1  &amp; 0  &amp; 1  &amp; 0  &amp; 1 \tabularnewline&#10;\hline &#10;\end{tabular}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66"/>
  <p:tag name="PICTUREFILESIZE" val="1741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\noindent Let $x=\frac{1}{6}$, and assume that $b=2$ and $p=8$. The binary&#10;representation of 1/6 is the infinite repeating pattern &#10;&#10;\noindent &#10;\[&#10;0.00101010101010101010101010101010\ldots&#10;\]&#10;&#10;&#10;\noindent There are only have eight binary digits to work with, so when 1/6&#10;is entered into computer memory, the binary sequence is either rounded&#10;or truncated. When using\index{rounding} \emph{rounding}, the approximation&#10;is .00101011, but with\index{truncation} \emph{truncation} the approximation&#10;is .00101010.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45"/>
  <p:tag name="PICTUREFILESIZE" val="9530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\noindent \textbf{Definition:} Let\index{fl} $fl\left(x\right)$ be the floating-point&#10;number associated with the real number \textit{$x$. }\textit{\emph{For&#10;instance, }}the number $x=\frac{1}{6}$ was approximated&#10;using rounding, so&#10;\[&#10;fl\left(x\right)=.00101011.&#10;\]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44"/>
  <p:tag name="PICTUREFILESIZE" val="4537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\begin{table}&#10;\noindent \begin{centering}&#10;\begin{tabular}{|c|c|c|c|c|c|}&#10;\hline &#10;Name &amp; Base &amp; digits &amp; $e_{min}$ &amp; $e_{max}$ &amp; Approximate Decimal range\tabularnewline&#10;\hline &#10;Single precision &amp; 2 &amp; 23+1 &amp; -126 &amp; +127 &amp; $1.18\times10^{-38}\,\, to\,\,3.4\times10^{38}$\tabularnewline&#10;\hline &#10;Double precision &amp; 2 &amp; 52+1 &amp; -1022 &amp; +1023 &amp; $2.23\times10^{-308}\,\, to\,\,1.80\times10^{308}$\tabularnewline&#10;\hline &#10;\end{tabular}&#10;\par\end{centering}&#10;&#10;\end{table}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67"/>
  <p:tag name="PICTUREFILESIZE" val="5085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\[&#10;\left\{ 1,\,1+2^{-52},\,1+2\times2^{-52},\,1+3\times2^{-52},\,\ldots,\,2\right\} .&#10;\]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14"/>
  <p:tag name="PICTUREFILESIZE" val="954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\[&#10;2\left\{ 1,\,1+2^{-52},\,1+2\times2^{-52},\,1+3\times2^{-52},\,\ldots,\,2\right\} .&#10;\]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21"/>
  <p:tag name="PICTUREFILESIZE" val="992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\noindent \textbf{Definition:} Assume $b$ is the base of the number system, $p$ is the number of&#10;significant digits, and that rounding is used. The machine precision,\\&#10;$eps=\frac{1}{2}b^{1-p}$, is the distance from 1.0 to the next largest&#10;floating point number.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44"/>
  <p:tag name="PICTUREFILESIZE" val="4739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fl\left(x\right)=x\left(1+\varepsilon\right)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74"/>
  <p:tag name="PICTUREFILESIZE" val="452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\noindent Assume $b=10$, $p=4$, and that the true values of $x$ and $y$&#10;are $0.34578\times10^{1}$ and $0.56891\times10^{1}$, respectively.&#10;\[&#10;fl\left(x\right)=0.3458\times10^{1},\,\, fl\left(y\right)=0.5689\times10^{1},&#10;\]&#10;and&#10;\[&#10;x\oplus y=0.9147.&#10;\]&#10;&#10;&#10;\noindent When performing floating point operations on values with different&#10;exponents, a realignment must take place. For instance, let $b=10$,&#10;$p=5$, $x=0.10002\times10^{2}$ and $y=0.99982\times10^{1}$. Now&#10;compute $x\ominus y$.&#10;&#10;\begin{tabular}{|c|c|c|c|c|c|c|c|c|c|}&#10;\hline &#10;0 &amp; . &amp; 1 &amp; 0 &amp; 0 &amp; 0 &amp; 2 &amp; \textbf{0} &amp; $\times$ &amp; $10^{2}$\tabularnewline&#10;\hline &#10; &amp;  &amp;  &amp;  &amp; - &amp;  &amp;  &amp;  &amp;  &amp; \tabularnewline&#10;\hline &#10;0 &amp; . &amp; 0 &amp; 9 &amp; 9 &amp; 9 &amp; 8 &amp; 2 &amp; $\times$ &amp; $10^{2}$\tabularnewline&#10;\hline &#10; &amp;  &amp;  &amp;  &amp; = &amp;  &amp;  &amp;  &amp;  &amp; \tabularnewline&#10;\hline &#10;0 &amp; . &amp; 3 &amp; 8 &amp; 0 &amp; 0 &amp; 0 &amp;  &amp; $\times$ &amp; $10^{-2}$\tabularnewline&#10;\hline &#10;\end{tabular}&#10;&#10;\noindent Without adding the extra 0 in $x$ and sticking with 5 digits throughout&#10;the calculation, we will get&#10;&#10;\begin{tabular}{|c|c|c|c|c|c|}&#10;\hline &#10;1 &amp; 0 &amp; . &amp; 0 &amp; 0 &amp; 2\tabularnewline&#10;\hline &#10; &amp;  &amp; - &amp;  &amp;  &amp; \tabularnewline&#10;\hline &#10; &amp; 9 &amp; . &amp; 9 &amp; 9 &amp; 8\tabularnewline&#10;\hline &#10; &amp;  &amp; = &amp;  &amp;  &amp; \tabularnewline&#10;\hline &#10;0 &amp; . &amp; 0 &amp; 0 &amp; 4 &amp; 0\tabularnewline&#10;\hline &#10;\end{tabular},&#10;&#10;\noindent an incorrect result. The additional zero is called\index{guard digit}&#10;a \emph{guard digit.} Most computers use guard digits, so we will&#10;assume that all calculations are done using them.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45"/>
  <p:tag name="PICTUREFILESIZE" val="22858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\noindent \textbf{Example:}  Two students measure the distance to different objects using&#10;triangulation. One student obtains a value of $d_{1}=28.635$ meters,&#10;and the true distance is $\overline{d_{1}}=28.634$ meters. The other&#10;student determines the distance is $d_{2}=67.986$ meters, and the&#10;true distance is $\overline{d_{2}}=67.987$ meters. In each case,&#10;the absolute error is 0.001. The relative errors are $\frac{\left|28.634-28.635\right|}{\left|28.634\right|}=3.49\times10^{-5}$and&#10;$\frac{\left|67.987-67.986\right|}{\left|67.987\right|}=1.47\times10^{-5}$.&#10;The relative error of measurement $d_{2}$ is about $237\%$ better&#10;than that of measurement $d_{1}$, even though the amount of absolute&#10;error is the same in each case.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45"/>
  <p:tag name="PICTUREFILESIZE" val="13523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\noindent \textbf{Example} Consider $x=1.6553\times10^{5}$, $fl\left(x\right)=1.6552\times10^{5}$.&#10;The absolute error is $\left|fl\left(x\right)-x\right|=10$, while&#10;the relative error is $\frac{\left|fl\left(x\right)-x\right|}{\left|x\right|}=6.04\times10^{-5}$.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44"/>
  <p:tag name="PICTUREFILESIZE" val="3706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\noindent $58=1\times2^{5}+1\times2^{4}+1\times2^{3}+0\times2^{2}+1\times2^{1}+0\times2^{0}$&#10;is encoded as&#10;&#10;\noindent $\qquad$%&#10;\begin{tabular}{|p{0.5in}|p{0.2in}|p{0.2in}|p{0.2in}|p{0.2in}|p{0.2in}|p{0.2in}|p{0.2in}|}&#10;\hline &#10;0  &amp; 0  &amp; 1  &amp; 1  &amp; 1  &amp; 0  &amp; 1  &amp; 0 \tabularnewline&#10;\hline &#10;\end{tabular}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04"/>
  <p:tag name="PICTUREFILESIZE" val="1982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\fbox{\begin{minipage}[t]{0.35\columnwidth}%&#10;For all floating point numbers x, y in a computer:&#10;&#10;\begin{eqnarray}&#10;x\oplus y=\left(x+y\right)\left(1+\epsilon\right)\\&#10;x\ominus y=\left(x-y\right)\left(1+\epsilon\right)\\&#10;x\otimes y=\left(x\times y\right)\left(1+\epsilon\right)\label{eq:8.5}\\&#10;x\oslash y=\left(x/y\right)\left(1+\epsilon\right) &amp; ,&#10;\end{eqnarray}&#10;&#10;&#10;where $\left|\epsilon\right|\leq eps$.%&#10;\end{minipage}}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28"/>
  <p:tag name="PICTUREFILESIZE" val="5351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\begin{eqnarray*}&#10;fl\left(cA\right) &amp; = &amp; cA+E,\:\left|E\right|\le eps\left|cA\right|\\&#10;fl\left(A+B\right) &amp; = &amp; \left(A+B\right)+E,\:\left|E\right|\le eps\left|A+B\right|.&#10;\end{eqnarray*}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17"/>
  <p:tag name="PICTUREFILESIZE" val="1993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\[&#10;\left\Vert x\right\Vert _{2}=\sqrt{x_{1}^{2}+x_{2}^{2}+\cdots+x_{n}^{2}}&#10;\]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23"/>
  <p:tag name="PICTUREFILESIZE" val="71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\begin{enumerate}&#10;\item $m=\max\left(\left|x_{2}\right|,\left|x_{2}\right|,\cdots,\left|x_{n}\right|\right)$&#10;\item $y_{i}=x_{i}/m$,~1$\leq i\leq n$ $\left(y_{i}^{2}\leq1\right)$&#10;\item $\left\Vert x\right\Vert _{2}=m\sqrt{y_{1}^{2}+y_{2}^{2}+\cdots+y_{n}^{2}}$ &#10;\end{enumerate}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43"/>
  <p:tag name="PICTUREFILESIZE" val="2656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\[&#10;x_{1}=\frac{-b+\sqrt{b^{2}-4ac}}{2a},x_{2}=\frac{-b-\sqrt{b^{2}-4ac}}{2a}&#10;\]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92"/>
  <p:tag name="PICTUREFILESIZE" val="1286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\sqrt{b^{2}-4ac}\cong b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1"/>
  <p:tag name="PICTUREFILESIZE" val="440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\noindent $x_{1}\,\, x_{2}=\frac{c}{a}$ . Pick the one of the&#10;two solutions that does not cause subtraction and call it $x{}_{1}$.&#10;\[&#10;x_{1}=-\left(\frac{b+sign\left(b\right)\sqrt{b^{2}-4ac}}{2a}\right),&#10;\]&#10;where $sign\left(b\right)$ is +1 if $b&gt;0$ and -1 if $b&lt;0$. Then&#10;compute $x{}_{2}$ using&#10;\[&#10;x_{2}=\frac{c}{ax_{1}}&#10;\]&#10;Cancellation is avoided. 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45"/>
  <p:tag name="PICTUREFILESIZE" val="842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\noindent For negative integers, most computers use the \index{two's-complement}&#10;\emph{two's-complement representation}. The system works like an ideal&#10;odometer. If the odometer reads 000000 and the car backs up one mile,&#10;the odometer reads 999999. In binary with p = 8, zero is 00000000,&#10;so -1 becomes 11111111. Continuing in this fashion, -2 becomes 11111110,&#10;-3 is 11111101, and so forth. 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44"/>
  <p:tag name="PICTUREFILESIZE" val="7570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\noindent If this representation of -1 is&#10;to make sense, there must be a logical way to take the negative of&#10;1 and obtain this representation for -1. Invert all the bits $\left(0\rightarrow1,\,1\rightarrow0\right)$&#10;and add 1.&#10;\begin{equation}&#10;-1\rightarrow invert\left(00000001\right)+1=11111110+1=11111111.\label{eq:8.1}&#10;\end{equation}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45"/>
  <p:tag name="PICTUREFILESIZE" val="5221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\noindent The inversion of bits is called the 1s-complement,&#10;which we indicate by $1com$p$\left(n\right),$so we can write -1&#10;as&#10;\[&#10;-1\rightarrow1comp(0000001)+1.&#10;\]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57"/>
  <p:tag name="PICTUREFILESIZE" val="3406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\noindent The negative of 3 is 11111101. To verify this compute&#10;\[&#10;-3\rightarrow1comp(00000011)+1=11111100+1=11111101.&#10;\]&#10;&#10;&#10;\noindent %&#10;\begin{tabular}{|p{0.5in}|p{0.2in}|p{0.2in}|p{0.2in}|p{0.2in}|p{0.2in}|p{0.2in}|p{0.2in}|}&#10;\hline &#10;1  &amp; 1  &amp; 1  &amp; 1  &amp; 1  &amp; 1  &amp; 0  &amp; 1\tabularnewline&#10;\hline &#10;\end{tabular}&#10;&#10;\noindent \\ Negation works both ways.&#10;\[&#10;-\left(-2\right)=1comp(11111110)+1=00000001+1=00000010.&#10;\]&#10;&#10;&#10;\noindent %&#10;\begin{tabular}{|p{0.5in}|p{0.2in}|p{0.2in}|p{0.2in}|p{0.2in}|p{0.2in}|p{0.2in}|p{0.2in}|}&#10;\hline &#10;0  &amp; 0  &amp; 0  &amp; 0  &amp; 0  &amp; 0  &amp; 1  &amp; 0 \tabularnewline&#10;\hline &#10;\end{tabular}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03"/>
  <p:tag name="PICTUREFILESIZE" val="6776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\noindent \textbf{Definition:} Denote the process of taking the one's complement and adding 1&#10;with the notation $2comp\left(n\right)$. Thus, the negative of a&#10;two's complement number $n$ is $2comp\left(n\right)=1comp\left(n\right)+1$.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45"/>
  <p:tag name="PICTUREFILESIZE" val="442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Form the sum of 95 and -43.&#10;&#10;\begin{eqnarray*}&#10;95\rightarrow01011111\\&#10;43\rightarrow00101011,\,\,\mathsf{and}\,\,-43\rightarrow11010100+1=11010101\\&#10;95+\left(-43\right)\rightarrow01011111+11010101=\underline{1}|00110100&#10;\end{eqnarray*}&#10;&#10;&#10;Discard the carry, and the result is $00110100\rightarrow52$.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66"/>
  <p:tag name="PICTUREFILESIZE" val="5442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\noindent \textbf{Example:} In a 64-bit system, $p=64$, and the range of an integer is&#10;&#10;\begin{quote}$-2^{63}=-18446744073709551616\leq n\leq 2^{63-1}=18446744073709551615.$\end{quote}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38"/>
  <p:tag name="PICTUREFILESIZE" val="3675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</TotalTime>
  <Words>1668</Words>
  <Application>Microsoft Macintosh PowerPoint</Application>
  <PresentationFormat>On-screen Show (4:3)</PresentationFormat>
  <Paragraphs>214</Paragraphs>
  <Slides>48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0" baseType="lpstr">
      <vt:lpstr>Office Theme</vt:lpstr>
      <vt:lpstr>Equation</vt:lpstr>
      <vt:lpstr>Introduction</vt:lpstr>
      <vt:lpstr>Nonnegative Integer Representation</vt:lpstr>
      <vt:lpstr>Negative Integer Representation</vt:lpstr>
      <vt:lpstr>Example 1</vt:lpstr>
      <vt:lpstr>Twos Complement</vt:lpstr>
      <vt:lpstr>Twos Complement and the Carry Bit</vt:lpstr>
      <vt:lpstr>Twos Complement and the Carry Bit</vt:lpstr>
      <vt:lpstr>Example 2</vt:lpstr>
      <vt:lpstr>Performing Twos Complement Addition and Subtraction</vt:lpstr>
      <vt:lpstr>Integer Range</vt:lpstr>
      <vt:lpstr>Integer Overflow</vt:lpstr>
      <vt:lpstr>Example 3</vt:lpstr>
      <vt:lpstr>Floating-Point Representation</vt:lpstr>
      <vt:lpstr>Floating-Point Representation</vt:lpstr>
      <vt:lpstr>Floating-Point Representation</vt:lpstr>
      <vt:lpstr>Exponent Range Accounting for the Bias</vt:lpstr>
      <vt:lpstr>Example 4</vt:lpstr>
      <vt:lpstr>Example 5</vt:lpstr>
      <vt:lpstr>Rounding and Truncation</vt:lpstr>
      <vt:lpstr>fl(x)</vt:lpstr>
      <vt:lpstr>IEEE Format</vt:lpstr>
      <vt:lpstr>IEEE Format</vt:lpstr>
      <vt:lpstr>Granularity of Floating Point</vt:lpstr>
      <vt:lpstr>Granularity of Floating Point</vt:lpstr>
      <vt:lpstr>Granularity of Floating Point</vt:lpstr>
      <vt:lpstr>General Machine Precision</vt:lpstr>
      <vt:lpstr>Example 6</vt:lpstr>
      <vt:lpstr>IEEE Double Precision Range</vt:lpstr>
      <vt:lpstr>Floating-Point Accuracy</vt:lpstr>
      <vt:lpstr>Floating-Point Accuracy</vt:lpstr>
      <vt:lpstr>The Guard Digit</vt:lpstr>
      <vt:lpstr>Ways of Measuring Error</vt:lpstr>
      <vt:lpstr>Measuring Relative Error is Best</vt:lpstr>
      <vt:lpstr>Measuring Relative Error is Best</vt:lpstr>
      <vt:lpstr>Measuring Relative Error is Best</vt:lpstr>
      <vt:lpstr>MATLAB Example</vt:lpstr>
      <vt:lpstr>Rounding Error Bound for Addition</vt:lpstr>
      <vt:lpstr>General Rounding Error</vt:lpstr>
      <vt:lpstr>Performing Many Floating Point Operations</vt:lpstr>
      <vt:lpstr>Rounding Error Bound for </vt:lpstr>
      <vt:lpstr>Rounding Error Bound for the Product of n Numbers</vt:lpstr>
      <vt:lpstr>Matrix Error Bounds</vt:lpstr>
      <vt:lpstr>Organizing Computations to Minimize Round Off  Error</vt:lpstr>
      <vt:lpstr>Organizing Computations to Minimize Round Off  Error</vt:lpstr>
      <vt:lpstr>Organizing Computations to Minimize Round Off  Error</vt:lpstr>
      <vt:lpstr>Cancellation Error</vt:lpstr>
      <vt:lpstr>Cancellation Error</vt:lpstr>
      <vt:lpstr>Cancellation Error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 Ford</dc:creator>
  <cp:lastModifiedBy>William Ford</cp:lastModifiedBy>
  <cp:revision>98</cp:revision>
  <cp:lastPrinted>2014-09-24T01:54:42Z</cp:lastPrinted>
  <dcterms:created xsi:type="dcterms:W3CDTF">2011-10-10T17:00:45Z</dcterms:created>
  <dcterms:modified xsi:type="dcterms:W3CDTF">2014-10-15T21:01:54Z</dcterms:modified>
</cp:coreProperties>
</file>