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embeddings/oleObject1.bin" ContentType="application/vnd.openxmlformats-officedocument.oleObject"/>
  <Override PartName="/ppt/embeddings/oleObject2.bin" ContentType="application/vnd.openxmlformats-officedocument.oleObject"/>
  <Override PartName="/ppt/tags/tag9.xml" ContentType="application/vnd.openxmlformats-officedocument.presentationml.tags+xml"/>
  <Override PartName="/ppt/tags/tag10.xml" ContentType="application/vnd.openxmlformats-officedocument.presentationml.tags+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embeddings/oleObject7.bin" ContentType="application/vnd.openxmlformats-officedocument.oleObject"/>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399" r:id="rId2"/>
    <p:sldId id="400" r:id="rId3"/>
    <p:sldId id="401" r:id="rId4"/>
    <p:sldId id="402" r:id="rId5"/>
    <p:sldId id="384" r:id="rId6"/>
    <p:sldId id="374" r:id="rId7"/>
    <p:sldId id="403" r:id="rId8"/>
    <p:sldId id="383" r:id="rId9"/>
    <p:sldId id="404" r:id="rId10"/>
    <p:sldId id="405" r:id="rId11"/>
    <p:sldId id="406" r:id="rId12"/>
    <p:sldId id="407" r:id="rId13"/>
    <p:sldId id="378" r:id="rId14"/>
    <p:sldId id="386" r:id="rId15"/>
    <p:sldId id="408" r:id="rId16"/>
    <p:sldId id="409" r:id="rId17"/>
    <p:sldId id="410" r:id="rId18"/>
    <p:sldId id="387" r:id="rId19"/>
    <p:sldId id="424" r:id="rId20"/>
    <p:sldId id="425" r:id="rId21"/>
    <p:sldId id="388" r:id="rId22"/>
    <p:sldId id="411" r:id="rId23"/>
    <p:sldId id="412" r:id="rId24"/>
    <p:sldId id="389" r:id="rId25"/>
    <p:sldId id="420" r:id="rId26"/>
    <p:sldId id="421" r:id="rId27"/>
    <p:sldId id="422" r:id="rId28"/>
    <p:sldId id="423" r:id="rId29"/>
    <p:sldId id="391" r:id="rId30"/>
    <p:sldId id="419" r:id="rId31"/>
    <p:sldId id="392" r:id="rId32"/>
    <p:sldId id="393" r:id="rId33"/>
    <p:sldId id="426" r:id="rId34"/>
    <p:sldId id="427" r:id="rId35"/>
    <p:sldId id="396" r:id="rId36"/>
    <p:sldId id="428"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36" autoAdjust="0"/>
  </p:normalViewPr>
  <p:slideViewPr>
    <p:cSldViewPr>
      <p:cViewPr varScale="1">
        <p:scale>
          <a:sx n="129" d="100"/>
          <a:sy n="129" d="100"/>
        </p:scale>
        <p:origin x="-1592" y="-11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0" d="100"/>
          <a:sy n="100" d="100"/>
        </p:scale>
        <p:origin x="-4040"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7DD3C004-216C-46F2-9719-27EDDF44B0F7}" type="datetimeFigureOut">
              <a:rPr lang="en-US" smtClean="0"/>
              <a:pPr/>
              <a:t>10/15/14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62C64FB-3F7F-46BA-9A5E-06535F6B94DD}" type="slidenum">
              <a:rPr lang="en-US" smtClean="0"/>
              <a:pPr/>
              <a:t>‹#›</a:t>
            </a:fld>
            <a:endParaRPr lang="en-US"/>
          </a:p>
        </p:txBody>
      </p:sp>
    </p:spTree>
    <p:extLst>
      <p:ext uri="{BB962C8B-B14F-4D97-AF65-F5344CB8AC3E}">
        <p14:creationId xmlns:p14="http://schemas.microsoft.com/office/powerpoint/2010/main" val="87072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2C64FB-3F7F-46BA-9A5E-06535F6B94DD}" type="slidenum">
              <a:rPr lang="en-US" smtClean="0"/>
              <a:pPr/>
              <a:t>32</a:t>
            </a:fld>
            <a:endParaRPr lang="en-US"/>
          </a:p>
        </p:txBody>
      </p:sp>
    </p:spTree>
    <p:extLst>
      <p:ext uri="{BB962C8B-B14F-4D97-AF65-F5344CB8AC3E}">
        <p14:creationId xmlns:p14="http://schemas.microsoft.com/office/powerpoint/2010/main" val="80068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2C64FB-3F7F-46BA-9A5E-06535F6B94DD}" type="slidenum">
              <a:rPr lang="en-US" smtClean="0"/>
              <a:pPr/>
              <a:t>35</a:t>
            </a:fld>
            <a:endParaRPr lang="en-US"/>
          </a:p>
        </p:txBody>
      </p:sp>
    </p:spTree>
    <p:extLst>
      <p:ext uri="{BB962C8B-B14F-4D97-AF65-F5344CB8AC3E}">
        <p14:creationId xmlns:p14="http://schemas.microsoft.com/office/powerpoint/2010/main" val="351897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77598A-11F5-47FA-A19F-54E39C4AA819}" type="datetimeFigureOut">
              <a:rPr lang="en-US" smtClean="0"/>
              <a:pPr/>
              <a:t>10/15/14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1BF3A07-FF94-4178-B513-B7A89D0575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emf"/><Relationship Id="rId5" Type="http://schemas.openxmlformats.org/officeDocument/2006/relationships/oleObject" Target="../embeddings/oleObject2.bin"/><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9.xml"/><Relationship Id="rId2"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4.emf"/><Relationship Id="rId5" Type="http://schemas.openxmlformats.org/officeDocument/2006/relationships/oleObject" Target="../embeddings/oleObject4.bin"/><Relationship Id="rId6" Type="http://schemas.openxmlformats.org/officeDocument/2006/relationships/image" Target="../media/image15.emf"/><Relationship Id="rId7" Type="http://schemas.openxmlformats.org/officeDocument/2006/relationships/oleObject" Target="../embeddings/oleObject5.bin"/><Relationship Id="rId8"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7.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1.xml"/><Relationship Id="rId2" Type="http://schemas.openxmlformats.org/officeDocument/2006/relationships/tags" Target="../tags/tag12.xml"/></Relationships>
</file>

<file path=ppt/slides/_rels/slide2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2.png"/><Relationship Id="rId5" Type="http://schemas.openxmlformats.org/officeDocument/2006/relationships/oleObject" Target="../embeddings/oleObject7.bin"/><Relationship Id="rId6" Type="http://schemas.openxmlformats.org/officeDocument/2006/relationships/image" Target="../media/image21.emf"/><Relationship Id="rId1" Type="http://schemas.openxmlformats.org/officeDocument/2006/relationships/vmlDrawing" Target="../drawings/vmlDrawing4.vml"/><Relationship Id="rId2" Type="http://schemas.openxmlformats.org/officeDocument/2006/relationships/tags" Target="../tags/tag14.xml"/></Relationships>
</file>

<file path=ppt/slides/_rels/slide2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8.bin"/><Relationship Id="rId5" Type="http://schemas.openxmlformats.org/officeDocument/2006/relationships/image" Target="../media/image29.emf"/><Relationship Id="rId6" Type="http://schemas.openxmlformats.org/officeDocument/2006/relationships/oleObject" Target="../embeddings/oleObject9.bin"/><Relationship Id="rId7" Type="http://schemas.openxmlformats.org/officeDocument/2006/relationships/image" Target="../media/image3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2.xml"/><Relationship Id="rId2"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fontScale="92500"/>
          </a:bodyPr>
          <a:lstStyle/>
          <a:p>
            <a:r>
              <a:rPr lang="en-US" dirty="0"/>
              <a:t>To this point, our presentation of algorithms was done informally and supported by </a:t>
            </a:r>
            <a:r>
              <a:rPr lang="en-US" dirty="0" smtClean="0"/>
              <a:t>examples.</a:t>
            </a:r>
          </a:p>
          <a:p>
            <a:r>
              <a:rPr lang="en-US" dirty="0" smtClean="0"/>
              <a:t>Now </a:t>
            </a:r>
            <a:r>
              <a:rPr lang="en-US" dirty="0"/>
              <a:t>we are beginning a rigorous presentation of algorithms in numerical linear algebra, and we need a more precise mechanism for describing how they </a:t>
            </a:r>
            <a:r>
              <a:rPr lang="en-US" dirty="0" smtClean="0"/>
              <a:t>work.</a:t>
            </a:r>
          </a:p>
          <a:p>
            <a:r>
              <a:rPr lang="en-US" dirty="0" smtClean="0"/>
              <a:t>A </a:t>
            </a:r>
            <a:r>
              <a:rPr lang="en-US" dirty="0"/>
              <a:t>formal presentation will aid in understanding an algorithm and in implementing it in a programming language. </a:t>
            </a:r>
          </a:p>
        </p:txBody>
      </p:sp>
    </p:spTree>
    <p:extLst>
      <p:ext uri="{BB962C8B-B14F-4D97-AF65-F5344CB8AC3E}">
        <p14:creationId xmlns:p14="http://schemas.microsoft.com/office/powerpoint/2010/main" val="18681352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Frobenius Norm of a </a:t>
            </a:r>
            <a:r>
              <a:rPr lang="en-US" dirty="0" smtClean="0"/>
              <a:t>Matrix</a:t>
            </a:r>
            <a:endParaRPr lang="en-US" dirty="0"/>
          </a:p>
        </p:txBody>
      </p:sp>
      <p:pic>
        <p:nvPicPr>
          <p:cNvPr id="4" name="Picture 3"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08910" y="1719384"/>
            <a:ext cx="8763000" cy="34544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10810037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36624"/>
          </a:xfrm>
        </p:spPr>
        <p:txBody>
          <a:bodyPr/>
          <a:lstStyle/>
          <a:p>
            <a:r>
              <a:rPr lang="en-US" dirty="0" smtClean="0"/>
              <a:t>Matrix Multiplication</a:t>
            </a:r>
            <a:endParaRPr lang="en-US" dirty="0"/>
          </a:p>
        </p:txBody>
      </p:sp>
      <p:sp>
        <p:nvSpPr>
          <p:cNvPr id="3" name="Content Placeholder 2"/>
          <p:cNvSpPr>
            <a:spLocks noGrp="1"/>
          </p:cNvSpPr>
          <p:nvPr>
            <p:ph idx="1"/>
          </p:nvPr>
        </p:nvSpPr>
        <p:spPr>
          <a:xfrm>
            <a:off x="457200" y="609601"/>
            <a:ext cx="8229600" cy="4038600"/>
          </a:xfrm>
        </p:spPr>
        <p:txBody>
          <a:bodyPr>
            <a:normAutofit fontScale="92500"/>
          </a:bodyPr>
          <a:lstStyle/>
          <a:p>
            <a:r>
              <a:rPr lang="en-US" dirty="0"/>
              <a:t>If </a:t>
            </a:r>
            <a:r>
              <a:rPr lang="en-US" i="1" dirty="0"/>
              <a:t>A</a:t>
            </a:r>
            <a:r>
              <a:rPr lang="en-US" dirty="0"/>
              <a:t> is an </a:t>
            </a:r>
            <a:r>
              <a:rPr lang="en-US" i="1" dirty="0"/>
              <a:t>m </a:t>
            </a:r>
            <a:r>
              <a:rPr lang="en-US" i="1" dirty="0" smtClean="0"/>
              <a:t>× </a:t>
            </a:r>
            <a:r>
              <a:rPr lang="en-US" i="1" dirty="0"/>
              <a:t>p </a:t>
            </a:r>
            <a:r>
              <a:rPr lang="en-US" dirty="0"/>
              <a:t>matrix and </a:t>
            </a:r>
            <a:r>
              <a:rPr lang="en-US" i="1" dirty="0"/>
              <a:t>B</a:t>
            </a:r>
            <a:r>
              <a:rPr lang="en-US" dirty="0"/>
              <a:t> is a </a:t>
            </a:r>
            <a:r>
              <a:rPr lang="en-US" i="1" dirty="0"/>
              <a:t>p × n </a:t>
            </a:r>
            <a:r>
              <a:rPr lang="en-US" dirty="0"/>
              <a:t>matrix, the product is an </a:t>
            </a:r>
            <a:r>
              <a:rPr lang="en-US" i="1" dirty="0"/>
              <a:t>m × n </a:t>
            </a:r>
            <a:r>
              <a:rPr lang="en-US" dirty="0"/>
              <a:t>matrix </a:t>
            </a:r>
            <a:r>
              <a:rPr lang="en-US" i="1" dirty="0" smtClean="0"/>
              <a:t>C</a:t>
            </a:r>
            <a:r>
              <a:rPr lang="en-US" dirty="0" smtClean="0"/>
              <a:t> whose </a:t>
            </a:r>
            <a:r>
              <a:rPr lang="en-US" dirty="0"/>
              <a:t>elements </a:t>
            </a:r>
            <a:r>
              <a:rPr lang="en-US" dirty="0" smtClean="0"/>
              <a:t>are</a:t>
            </a:r>
          </a:p>
          <a:p>
            <a:pPr marL="0" indent="0">
              <a:buNone/>
            </a:pPr>
            <a:endParaRPr lang="en-US" dirty="0" smtClean="0"/>
          </a:p>
          <a:p>
            <a:pPr lvl="1"/>
            <a:r>
              <a:rPr lang="en-US" dirty="0" smtClean="0"/>
              <a:t>This is essentially the inner product of row </a:t>
            </a:r>
            <a:r>
              <a:rPr lang="en-US" dirty="0" err="1" smtClean="0"/>
              <a:t>i</a:t>
            </a:r>
            <a:r>
              <a:rPr lang="en-US" dirty="0" smtClean="0"/>
              <a:t> of A and row j of B.</a:t>
            </a:r>
          </a:p>
          <a:p>
            <a:r>
              <a:rPr lang="en-US" dirty="0" smtClean="0"/>
              <a:t>For each row 1, 2, …, </a:t>
            </a:r>
            <a:r>
              <a:rPr lang="en-US" i="1" dirty="0" smtClean="0"/>
              <a:t>m</a:t>
            </a:r>
            <a:r>
              <a:rPr lang="en-US" dirty="0" smtClean="0"/>
              <a:t> of </a:t>
            </a:r>
            <a:r>
              <a:rPr lang="en-US" i="1" dirty="0" smtClean="0"/>
              <a:t>A</a:t>
            </a:r>
            <a:r>
              <a:rPr lang="en-US" dirty="0" smtClean="0"/>
              <a:t>, form the sum of </a:t>
            </a:r>
            <a:r>
              <a:rPr lang="en-US" i="1" dirty="0" smtClean="0"/>
              <a:t>p</a:t>
            </a:r>
            <a:r>
              <a:rPr lang="en-US" dirty="0" smtClean="0"/>
              <a:t> products for each column 1, 2, …, </a:t>
            </a:r>
            <a:r>
              <a:rPr lang="en-US" i="1" dirty="0" smtClean="0"/>
              <a:t>n</a:t>
            </a:r>
            <a:r>
              <a:rPr lang="en-US" dirty="0" smtClean="0"/>
              <a:t> of </a:t>
            </a:r>
            <a:r>
              <a:rPr lang="en-US" i="1" dirty="0" smtClean="0"/>
              <a:t>B</a:t>
            </a:r>
            <a:r>
              <a:rPr lang="en-US" dirty="0" smtClean="0"/>
              <a:t>. Requires a triply nested loop.</a:t>
            </a:r>
            <a:endParaRPr lang="en-US" dirty="0"/>
          </a:p>
        </p:txBody>
      </p:sp>
      <p:pic>
        <p:nvPicPr>
          <p:cNvPr id="5" name="Picture 4"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352800" y="1524000"/>
            <a:ext cx="1752599" cy="736599"/>
          </a:xfrm>
          <a:prstGeom prst="rect">
            <a:avLst/>
          </a:prstGeom>
        </p:spPr>
      </p:pic>
      <p:pic>
        <p:nvPicPr>
          <p:cNvPr id="6" name="Picture 5" descr="f09-01.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4495800"/>
            <a:ext cx="6486144" cy="2133600"/>
          </a:xfrm>
          <a:prstGeom prst="rect">
            <a:avLst/>
          </a:prstGeom>
        </p:spPr>
      </p:pic>
    </p:spTree>
    <p:extLst>
      <p:ext uri="{BB962C8B-B14F-4D97-AF65-F5344CB8AC3E}">
        <p14:creationId xmlns:p14="http://schemas.microsoft.com/office/powerpoint/2010/main" val="2530114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p>
        </p:txBody>
      </p:sp>
      <p:pic>
        <p:nvPicPr>
          <p:cNvPr id="4" name="Picture 3"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90500" y="1531815"/>
            <a:ext cx="8763000" cy="5130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4552569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Complexity</a:t>
            </a:r>
            <a:endParaRPr lang="en-US" dirty="0"/>
          </a:p>
        </p:txBody>
      </p:sp>
      <p:sp>
        <p:nvSpPr>
          <p:cNvPr id="3" name="Content Placeholder 2"/>
          <p:cNvSpPr>
            <a:spLocks noGrp="1"/>
          </p:cNvSpPr>
          <p:nvPr>
            <p:ph idx="1"/>
          </p:nvPr>
        </p:nvSpPr>
        <p:spPr/>
        <p:txBody>
          <a:bodyPr>
            <a:normAutofit lnSpcReduction="10000"/>
          </a:bodyPr>
          <a:lstStyle/>
          <a:p>
            <a:r>
              <a:rPr lang="en-US" dirty="0" smtClean="0"/>
              <a:t>Some computations take longer than others.</a:t>
            </a:r>
          </a:p>
          <a:p>
            <a:pPr lvl="1"/>
            <a:r>
              <a:rPr lang="en-US" dirty="0" smtClean="0"/>
              <a:t>If A and B are n x n matrices and x is an n x 1 vector, A*B takes longer than A*x.</a:t>
            </a:r>
          </a:p>
          <a:p>
            <a:endParaRPr lang="en-US" dirty="0" smtClean="0"/>
          </a:p>
          <a:p>
            <a:r>
              <a:rPr lang="en-US" dirty="0" smtClean="0"/>
              <a:t>When there are two or more algorithms that solve the same problem, how do we choose the best one for our purposes?</a:t>
            </a:r>
          </a:p>
          <a:p>
            <a:pPr lvl="1"/>
            <a:r>
              <a:rPr lang="en-US" dirty="0" smtClean="0"/>
              <a:t>Develop a way of measuring the computational effort required.</a:t>
            </a:r>
          </a:p>
        </p:txBody>
      </p:sp>
    </p:spTree>
    <p:extLst>
      <p:ext uri="{BB962C8B-B14F-4D97-AF65-F5344CB8AC3E}">
        <p14:creationId xmlns:p14="http://schemas.microsoft.com/office/powerpoint/2010/main" val="31412396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Complexity</a:t>
            </a:r>
          </a:p>
        </p:txBody>
      </p:sp>
      <p:sp>
        <p:nvSpPr>
          <p:cNvPr id="3" name="Content Placeholder 2"/>
          <p:cNvSpPr>
            <a:spLocks noGrp="1"/>
          </p:cNvSpPr>
          <p:nvPr>
            <p:ph idx="1"/>
          </p:nvPr>
        </p:nvSpPr>
        <p:spPr>
          <a:xfrm>
            <a:off x="457200" y="1524000"/>
            <a:ext cx="8229600" cy="4525963"/>
          </a:xfrm>
        </p:spPr>
        <p:txBody>
          <a:bodyPr>
            <a:normAutofit fontScale="92500" lnSpcReduction="10000"/>
          </a:bodyPr>
          <a:lstStyle/>
          <a:p>
            <a:r>
              <a:rPr lang="en-US" dirty="0"/>
              <a:t>There are many factors that come into </a:t>
            </a:r>
            <a:r>
              <a:rPr lang="en-US" dirty="0" smtClean="0"/>
              <a:t>play: </a:t>
            </a:r>
          </a:p>
          <a:p>
            <a:pPr lvl="1"/>
            <a:r>
              <a:rPr lang="en-US" dirty="0"/>
              <a:t>T</a:t>
            </a:r>
            <a:r>
              <a:rPr lang="en-US" dirty="0" smtClean="0"/>
              <a:t>he </a:t>
            </a:r>
            <a:r>
              <a:rPr lang="en-US" dirty="0"/>
              <a:t>number of floating-point arithmetic operations </a:t>
            </a:r>
            <a:r>
              <a:rPr lang="en-US" dirty="0" smtClean="0"/>
              <a:t>required</a:t>
            </a:r>
            <a:endParaRPr lang="en-US" dirty="0"/>
          </a:p>
          <a:p>
            <a:pPr lvl="1"/>
            <a:r>
              <a:rPr lang="en-US" dirty="0" smtClean="0"/>
              <a:t>The </a:t>
            </a:r>
            <a:r>
              <a:rPr lang="en-US" dirty="0"/>
              <a:t>amount of memory </a:t>
            </a:r>
            <a:r>
              <a:rPr lang="en-US" dirty="0" smtClean="0"/>
              <a:t>needed</a:t>
            </a:r>
            <a:endParaRPr lang="en-US" dirty="0"/>
          </a:p>
          <a:p>
            <a:pPr lvl="1"/>
            <a:r>
              <a:rPr lang="en-US" dirty="0" smtClean="0"/>
              <a:t>The </a:t>
            </a:r>
            <a:r>
              <a:rPr lang="en-US" dirty="0"/>
              <a:t>overhead of array </a:t>
            </a:r>
            <a:r>
              <a:rPr lang="en-US" dirty="0" smtClean="0"/>
              <a:t>subscripting</a:t>
            </a:r>
            <a:endParaRPr lang="en-US" dirty="0"/>
          </a:p>
          <a:p>
            <a:pPr lvl="1"/>
            <a:r>
              <a:rPr lang="en-US" dirty="0"/>
              <a:t>T</a:t>
            </a:r>
            <a:r>
              <a:rPr lang="en-US" dirty="0" smtClean="0"/>
              <a:t>he </a:t>
            </a:r>
            <a:r>
              <a:rPr lang="en-US" dirty="0"/>
              <a:t>maintenance of control variables in for </a:t>
            </a:r>
            <a:r>
              <a:rPr lang="en-US" dirty="0" smtClean="0"/>
              <a:t>loops</a:t>
            </a:r>
          </a:p>
          <a:p>
            <a:r>
              <a:rPr lang="en-US" dirty="0" smtClean="0"/>
              <a:t>Floating</a:t>
            </a:r>
            <a:r>
              <a:rPr lang="en-US" dirty="0"/>
              <a:t>-point operations are slow compared to many other operations, so counting them exactly or approximately is one thing that helps us compare algorithms. </a:t>
            </a:r>
          </a:p>
        </p:txBody>
      </p:sp>
    </p:spTree>
    <p:extLst>
      <p:ext uri="{BB962C8B-B14F-4D97-AF65-F5344CB8AC3E}">
        <p14:creationId xmlns:p14="http://schemas.microsoft.com/office/powerpoint/2010/main" val="17765188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dirty="0" smtClean="0"/>
              <a:t>Flop Count</a:t>
            </a:r>
            <a:endParaRPr lang="en-US" dirty="0"/>
          </a:p>
        </p:txBody>
      </p:sp>
      <p:sp>
        <p:nvSpPr>
          <p:cNvPr id="6" name="Content Placeholder 5"/>
          <p:cNvSpPr>
            <a:spLocks noGrp="1"/>
          </p:cNvSpPr>
          <p:nvPr>
            <p:ph idx="1"/>
          </p:nvPr>
        </p:nvSpPr>
        <p:spPr>
          <a:xfrm>
            <a:off x="457200" y="2057400"/>
            <a:ext cx="8229600" cy="4525963"/>
          </a:xfrm>
        </p:spPr>
        <p:txBody>
          <a:bodyPr/>
          <a:lstStyle/>
          <a:p>
            <a:r>
              <a:rPr lang="en-US" dirty="0" smtClean="0"/>
              <a:t>Big-O notation.</a:t>
            </a:r>
          </a:p>
          <a:p>
            <a:pPr lvl="1"/>
            <a:r>
              <a:rPr lang="en-US" dirty="0" smtClean="0"/>
              <a:t>Given </a:t>
            </a:r>
            <a:r>
              <a:rPr lang="en-US" dirty="0"/>
              <a:t>an expression for the number of flops, we say the algorithm is </a:t>
            </a:r>
            <a:r>
              <a:rPr lang="en-US" i="1" dirty="0"/>
              <a:t>O</a:t>
            </a:r>
            <a:r>
              <a:rPr lang="en-US" i="1" dirty="0" smtClean="0"/>
              <a:t>(</a:t>
            </a:r>
            <a:r>
              <a:rPr lang="en-US" i="1" dirty="0" err="1" smtClean="0"/>
              <a:t>n</a:t>
            </a:r>
            <a:r>
              <a:rPr lang="en-US" i="1" baseline="30000" dirty="0" err="1" smtClean="0"/>
              <a:t>k</a:t>
            </a:r>
            <a:r>
              <a:rPr lang="en-US" i="1" dirty="0" smtClean="0"/>
              <a:t>) </a:t>
            </a:r>
            <a:r>
              <a:rPr lang="en-US" dirty="0"/>
              <a:t>if the dominant term in the flop count </a:t>
            </a:r>
            <a:r>
              <a:rPr lang="en-US" dirty="0" smtClean="0"/>
              <a:t>expression is </a:t>
            </a:r>
            <a:r>
              <a:rPr lang="en-US" i="1" dirty="0" err="1" smtClean="0"/>
              <a:t>Cn</a:t>
            </a:r>
            <a:r>
              <a:rPr lang="en-US" i="1" baseline="30000" dirty="0" err="1" smtClean="0"/>
              <a:t>k</a:t>
            </a:r>
            <a:r>
              <a:rPr lang="en-US" dirty="0" smtClean="0"/>
              <a:t>, </a:t>
            </a:r>
            <a:r>
              <a:rPr lang="en-US" dirty="0"/>
              <a:t>where </a:t>
            </a:r>
            <a:r>
              <a:rPr lang="en-US" i="1" dirty="0"/>
              <a:t>C</a:t>
            </a:r>
            <a:r>
              <a:rPr lang="en-US" dirty="0"/>
              <a:t> is a constant. We are saying that for large </a:t>
            </a:r>
            <a:r>
              <a:rPr lang="en-US" i="1" dirty="0"/>
              <a:t>n</a:t>
            </a:r>
            <a:r>
              <a:rPr lang="en-US" dirty="0"/>
              <a:t> , the terms involving </a:t>
            </a:r>
            <a:r>
              <a:rPr lang="en-US" i="1" dirty="0" err="1" smtClean="0"/>
              <a:t>n</a:t>
            </a:r>
            <a:r>
              <a:rPr lang="en-US" i="1" baseline="30000" dirty="0" err="1" smtClean="0"/>
              <a:t>i</a:t>
            </a:r>
            <a:r>
              <a:rPr lang="en-US" dirty="0" smtClean="0"/>
              <a:t> for </a:t>
            </a:r>
            <a:r>
              <a:rPr lang="en-US" i="1" dirty="0" err="1" smtClean="0"/>
              <a:t>i</a:t>
            </a:r>
            <a:r>
              <a:rPr lang="en-US" i="1" dirty="0" smtClean="0"/>
              <a:t> &lt; k </a:t>
            </a:r>
            <a:r>
              <a:rPr lang="en-US" dirty="0"/>
              <a:t>are negligible in comparison to </a:t>
            </a:r>
            <a:r>
              <a:rPr lang="en-US" i="1" dirty="0" err="1" smtClean="0"/>
              <a:t>n</a:t>
            </a:r>
            <a:r>
              <a:rPr lang="en-US" i="1" baseline="30000" dirty="0" err="1" smtClean="0"/>
              <a:t>k</a:t>
            </a:r>
            <a:r>
              <a:rPr lang="en-US" dirty="0" smtClean="0"/>
              <a:t> </a:t>
            </a:r>
            <a:r>
              <a:rPr lang="en-US" dirty="0"/>
              <a:t>. </a:t>
            </a:r>
          </a:p>
        </p:txBody>
      </p:sp>
      <p:pic>
        <p:nvPicPr>
          <p:cNvPr id="5" name="Picture 4"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28600" y="1219200"/>
            <a:ext cx="8763000" cy="558800"/>
          </a:xfrm>
          <a:prstGeom prst="rect">
            <a:avLst/>
          </a:prstGeom>
        </p:spPr>
      </p:pic>
    </p:spTree>
    <p:extLst>
      <p:ext uri="{BB962C8B-B14F-4D97-AF65-F5344CB8AC3E}">
        <p14:creationId xmlns:p14="http://schemas.microsoft.com/office/powerpoint/2010/main" val="10611309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Flop Count Example</a:t>
            </a:r>
            <a:endParaRPr lang="en-US" dirty="0"/>
          </a:p>
        </p:txBody>
      </p:sp>
      <p:pic>
        <p:nvPicPr>
          <p:cNvPr id="6" name="Picture 5"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auto">
          <a:xfrm>
            <a:off x="224465" y="1447800"/>
            <a:ext cx="8737600" cy="3251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62475136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More Flop Count Examples</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dirty="0" smtClean="0"/>
              <a:t>Given </a:t>
            </a:r>
            <a:r>
              <a:rPr lang="en-US" dirty="0"/>
              <a:t>two </a:t>
            </a:r>
            <a:r>
              <a:rPr lang="en-US" i="1" dirty="0"/>
              <a:t>n × </a:t>
            </a:r>
            <a:r>
              <a:rPr lang="en-US" dirty="0"/>
              <a:t>1 vectors </a:t>
            </a:r>
            <a:r>
              <a:rPr lang="en-US" i="1" dirty="0"/>
              <a:t>u</a:t>
            </a:r>
            <a:r>
              <a:rPr lang="en-US" dirty="0"/>
              <a:t> and </a:t>
            </a:r>
            <a:r>
              <a:rPr lang="en-US" i="1" dirty="0"/>
              <a:t>v</a:t>
            </a:r>
            <a:r>
              <a:rPr lang="en-US" dirty="0"/>
              <a:t> , the inner product </a:t>
            </a:r>
            <a:r>
              <a:rPr lang="en-US" dirty="0" smtClean="0"/>
              <a:t>                                requires </a:t>
            </a:r>
            <a:r>
              <a:rPr lang="en-US" i="1" dirty="0"/>
              <a:t>n</a:t>
            </a:r>
            <a:r>
              <a:rPr lang="en-US" dirty="0"/>
              <a:t> multiplications and </a:t>
            </a:r>
            <a:r>
              <a:rPr lang="en-US" i="1" dirty="0"/>
              <a:t>n-1 </a:t>
            </a:r>
            <a:r>
              <a:rPr lang="en-US" dirty="0"/>
              <a:t>additions, a total </a:t>
            </a:r>
            <a:r>
              <a:rPr lang="en-US" dirty="0" smtClean="0"/>
              <a:t>of</a:t>
            </a:r>
            <a:br>
              <a:rPr lang="en-US" dirty="0" smtClean="0"/>
            </a:br>
            <a:r>
              <a:rPr lang="en-US" i="1" dirty="0" smtClean="0"/>
              <a:t>n</a:t>
            </a:r>
            <a:r>
              <a:rPr lang="en-US" i="1" dirty="0"/>
              <a:t>+( n-1 )=2n-1 </a:t>
            </a:r>
            <a:r>
              <a:rPr lang="en-US" dirty="0"/>
              <a:t>flops. Computing the inner product is an </a:t>
            </a:r>
            <a:r>
              <a:rPr lang="en-US" i="1" dirty="0"/>
              <a:t>O(n) </a:t>
            </a:r>
            <a:r>
              <a:rPr lang="en-US" dirty="0"/>
              <a:t>or a </a:t>
            </a:r>
            <a:r>
              <a:rPr lang="en-US" i="1" dirty="0"/>
              <a:t>linear algorithm</a:t>
            </a:r>
            <a:r>
              <a:rPr lang="en-US" dirty="0" smtClean="0"/>
              <a:t>.</a:t>
            </a:r>
          </a:p>
          <a:p>
            <a:r>
              <a:rPr lang="en-US" dirty="0" smtClean="0"/>
              <a:t>Computing </a:t>
            </a:r>
            <a:r>
              <a:rPr lang="en-US" dirty="0"/>
              <a:t>the Frobenius norm requires one flop for each </a:t>
            </a:r>
            <a:r>
              <a:rPr lang="en-US" dirty="0" smtClean="0"/>
              <a:t>square      , </a:t>
            </a:r>
            <a:r>
              <a:rPr lang="en-US" dirty="0"/>
              <a:t>and there </a:t>
            </a:r>
            <a:r>
              <a:rPr lang="en-US" dirty="0" smtClean="0"/>
              <a:t>are </a:t>
            </a:r>
            <a:r>
              <a:rPr lang="en-US" i="1" dirty="0" err="1" smtClean="0"/>
              <a:t>mn</a:t>
            </a:r>
            <a:r>
              <a:rPr lang="en-US" dirty="0" smtClean="0"/>
              <a:t> squares </a:t>
            </a:r>
            <a:r>
              <a:rPr lang="en-US" dirty="0"/>
              <a:t>to compute, for a total of </a:t>
            </a:r>
            <a:r>
              <a:rPr lang="en-US" i="1" dirty="0" err="1"/>
              <a:t>mn</a:t>
            </a:r>
            <a:r>
              <a:rPr lang="en-US" dirty="0"/>
              <a:t> flops. The addition of the squares requires </a:t>
            </a:r>
            <a:r>
              <a:rPr lang="en-US" i="1" dirty="0"/>
              <a:t>mn-1 </a:t>
            </a:r>
            <a:r>
              <a:rPr lang="en-US" dirty="0"/>
              <a:t>flops, so the flop count for the algorithm is </a:t>
            </a:r>
            <a:r>
              <a:rPr lang="en-US" i="1" dirty="0"/>
              <a:t>2mn-1 </a:t>
            </a:r>
            <a:r>
              <a:rPr lang="en-US" dirty="0"/>
              <a:t>, and computing the Frobenius norm is an </a:t>
            </a:r>
            <a:r>
              <a:rPr lang="en-US" i="1" dirty="0"/>
              <a:t>O</a:t>
            </a:r>
            <a:r>
              <a:rPr lang="en-US" i="1" dirty="0" smtClean="0"/>
              <a:t>(</a:t>
            </a:r>
            <a:r>
              <a:rPr lang="en-US" i="1" dirty="0" err="1" smtClean="0"/>
              <a:t>mn</a:t>
            </a:r>
            <a:r>
              <a:rPr lang="en-US" i="1" dirty="0" smtClean="0"/>
              <a:t>) </a:t>
            </a:r>
            <a:r>
              <a:rPr lang="en-US" dirty="0"/>
              <a:t>algorithm. If the matrix </a:t>
            </a:r>
            <a:r>
              <a:rPr lang="en-US" i="1" dirty="0"/>
              <a:t>A</a:t>
            </a:r>
            <a:r>
              <a:rPr lang="en-US" dirty="0"/>
              <a:t> is square, the flop count is O</a:t>
            </a:r>
            <a:r>
              <a:rPr lang="en-US" dirty="0" smtClean="0"/>
              <a:t>(n</a:t>
            </a:r>
            <a:r>
              <a:rPr lang="en-US" baseline="30000" dirty="0" smtClean="0"/>
              <a:t>2</a:t>
            </a:r>
            <a:r>
              <a:rPr lang="en-US" dirty="0" smtClean="0"/>
              <a:t>) </a:t>
            </a:r>
            <a:r>
              <a:rPr lang="en-US" dirty="0"/>
              <a:t>. We call this a </a:t>
            </a:r>
            <a:r>
              <a:rPr lang="en-US" i="1" dirty="0"/>
              <a:t>quadratic algorithm</a:t>
            </a:r>
            <a:r>
              <a:rPr lang="en-US"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348858842"/>
              </p:ext>
            </p:extLst>
          </p:nvPr>
        </p:nvGraphicFramePr>
        <p:xfrm>
          <a:off x="2123755" y="1241450"/>
          <a:ext cx="2787315" cy="381000"/>
        </p:xfrm>
        <a:graphic>
          <a:graphicData uri="http://schemas.openxmlformats.org/presentationml/2006/ole">
            <mc:AlternateContent xmlns:mc="http://schemas.openxmlformats.org/markup-compatibility/2006">
              <mc:Choice xmlns:v="urn:schemas-microsoft-com:vml" Requires="v">
                <p:oleObj spid="_x0000_s1100" name="Equation" r:id="rId3" imgW="1765300" imgH="241300" progId="Equation.DSMT4">
                  <p:embed/>
                </p:oleObj>
              </mc:Choice>
              <mc:Fallback>
                <p:oleObj name="Equation" r:id="rId3" imgW="1765300" imgH="241300" progId="Equation.DSMT4">
                  <p:embed/>
                  <p:pic>
                    <p:nvPicPr>
                      <p:cNvPr id="0" name=""/>
                      <p:cNvPicPr/>
                      <p:nvPr/>
                    </p:nvPicPr>
                    <p:blipFill>
                      <a:blip r:embed="rId4"/>
                      <a:stretch>
                        <a:fillRect/>
                      </a:stretch>
                    </p:blipFill>
                    <p:spPr>
                      <a:xfrm>
                        <a:off x="2123755" y="1241450"/>
                        <a:ext cx="2787315" cy="381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72912699"/>
              </p:ext>
            </p:extLst>
          </p:nvPr>
        </p:nvGraphicFramePr>
        <p:xfrm>
          <a:off x="3323265" y="3382335"/>
          <a:ext cx="525781" cy="457200"/>
        </p:xfrm>
        <a:graphic>
          <a:graphicData uri="http://schemas.openxmlformats.org/presentationml/2006/ole">
            <mc:AlternateContent xmlns:mc="http://schemas.openxmlformats.org/markup-compatibility/2006">
              <mc:Choice xmlns:v="urn:schemas-microsoft-com:vml" Requires="v">
                <p:oleObj spid="_x0000_s1101" name="Equation" r:id="rId5" imgW="292100" imgH="254000" progId="Equation.DSMT4">
                  <p:embed/>
                </p:oleObj>
              </mc:Choice>
              <mc:Fallback>
                <p:oleObj name="Equation" r:id="rId5" imgW="292100" imgH="254000" progId="Equation.DSMT4">
                  <p:embed/>
                  <p:pic>
                    <p:nvPicPr>
                      <p:cNvPr id="0" name=""/>
                      <p:cNvPicPr/>
                      <p:nvPr/>
                    </p:nvPicPr>
                    <p:blipFill>
                      <a:blip r:embed="rId6"/>
                      <a:stretch>
                        <a:fillRect/>
                      </a:stretch>
                    </p:blipFill>
                    <p:spPr>
                      <a:xfrm>
                        <a:off x="3323265" y="3382335"/>
                        <a:ext cx="525781" cy="457200"/>
                      </a:xfrm>
                      <a:prstGeom prst="rect">
                        <a:avLst/>
                      </a:prstGeom>
                    </p:spPr>
                  </p:pic>
                </p:oleObj>
              </mc:Fallback>
            </mc:AlternateContent>
          </a:graphicData>
        </a:graphic>
      </p:graphicFrame>
    </p:spTree>
    <p:extLst>
      <p:ext uri="{BB962C8B-B14F-4D97-AF65-F5344CB8AC3E}">
        <p14:creationId xmlns:p14="http://schemas.microsoft.com/office/powerpoint/2010/main" val="36951918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pic>
        <p:nvPicPr>
          <p:cNvPr id="5" name="Picture 4" descr="TP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228600" y="1524000"/>
            <a:ext cx="8763000" cy="1473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8" name="Picture 7" descr="TP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190500" y="3175000"/>
            <a:ext cx="8763000" cy="15240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9603897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Smaller </a:t>
            </a:r>
            <a:r>
              <a:rPr lang="en-US" dirty="0"/>
              <a:t>Flop Count Is Not Always Better </a:t>
            </a:r>
          </a:p>
        </p:txBody>
      </p:sp>
      <p:sp>
        <p:nvSpPr>
          <p:cNvPr id="3" name="Content Placeholder 2"/>
          <p:cNvSpPr>
            <a:spLocks noGrp="1"/>
          </p:cNvSpPr>
          <p:nvPr>
            <p:ph idx="1"/>
          </p:nvPr>
        </p:nvSpPr>
        <p:spPr/>
        <p:txBody>
          <a:bodyPr/>
          <a:lstStyle/>
          <a:p>
            <a:r>
              <a:rPr lang="en-US" dirty="0" smtClean="0"/>
              <a:t>An algorithm with a larger flop count may be more accurate.</a:t>
            </a:r>
          </a:p>
          <a:p>
            <a:r>
              <a:rPr lang="en-US" dirty="0" smtClean="0"/>
              <a:t>An algorithm with a larger flop count may be more readily parallelized.</a:t>
            </a:r>
          </a:p>
          <a:p>
            <a:r>
              <a:rPr lang="en-US" dirty="0"/>
              <a:t>An algorithm with a </a:t>
            </a:r>
            <a:r>
              <a:rPr lang="en-US" dirty="0" smtClean="0"/>
              <a:t>smaller flop </a:t>
            </a:r>
            <a:r>
              <a:rPr lang="en-US" dirty="0"/>
              <a:t>count </a:t>
            </a:r>
            <a:r>
              <a:rPr lang="en-US" dirty="0" smtClean="0"/>
              <a:t>may require </a:t>
            </a:r>
            <a:r>
              <a:rPr lang="en-US" dirty="0"/>
              <a:t>much more memory. </a:t>
            </a:r>
          </a:p>
        </p:txBody>
      </p:sp>
    </p:spTree>
    <p:extLst>
      <p:ext uri="{BB962C8B-B14F-4D97-AF65-F5344CB8AC3E}">
        <p14:creationId xmlns:p14="http://schemas.microsoft.com/office/powerpoint/2010/main" val="5195010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Programming Languages used in Numerical Linear Algebra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FORTRAN is a programming language that was developed in the 1950'</a:t>
            </a:r>
            <a:r>
              <a:rPr lang="en-US" dirty="0"/>
              <a:t>s and </a:t>
            </a:r>
            <a:r>
              <a:rPr lang="en-US" dirty="0" smtClean="0"/>
              <a:t>that </a:t>
            </a:r>
            <a:r>
              <a:rPr lang="en-US" dirty="0"/>
              <a:t>is especially suited to numeric computation and scientific computing</a:t>
            </a:r>
            <a:r>
              <a:rPr lang="en-US" dirty="0" smtClean="0"/>
              <a:t>. It has been in continuous use ever since. It generates machine code for many machine architectures.</a:t>
            </a:r>
          </a:p>
          <a:p>
            <a:pPr lvl="1"/>
            <a:r>
              <a:rPr lang="en-US" dirty="0" smtClean="0"/>
              <a:t>It </a:t>
            </a:r>
            <a:r>
              <a:rPr lang="en-US" dirty="0"/>
              <a:t>is one of the most popular languages in the area of high-performance </a:t>
            </a:r>
            <a:r>
              <a:rPr lang="en-US" dirty="0" smtClean="0"/>
              <a:t>computing.</a:t>
            </a:r>
          </a:p>
          <a:p>
            <a:pPr lvl="1"/>
            <a:r>
              <a:rPr lang="en-US" dirty="0" smtClean="0"/>
              <a:t>The primary computational suite for computational linear algebra is LAPACK, and it is written in FORTRAN.</a:t>
            </a:r>
          </a:p>
          <a:p>
            <a:pPr lvl="1"/>
            <a:endParaRPr lang="en-US" dirty="0" smtClean="0"/>
          </a:p>
        </p:txBody>
      </p:sp>
    </p:spTree>
    <p:extLst>
      <p:ext uri="{BB962C8B-B14F-4D97-AF65-F5344CB8AC3E}">
        <p14:creationId xmlns:p14="http://schemas.microsoft.com/office/powerpoint/2010/main" val="3525887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Error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When approximating a value using a finite sum of terms from a series, truncation error occurs</a:t>
            </a:r>
            <a:r>
              <a:rPr lang="en-US" dirty="0" smtClean="0"/>
              <a:t>.</a:t>
            </a:r>
          </a:p>
          <a:p>
            <a:pPr lvl="1"/>
            <a:r>
              <a:rPr lang="en-US" dirty="0" smtClean="0"/>
              <a:t>Example</a:t>
            </a:r>
          </a:p>
          <a:p>
            <a:pPr lvl="2"/>
            <a:r>
              <a:rPr lang="en-US" dirty="0" smtClean="0"/>
              <a:t>For |x| &lt; 1,</a:t>
            </a:r>
          </a:p>
          <a:p>
            <a:pPr lvl="2"/>
            <a:endParaRPr lang="en-US" dirty="0"/>
          </a:p>
          <a:p>
            <a:pPr lvl="2"/>
            <a:endParaRPr lang="en-US" dirty="0" smtClean="0"/>
          </a:p>
          <a:p>
            <a:pPr lvl="2"/>
            <a:endParaRPr lang="en-US" dirty="0" smtClean="0"/>
          </a:p>
          <a:p>
            <a:pPr lvl="2"/>
            <a:r>
              <a:rPr lang="en-US" dirty="0" smtClean="0"/>
              <a:t>Using the first three terms,                   the truncation error is </a:t>
            </a:r>
            <a:br>
              <a:rPr lang="en-US" dirty="0" smtClean="0"/>
            </a:br>
            <a:endParaRPr lang="en-US" dirty="0" smtClean="0"/>
          </a:p>
          <a:p>
            <a:pPr marL="914400" lvl="2" indent="0">
              <a:buNone/>
            </a:pPr>
            <a:endParaRPr lang="en-US" dirty="0"/>
          </a:p>
          <a:p>
            <a:pPr lvl="2"/>
            <a:endParaRPr lang="en-US" dirty="0" smtClean="0"/>
          </a:p>
          <a:p>
            <a:pPr marL="914400" lvl="2" indent="0">
              <a:buNone/>
            </a:pPr>
            <a:endParaRPr lang="en-US" dirty="0"/>
          </a:p>
          <a:p>
            <a:pPr marL="914400" lvl="2" indent="0">
              <a:buNone/>
            </a:pP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25222557"/>
              </p:ext>
            </p:extLst>
          </p:nvPr>
        </p:nvGraphicFramePr>
        <p:xfrm>
          <a:off x="2057400" y="3276600"/>
          <a:ext cx="5006546" cy="838200"/>
        </p:xfrm>
        <a:graphic>
          <a:graphicData uri="http://schemas.openxmlformats.org/presentationml/2006/ole">
            <mc:AlternateContent xmlns:mc="http://schemas.openxmlformats.org/markup-compatibility/2006">
              <mc:Choice xmlns:v="urn:schemas-microsoft-com:vml" Requires="v">
                <p:oleObj spid="_x0000_s6186" name="Equation" r:id="rId3" imgW="2806700" imgH="469900" progId="Equation.DSMT4">
                  <p:embed/>
                </p:oleObj>
              </mc:Choice>
              <mc:Fallback>
                <p:oleObj name="Equation" r:id="rId3" imgW="2806700" imgH="469900" progId="Equation.DSMT4">
                  <p:embed/>
                  <p:pic>
                    <p:nvPicPr>
                      <p:cNvPr id="0" name=""/>
                      <p:cNvPicPr/>
                      <p:nvPr/>
                    </p:nvPicPr>
                    <p:blipFill>
                      <a:blip r:embed="rId4"/>
                      <a:stretch>
                        <a:fillRect/>
                      </a:stretch>
                    </p:blipFill>
                    <p:spPr>
                      <a:xfrm>
                        <a:off x="2057400" y="3276600"/>
                        <a:ext cx="5006546" cy="838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74281181"/>
              </p:ext>
            </p:extLst>
          </p:nvPr>
        </p:nvGraphicFramePr>
        <p:xfrm>
          <a:off x="4800600" y="4000408"/>
          <a:ext cx="1071418" cy="609600"/>
        </p:xfrm>
        <a:graphic>
          <a:graphicData uri="http://schemas.openxmlformats.org/presentationml/2006/ole">
            <mc:AlternateContent xmlns:mc="http://schemas.openxmlformats.org/markup-compatibility/2006">
              <mc:Choice xmlns:v="urn:schemas-microsoft-com:vml" Requires="v">
                <p:oleObj spid="_x0000_s6187" name="Equation" r:id="rId5" imgW="736600" imgH="419100" progId="Equation.DSMT4">
                  <p:embed/>
                </p:oleObj>
              </mc:Choice>
              <mc:Fallback>
                <p:oleObj name="Equation" r:id="rId5" imgW="736600" imgH="419100" progId="Equation.DSMT4">
                  <p:embed/>
                  <p:pic>
                    <p:nvPicPr>
                      <p:cNvPr id="0" name=""/>
                      <p:cNvPicPr/>
                      <p:nvPr/>
                    </p:nvPicPr>
                    <p:blipFill>
                      <a:blip r:embed="rId6"/>
                      <a:stretch>
                        <a:fillRect/>
                      </a:stretch>
                    </p:blipFill>
                    <p:spPr>
                      <a:xfrm>
                        <a:off x="4800600" y="4000408"/>
                        <a:ext cx="1071418" cy="6096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75448793"/>
              </p:ext>
            </p:extLst>
          </p:nvPr>
        </p:nvGraphicFramePr>
        <p:xfrm>
          <a:off x="3886200" y="4648200"/>
          <a:ext cx="914400" cy="609600"/>
        </p:xfrm>
        <a:graphic>
          <a:graphicData uri="http://schemas.openxmlformats.org/presentationml/2006/ole">
            <mc:AlternateContent xmlns:mc="http://schemas.openxmlformats.org/markup-compatibility/2006">
              <mc:Choice xmlns:v="urn:schemas-microsoft-com:vml" Requires="v">
                <p:oleObj spid="_x0000_s6188" name="Equation" r:id="rId7" imgW="419100" imgH="279400" progId="Equation.DSMT4">
                  <p:embed/>
                </p:oleObj>
              </mc:Choice>
              <mc:Fallback>
                <p:oleObj name="Equation" r:id="rId7" imgW="419100" imgH="279400" progId="Equation.DSMT4">
                  <p:embed/>
                  <p:pic>
                    <p:nvPicPr>
                      <p:cNvPr id="0" name=""/>
                      <p:cNvPicPr/>
                      <p:nvPr/>
                    </p:nvPicPr>
                    <p:blipFill>
                      <a:blip r:embed="rId8"/>
                      <a:stretch>
                        <a:fillRect/>
                      </a:stretch>
                    </p:blipFill>
                    <p:spPr>
                      <a:xfrm>
                        <a:off x="3886200" y="4648200"/>
                        <a:ext cx="914400" cy="609600"/>
                      </a:xfrm>
                      <a:prstGeom prst="rect">
                        <a:avLst/>
                      </a:prstGeom>
                    </p:spPr>
                  </p:pic>
                </p:oleObj>
              </mc:Fallback>
            </mc:AlternateContent>
          </a:graphicData>
        </a:graphic>
      </p:graphicFrame>
    </p:spTree>
    <p:extLst>
      <p:ext uri="{BB962C8B-B14F-4D97-AF65-F5344CB8AC3E}">
        <p14:creationId xmlns:p14="http://schemas.microsoft.com/office/powerpoint/2010/main" val="11111077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Matrices</a:t>
            </a:r>
            <a:endParaRPr lang="en-US" dirty="0"/>
          </a:p>
        </p:txBody>
      </p:sp>
      <p:sp>
        <p:nvSpPr>
          <p:cNvPr id="3" name="Content Placeholder 2"/>
          <p:cNvSpPr>
            <a:spLocks noGrp="1"/>
          </p:cNvSpPr>
          <p:nvPr>
            <p:ph idx="1"/>
          </p:nvPr>
        </p:nvSpPr>
        <p:spPr/>
        <p:txBody>
          <a:bodyPr/>
          <a:lstStyle/>
          <a:p>
            <a:r>
              <a:rPr lang="en-US" dirty="0" smtClean="0"/>
              <a:t>For the sake of speed and efficiency, one must take advantage of special matrix structure. For example, matrices that are</a:t>
            </a:r>
          </a:p>
          <a:p>
            <a:pPr lvl="1"/>
            <a:r>
              <a:rPr lang="en-US" dirty="0" smtClean="0"/>
              <a:t>Symmetric</a:t>
            </a:r>
          </a:p>
          <a:p>
            <a:pPr lvl="1"/>
            <a:r>
              <a:rPr lang="en-US" dirty="0" smtClean="0"/>
              <a:t>Tridiagonal</a:t>
            </a:r>
          </a:p>
          <a:p>
            <a:pPr lvl="1"/>
            <a:r>
              <a:rPr lang="en-US" dirty="0" smtClean="0"/>
              <a:t>Upper or lower triangular</a:t>
            </a:r>
          </a:p>
          <a:p>
            <a:pPr lvl="1"/>
            <a:r>
              <a:rPr lang="en-US" dirty="0" smtClean="0"/>
              <a:t>Sparse</a:t>
            </a:r>
            <a:endParaRPr lang="en-US" dirty="0"/>
          </a:p>
        </p:txBody>
      </p:sp>
    </p:spTree>
    <p:extLst>
      <p:ext uri="{BB962C8B-B14F-4D97-AF65-F5344CB8AC3E}">
        <p14:creationId xmlns:p14="http://schemas.microsoft.com/office/powerpoint/2010/main" val="11503373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err="1" smtClean="0"/>
              <a:t>updmul</a:t>
            </a:r>
            <a:endParaRPr lang="en-US" dirty="0"/>
          </a:p>
        </p:txBody>
      </p:sp>
      <p:sp>
        <p:nvSpPr>
          <p:cNvPr id="3" name="Content Placeholder 2"/>
          <p:cNvSpPr>
            <a:spLocks noGrp="1"/>
          </p:cNvSpPr>
          <p:nvPr>
            <p:ph idx="1"/>
          </p:nvPr>
        </p:nvSpPr>
        <p:spPr>
          <a:xfrm>
            <a:off x="457200" y="457200"/>
            <a:ext cx="8229600" cy="4525963"/>
          </a:xfrm>
        </p:spPr>
        <p:txBody>
          <a:bodyPr/>
          <a:lstStyle/>
          <a:p>
            <a:r>
              <a:rPr lang="en-US" dirty="0" smtClean="0"/>
              <a:t>The following MATLAB function </a:t>
            </a:r>
            <a:r>
              <a:rPr lang="en-US" dirty="0" err="1" smtClean="0">
                <a:latin typeface="Courier New"/>
                <a:cs typeface="Courier New"/>
              </a:rPr>
              <a:t>updmul</a:t>
            </a:r>
            <a:r>
              <a:rPr lang="en-US" dirty="0" smtClean="0"/>
              <a:t> computes the product of two upper triangular matrices.</a:t>
            </a:r>
            <a:endParaRPr lang="en-US" dirty="0"/>
          </a:p>
        </p:txBody>
      </p:sp>
      <p:sp>
        <p:nvSpPr>
          <p:cNvPr id="5" name="TextBox 4"/>
          <p:cNvSpPr txBox="1"/>
          <p:nvPr/>
        </p:nvSpPr>
        <p:spPr>
          <a:xfrm>
            <a:off x="917990" y="2056685"/>
            <a:ext cx="7387810" cy="4801315"/>
          </a:xfrm>
          <a:prstGeom prst="rect">
            <a:avLst/>
          </a:prstGeom>
          <a:noFill/>
        </p:spPr>
        <p:txBody>
          <a:bodyPr wrap="none" rtlCol="0">
            <a:spAutoFit/>
          </a:bodyPr>
          <a:lstStyle/>
          <a:p>
            <a:r>
              <a:rPr lang="en-US" dirty="0">
                <a:latin typeface="Courier New"/>
                <a:cs typeface="Courier New"/>
              </a:rPr>
              <a:t>function P = </a:t>
            </a:r>
            <a:r>
              <a:rPr lang="en-US" dirty="0" err="1">
                <a:latin typeface="Courier New"/>
                <a:cs typeface="Courier New"/>
              </a:rPr>
              <a:t>updmul</a:t>
            </a:r>
            <a:r>
              <a:rPr lang="en-US" dirty="0">
                <a:latin typeface="Courier New"/>
                <a:cs typeface="Courier New"/>
              </a:rPr>
              <a:t>(A,B)</a:t>
            </a:r>
          </a:p>
          <a:p>
            <a:r>
              <a:rPr lang="en-US" dirty="0">
                <a:latin typeface="Courier New"/>
                <a:cs typeface="Courier New"/>
              </a:rPr>
              <a:t>% UPDMUL Multiply upper triangular matrices A and B.</a:t>
            </a:r>
          </a:p>
          <a:p>
            <a:endParaRPr lang="en-US" dirty="0">
              <a:latin typeface="Courier New"/>
              <a:cs typeface="Courier New"/>
            </a:endParaRPr>
          </a:p>
          <a:p>
            <a:r>
              <a:rPr lang="en-US" dirty="0">
                <a:latin typeface="Courier New"/>
                <a:cs typeface="Courier New"/>
              </a:rPr>
              <a:t>[n m ] = size(A);</a:t>
            </a:r>
          </a:p>
          <a:p>
            <a:endParaRPr lang="en-US" dirty="0">
              <a:latin typeface="Courier New"/>
              <a:cs typeface="Courier New"/>
            </a:endParaRPr>
          </a:p>
          <a:p>
            <a:r>
              <a:rPr lang="en-US" dirty="0">
                <a:latin typeface="Courier New"/>
                <a:cs typeface="Courier New"/>
              </a:rPr>
              <a:t>P = zeros(n, n);</a:t>
            </a:r>
          </a:p>
          <a:p>
            <a:endParaRPr lang="en-US" dirty="0">
              <a:latin typeface="Courier New"/>
              <a:cs typeface="Courier New"/>
            </a:endParaRPr>
          </a:p>
          <a:p>
            <a:r>
              <a:rPr lang="en-US" dirty="0">
                <a:latin typeface="Courier New"/>
                <a:cs typeface="Courier New"/>
              </a:rPr>
              <a:t>for </a:t>
            </a:r>
            <a:r>
              <a:rPr lang="en-US" dirty="0" err="1">
                <a:latin typeface="Courier New"/>
                <a:cs typeface="Courier New"/>
              </a:rPr>
              <a:t>i</a:t>
            </a:r>
            <a:r>
              <a:rPr lang="en-US" dirty="0">
                <a:latin typeface="Courier New"/>
                <a:cs typeface="Courier New"/>
              </a:rPr>
              <a:t> = 1:n</a:t>
            </a:r>
          </a:p>
          <a:p>
            <a:r>
              <a:rPr lang="en-US" dirty="0">
                <a:latin typeface="Courier New"/>
                <a:cs typeface="Courier New"/>
              </a:rPr>
              <a:t>   for j = </a:t>
            </a:r>
            <a:r>
              <a:rPr lang="en-US" dirty="0" err="1">
                <a:latin typeface="Courier New"/>
                <a:cs typeface="Courier New"/>
              </a:rPr>
              <a:t>i:n</a:t>
            </a:r>
            <a:endParaRPr lang="en-US" dirty="0">
              <a:latin typeface="Courier New"/>
              <a:cs typeface="Courier New"/>
            </a:endParaRPr>
          </a:p>
          <a:p>
            <a:r>
              <a:rPr lang="en-US" dirty="0">
                <a:latin typeface="Courier New"/>
                <a:cs typeface="Courier New"/>
              </a:rPr>
              <a:t>      sum = 0.0;</a:t>
            </a:r>
          </a:p>
          <a:p>
            <a:r>
              <a:rPr lang="en-US" dirty="0">
                <a:latin typeface="Courier New"/>
                <a:cs typeface="Courier New"/>
              </a:rPr>
              <a:t>      for k = </a:t>
            </a:r>
            <a:r>
              <a:rPr lang="en-US" dirty="0" err="1">
                <a:latin typeface="Courier New"/>
                <a:cs typeface="Courier New"/>
              </a:rPr>
              <a:t>i:j</a:t>
            </a:r>
            <a:endParaRPr lang="en-US" dirty="0">
              <a:latin typeface="Courier New"/>
              <a:cs typeface="Courier New"/>
            </a:endParaRPr>
          </a:p>
          <a:p>
            <a:r>
              <a:rPr lang="en-US" dirty="0">
                <a:latin typeface="Courier New"/>
                <a:cs typeface="Courier New"/>
              </a:rPr>
              <a:t>         sum = sum + A(</a:t>
            </a:r>
            <a:r>
              <a:rPr lang="en-US" dirty="0" err="1">
                <a:latin typeface="Courier New"/>
                <a:cs typeface="Courier New"/>
              </a:rPr>
              <a:t>i,k</a:t>
            </a:r>
            <a:r>
              <a:rPr lang="en-US" dirty="0">
                <a:latin typeface="Courier New"/>
                <a:cs typeface="Courier New"/>
              </a:rPr>
              <a:t>)*B(</a:t>
            </a:r>
            <a:r>
              <a:rPr lang="en-US" dirty="0" err="1">
                <a:latin typeface="Courier New"/>
                <a:cs typeface="Courier New"/>
              </a:rPr>
              <a:t>k,j</a:t>
            </a:r>
            <a:r>
              <a:rPr lang="en-US" dirty="0">
                <a:latin typeface="Courier New"/>
                <a:cs typeface="Courier New"/>
              </a:rPr>
              <a:t>);</a:t>
            </a:r>
          </a:p>
          <a:p>
            <a:r>
              <a:rPr lang="en-US" dirty="0">
                <a:latin typeface="Courier New"/>
                <a:cs typeface="Courier New"/>
              </a:rPr>
              <a:t>      end</a:t>
            </a:r>
          </a:p>
          <a:p>
            <a:r>
              <a:rPr lang="en-US" dirty="0">
                <a:latin typeface="Courier New"/>
                <a:cs typeface="Courier New"/>
              </a:rPr>
              <a:t>      P(</a:t>
            </a:r>
            <a:r>
              <a:rPr lang="en-US" dirty="0" err="1">
                <a:latin typeface="Courier New"/>
                <a:cs typeface="Courier New"/>
              </a:rPr>
              <a:t>i,j</a:t>
            </a:r>
            <a:r>
              <a:rPr lang="en-US" dirty="0">
                <a:latin typeface="Courier New"/>
                <a:cs typeface="Courier New"/>
              </a:rPr>
              <a:t>) = sum;</a:t>
            </a:r>
          </a:p>
          <a:p>
            <a:r>
              <a:rPr lang="en-US" dirty="0">
                <a:latin typeface="Courier New"/>
                <a:cs typeface="Courier New"/>
              </a:rPr>
              <a:t>   end</a:t>
            </a:r>
          </a:p>
          <a:p>
            <a:r>
              <a:rPr lang="en-US" dirty="0">
                <a:latin typeface="Courier New"/>
                <a:cs typeface="Courier New"/>
              </a:rPr>
              <a:t>end</a:t>
            </a:r>
          </a:p>
          <a:p>
            <a:endParaRPr lang="en-US" dirty="0">
              <a:latin typeface="Courier New"/>
              <a:cs typeface="Courier New"/>
            </a:endParaRPr>
          </a:p>
        </p:txBody>
      </p:sp>
    </p:spTree>
    <p:extLst>
      <p:ext uri="{BB962C8B-B14F-4D97-AF65-F5344CB8AC3E}">
        <p14:creationId xmlns:p14="http://schemas.microsoft.com/office/powerpoint/2010/main" val="36775453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updmul</a:t>
            </a:r>
            <a:r>
              <a:rPr lang="en-US" dirty="0" smtClean="0"/>
              <a:t> Flop Count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flop count for </a:t>
            </a:r>
            <a:r>
              <a:rPr lang="en-US" dirty="0" err="1" smtClean="0"/>
              <a:t>updmul</a:t>
            </a:r>
            <a:r>
              <a:rPr lang="en-US" dirty="0" smtClean="0"/>
              <a:t> is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and the flop count for the product of two general square matrices is 2n</a:t>
            </a:r>
            <a:r>
              <a:rPr lang="en-US" baseline="30000" dirty="0" smtClean="0"/>
              <a:t>3</a:t>
            </a:r>
            <a:r>
              <a:rPr lang="en-US" dirty="0" smtClean="0"/>
              <a:t>.</a:t>
            </a:r>
          </a:p>
          <a:p>
            <a:pPr lvl="1"/>
            <a:r>
              <a:rPr lang="en-US" dirty="0" smtClean="0"/>
              <a:t>For n = 500</a:t>
            </a:r>
          </a:p>
          <a:p>
            <a:pPr lvl="2"/>
            <a:r>
              <a:rPr lang="en-US" dirty="0" err="1" smtClean="0"/>
              <a:t>updmul</a:t>
            </a:r>
            <a:r>
              <a:rPr lang="en-US" dirty="0" smtClean="0"/>
              <a:t> flop count </a:t>
            </a:r>
            <a:r>
              <a:rPr lang="en-US" dirty="0"/>
              <a:t>= </a:t>
            </a:r>
            <a:r>
              <a:rPr lang="en-US" dirty="0" smtClean="0"/>
              <a:t>41917000</a:t>
            </a:r>
          </a:p>
          <a:p>
            <a:pPr lvl="2"/>
            <a:r>
              <a:rPr lang="en-US" dirty="0" err="1" smtClean="0"/>
              <a:t>matmul</a:t>
            </a:r>
            <a:r>
              <a:rPr lang="en-US" dirty="0" smtClean="0"/>
              <a:t> </a:t>
            </a:r>
            <a:r>
              <a:rPr lang="en-US" dirty="0"/>
              <a:t>flop count = </a:t>
            </a:r>
            <a:r>
              <a:rPr lang="en-US" dirty="0" smtClean="0"/>
              <a:t>250000000</a:t>
            </a:r>
          </a:p>
          <a:p>
            <a:pPr lvl="2"/>
            <a:r>
              <a:rPr lang="en-US" dirty="0" smtClean="0"/>
              <a:t>Ratio </a:t>
            </a:r>
            <a:r>
              <a:rPr lang="en-US" dirty="0" err="1" smtClean="0"/>
              <a:t>updmul</a:t>
            </a:r>
            <a:r>
              <a:rPr lang="en-US" dirty="0" smtClean="0"/>
              <a:t>/</a:t>
            </a:r>
            <a:r>
              <a:rPr lang="en-US" dirty="0" err="1" smtClean="0"/>
              <a:t>matmul</a:t>
            </a:r>
            <a:r>
              <a:rPr lang="en-US" dirty="0"/>
              <a:t> = 0.167668 </a:t>
            </a:r>
            <a:r>
              <a:rPr lang="en-US" dirty="0" smtClean="0">
                <a:latin typeface="ＭＳ ゴシック"/>
                <a:ea typeface="ＭＳ ゴシック"/>
                <a:cs typeface="ＭＳ ゴシック"/>
              </a:rPr>
              <a:t>≅</a:t>
            </a:r>
            <a:r>
              <a:rPr lang="en-US" dirty="0"/>
              <a:t> </a:t>
            </a:r>
            <a:r>
              <a:rPr lang="en-US" dirty="0" smtClean="0"/>
              <a:t>17% the number of flops</a:t>
            </a:r>
          </a:p>
          <a:p>
            <a:pPr lvl="2"/>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21582020"/>
              </p:ext>
            </p:extLst>
          </p:nvPr>
        </p:nvGraphicFramePr>
        <p:xfrm>
          <a:off x="3200400" y="2286000"/>
          <a:ext cx="2321719" cy="990600"/>
        </p:xfrm>
        <a:graphic>
          <a:graphicData uri="http://schemas.openxmlformats.org/presentationml/2006/ole">
            <mc:AlternateContent xmlns:mc="http://schemas.openxmlformats.org/markup-compatibility/2006">
              <mc:Choice xmlns:v="urn:schemas-microsoft-com:vml" Requires="v">
                <p:oleObj spid="_x0000_s2080" name="Equation" r:id="rId3" imgW="952500" imgH="406400" progId="Equation.DSMT4">
                  <p:embed/>
                </p:oleObj>
              </mc:Choice>
              <mc:Fallback>
                <p:oleObj name="Equation" r:id="rId3" imgW="952500" imgH="406400" progId="Equation.DSMT4">
                  <p:embed/>
                  <p:pic>
                    <p:nvPicPr>
                      <p:cNvPr id="0" name=""/>
                      <p:cNvPicPr/>
                      <p:nvPr/>
                    </p:nvPicPr>
                    <p:blipFill>
                      <a:blip r:embed="rId4"/>
                      <a:stretch>
                        <a:fillRect/>
                      </a:stretch>
                    </p:blipFill>
                    <p:spPr>
                      <a:xfrm>
                        <a:off x="3200400" y="2286000"/>
                        <a:ext cx="2321719" cy="990600"/>
                      </a:xfrm>
                      <a:prstGeom prst="rect">
                        <a:avLst/>
                      </a:prstGeom>
                    </p:spPr>
                  </p:pic>
                </p:oleObj>
              </mc:Fallback>
            </mc:AlternateContent>
          </a:graphicData>
        </a:graphic>
      </p:graphicFrame>
    </p:spTree>
    <p:extLst>
      <p:ext uri="{BB962C8B-B14F-4D97-AF65-F5344CB8AC3E}">
        <p14:creationId xmlns:p14="http://schemas.microsoft.com/office/powerpoint/2010/main" val="1328462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smtClean="0"/>
              <a:t>updmul</a:t>
            </a:r>
            <a:r>
              <a:rPr lang="en-US" dirty="0" smtClean="0"/>
              <a:t> MATLAB Example</a:t>
            </a:r>
            <a:endParaRPr lang="en-US" dirty="0"/>
          </a:p>
        </p:txBody>
      </p:sp>
      <p:sp>
        <p:nvSpPr>
          <p:cNvPr id="3" name="Content Placeholder 2"/>
          <p:cNvSpPr>
            <a:spLocks noGrp="1"/>
          </p:cNvSpPr>
          <p:nvPr>
            <p:ph idx="1"/>
          </p:nvPr>
        </p:nvSpPr>
        <p:spPr>
          <a:xfrm>
            <a:off x="152400" y="838200"/>
            <a:ext cx="8839200" cy="4525963"/>
          </a:xfrm>
        </p:spPr>
        <p:txBody>
          <a:bodyPr/>
          <a:lstStyle/>
          <a:p>
            <a:r>
              <a:rPr lang="en-US" dirty="0" err="1" smtClean="0"/>
              <a:t>matmul.m</a:t>
            </a:r>
            <a:r>
              <a:rPr lang="en-US" dirty="0" smtClean="0"/>
              <a:t> is a MATLAB function that computes the product of two </a:t>
            </a:r>
            <a:r>
              <a:rPr lang="en-US" dirty="0" smtClean="0"/>
              <a:t>matrices. Generate </a:t>
            </a:r>
            <a:r>
              <a:rPr lang="en-US" dirty="0" smtClean="0"/>
              <a:t>two random 500 × 500 upper triangular matrices and time the product using </a:t>
            </a:r>
            <a:r>
              <a:rPr lang="en-US" dirty="0" err="1" smtClean="0"/>
              <a:t>matmul</a:t>
            </a:r>
            <a:r>
              <a:rPr lang="en-US" dirty="0" smtClean="0"/>
              <a:t> and </a:t>
            </a:r>
            <a:r>
              <a:rPr lang="en-US" dirty="0" err="1" smtClean="0"/>
              <a:t>updmul</a:t>
            </a:r>
            <a:r>
              <a:rPr lang="en-US" dirty="0" smtClean="0"/>
              <a:t>.</a:t>
            </a:r>
            <a:endParaRPr lang="en-US" dirty="0"/>
          </a:p>
        </p:txBody>
      </p:sp>
      <p:sp>
        <p:nvSpPr>
          <p:cNvPr id="4" name="TextBox 3"/>
          <p:cNvSpPr txBox="1"/>
          <p:nvPr/>
        </p:nvSpPr>
        <p:spPr>
          <a:xfrm>
            <a:off x="152400" y="3505200"/>
            <a:ext cx="8839200" cy="3323987"/>
          </a:xfrm>
          <a:prstGeom prst="rect">
            <a:avLst/>
          </a:prstGeom>
          <a:noFill/>
        </p:spPr>
        <p:txBody>
          <a:bodyPr wrap="square" rtlCol="0">
            <a:spAutoFit/>
          </a:bodyPr>
          <a:lstStyle/>
          <a:p>
            <a:r>
              <a:rPr lang="en-US" sz="1400" dirty="0">
                <a:latin typeface="Courier New" pitchFamily="49" charset="0"/>
                <a:cs typeface="Courier New" pitchFamily="49" charset="0"/>
              </a:rPr>
              <a:t>A = rand(500,500);</a:t>
            </a:r>
          </a:p>
          <a:p>
            <a:r>
              <a:rPr lang="en-US" sz="1400" dirty="0">
                <a:latin typeface="Courier New" pitchFamily="49" charset="0"/>
                <a:cs typeface="Courier New" pitchFamily="49" charset="0"/>
              </a:rPr>
              <a:t>A = </a:t>
            </a:r>
            <a:r>
              <a:rPr lang="en-US" sz="1400" dirty="0" err="1">
                <a:latin typeface="Courier New" pitchFamily="49" charset="0"/>
                <a:cs typeface="Courier New" pitchFamily="49" charset="0"/>
              </a:rPr>
              <a:t>triu</a:t>
            </a:r>
            <a:r>
              <a:rPr lang="en-US" sz="1400" dirty="0">
                <a:latin typeface="Courier New" pitchFamily="49" charset="0"/>
                <a:cs typeface="Courier New" pitchFamily="49" charset="0"/>
              </a:rPr>
              <a:t>(A);</a:t>
            </a:r>
          </a:p>
          <a:p>
            <a:r>
              <a:rPr lang="en-US" sz="1400" dirty="0">
                <a:latin typeface="Courier New" pitchFamily="49" charset="0"/>
                <a:cs typeface="Courier New" pitchFamily="49" charset="0"/>
              </a:rPr>
              <a:t>B = rand(500,500);</a:t>
            </a:r>
          </a:p>
          <a:p>
            <a:r>
              <a:rPr lang="en-US" sz="1400" dirty="0">
                <a:latin typeface="Courier New" pitchFamily="49" charset="0"/>
                <a:cs typeface="Courier New" pitchFamily="49" charset="0"/>
              </a:rPr>
              <a:t>B = </a:t>
            </a:r>
            <a:r>
              <a:rPr lang="en-US" sz="1400" dirty="0" err="1">
                <a:latin typeface="Courier New" pitchFamily="49" charset="0"/>
                <a:cs typeface="Courier New" pitchFamily="49" charset="0"/>
              </a:rPr>
              <a:t>triu</a:t>
            </a:r>
            <a:r>
              <a:rPr lang="en-US" sz="1400" dirty="0">
                <a:latin typeface="Courier New" pitchFamily="49" charset="0"/>
                <a:cs typeface="Courier New" pitchFamily="49" charset="0"/>
              </a:rPr>
              <a:t>(B);</a:t>
            </a:r>
          </a:p>
          <a:p>
            <a:r>
              <a:rPr lang="en-US" sz="1400" dirty="0">
                <a:latin typeface="Courier New" pitchFamily="49" charset="0"/>
                <a:cs typeface="Courier New" pitchFamily="49" charset="0"/>
              </a:rPr>
              <a:t>tic;C1 = </a:t>
            </a:r>
            <a:r>
              <a:rPr lang="en-US" sz="1400" dirty="0" err="1">
                <a:latin typeface="Courier New" pitchFamily="49" charset="0"/>
                <a:cs typeface="Courier New" pitchFamily="49" charset="0"/>
              </a:rPr>
              <a:t>updmul</a:t>
            </a:r>
            <a:r>
              <a:rPr lang="en-US" sz="1400" dirty="0">
                <a:latin typeface="Courier New" pitchFamily="49" charset="0"/>
                <a:cs typeface="Courier New" pitchFamily="49" charset="0"/>
              </a:rPr>
              <a:t>(A,B);</a:t>
            </a:r>
          </a:p>
          <a:p>
            <a:r>
              <a:rPr lang="en-US" sz="1400" dirty="0" err="1">
                <a:latin typeface="Courier New" pitchFamily="49" charset="0"/>
                <a:cs typeface="Courier New" pitchFamily="49" charset="0"/>
              </a:rPr>
              <a:t>updmul_time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toc</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tic;C2 = </a:t>
            </a:r>
            <a:r>
              <a:rPr lang="en-US" sz="1400" dirty="0" err="1">
                <a:latin typeface="Courier New" pitchFamily="49" charset="0"/>
                <a:cs typeface="Courier New" pitchFamily="49" charset="0"/>
              </a:rPr>
              <a:t>matmul</a:t>
            </a:r>
            <a:r>
              <a:rPr lang="en-US" sz="1400" dirty="0">
                <a:latin typeface="Courier New" pitchFamily="49" charset="0"/>
                <a:cs typeface="Courier New" pitchFamily="49" charset="0"/>
              </a:rPr>
              <a:t>(A,B);</a:t>
            </a:r>
          </a:p>
          <a:p>
            <a:r>
              <a:rPr lang="en-US" sz="1400" dirty="0" err="1">
                <a:latin typeface="Courier New" pitchFamily="49" charset="0"/>
                <a:cs typeface="Courier New" pitchFamily="49" charset="0"/>
              </a:rPr>
              <a:t>matmul_time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toc</a:t>
            </a:r>
            <a:r>
              <a:rPr lang="en-US" sz="1400" dirty="0">
                <a:latin typeface="Courier New" pitchFamily="49" charset="0"/>
                <a:cs typeface="Courier New" pitchFamily="49" charset="0"/>
              </a:rPr>
              <a:t>;</a:t>
            </a:r>
          </a:p>
          <a:p>
            <a:r>
              <a:rPr lang="en-US" sz="1400" dirty="0" err="1">
                <a:latin typeface="Courier New" pitchFamily="49" charset="0"/>
                <a:cs typeface="Courier New" pitchFamily="49" charset="0"/>
              </a:rPr>
              <a:t>fprintf</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matmul</a:t>
            </a:r>
            <a:r>
              <a:rPr lang="en-US" sz="1400" dirty="0">
                <a:latin typeface="Courier New" pitchFamily="49" charset="0"/>
                <a:cs typeface="Courier New" pitchFamily="49" charset="0"/>
              </a:rPr>
              <a:t> time = %f, </a:t>
            </a:r>
            <a:r>
              <a:rPr lang="en-US" sz="1400" dirty="0" err="1">
                <a:latin typeface="Courier New" pitchFamily="49" charset="0"/>
                <a:cs typeface="Courier New" pitchFamily="49" charset="0"/>
              </a:rPr>
              <a:t>updmul_time</a:t>
            </a:r>
            <a:r>
              <a:rPr lang="en-US" sz="1400" dirty="0">
                <a:latin typeface="Courier New" pitchFamily="49" charset="0"/>
                <a:cs typeface="Courier New" pitchFamily="49" charset="0"/>
              </a:rPr>
              <a:t> = %f, ratio </a:t>
            </a:r>
            <a:r>
              <a:rPr lang="en-US" sz="1400" dirty="0" err="1">
                <a:latin typeface="Courier New" pitchFamily="49" charset="0"/>
                <a:cs typeface="Courier New" pitchFamily="49" charset="0"/>
              </a:rPr>
              <a:t>updmul</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matmul</a:t>
            </a:r>
            <a:r>
              <a:rPr lang="en-US" sz="1400" dirty="0">
                <a:latin typeface="Courier New" pitchFamily="49" charset="0"/>
                <a:cs typeface="Courier New" pitchFamily="49" charset="0"/>
              </a:rPr>
              <a:t> = %f\n',...</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matmul_time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updmul_time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updmul_time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matmul_time</a:t>
            </a:r>
            <a:r>
              <a:rPr lang="en-US" sz="1400" dirty="0">
                <a:latin typeface="Courier New" pitchFamily="49" charset="0"/>
                <a:cs typeface="Courier New" pitchFamily="49" charset="0"/>
              </a:rPr>
              <a:t>);</a:t>
            </a:r>
          </a:p>
          <a:p>
            <a:r>
              <a:rPr lang="en-US" sz="1400" dirty="0" err="1">
                <a:latin typeface="Courier New" pitchFamily="49" charset="0"/>
                <a:cs typeface="Courier New" pitchFamily="49" charset="0"/>
              </a:rPr>
              <a:t>fprintf</a:t>
            </a:r>
            <a:r>
              <a:rPr lang="en-US" sz="1400" dirty="0">
                <a:latin typeface="Courier New" pitchFamily="49" charset="0"/>
                <a:cs typeface="Courier New" pitchFamily="49" charset="0"/>
              </a:rPr>
              <a:t>('norm(C1-C2) = %g\</a:t>
            </a:r>
            <a:r>
              <a:rPr lang="en-US" sz="1400" dirty="0" err="1">
                <a:latin typeface="Courier New" pitchFamily="49" charset="0"/>
                <a:cs typeface="Courier New" pitchFamily="49" charset="0"/>
              </a:rPr>
              <a:t>n',norm</a:t>
            </a:r>
            <a:r>
              <a:rPr lang="en-US" sz="1400" dirty="0">
                <a:latin typeface="Courier New" pitchFamily="49" charset="0"/>
                <a:cs typeface="Courier New" pitchFamily="49" charset="0"/>
              </a:rPr>
              <a:t>(C1-C2))</a:t>
            </a:r>
            <a:r>
              <a:rPr lang="en-US" sz="1400" dirty="0" smtClean="0">
                <a:latin typeface="Courier New" pitchFamily="49" charset="0"/>
                <a:cs typeface="Courier New" pitchFamily="49" charset="0"/>
              </a:rPr>
              <a:t>;</a:t>
            </a:r>
          </a:p>
          <a:p>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&lt;Run&gt;</a:t>
            </a:r>
          </a:p>
          <a:p>
            <a:r>
              <a:rPr lang="ro-RO" sz="1400" dirty="0">
                <a:latin typeface="Courier New" pitchFamily="49" charset="0"/>
                <a:cs typeface="Courier New" pitchFamily="49" charset="0"/>
              </a:rPr>
              <a:t>matmul time = 0.954984, updmul_time = 0.384528, ratio updmul/matmul = 0.402654</a:t>
            </a:r>
          </a:p>
          <a:p>
            <a:r>
              <a:rPr lang="ro-RO" sz="1400" dirty="0">
                <a:latin typeface="Courier New" pitchFamily="49" charset="0"/>
                <a:cs typeface="Courier New" pitchFamily="49" charset="0"/>
              </a:rPr>
              <a:t>norm(C1-C2) = 0</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9725234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a:t>
            </a:r>
            <a:r>
              <a:rPr lang="en-US" dirty="0"/>
              <a:t>to </a:t>
            </a:r>
            <a:r>
              <a:rPr lang="en-US" dirty="0" smtClean="0"/>
              <a:t>an Upper Triangular System </a:t>
            </a:r>
            <a:endParaRPr lang="en-US" dirty="0"/>
          </a:p>
        </p:txBody>
      </p:sp>
      <p:sp>
        <p:nvSpPr>
          <p:cNvPr id="3" name="Content Placeholder 2"/>
          <p:cNvSpPr>
            <a:spLocks noGrp="1"/>
          </p:cNvSpPr>
          <p:nvPr>
            <p:ph idx="1"/>
          </p:nvPr>
        </p:nvSpPr>
        <p:spPr/>
        <p:txBody>
          <a:bodyPr/>
          <a:lstStyle/>
          <a:p>
            <a:r>
              <a:rPr lang="en-US" dirty="0" smtClean="0"/>
              <a:t>Recall that back substitution is the last phase of Gaussian elimination.</a:t>
            </a:r>
            <a:endParaRPr lang="en-US" dirty="0"/>
          </a:p>
        </p:txBody>
      </p:sp>
      <p:pic>
        <p:nvPicPr>
          <p:cNvPr id="6" name="Picture 5" descr="TP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2133600" y="4572000"/>
            <a:ext cx="5156200" cy="6604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2" name="Picture 11" descr="TP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bwMode="auto">
          <a:xfrm>
            <a:off x="2133600" y="2743200"/>
            <a:ext cx="4546600" cy="13716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6976177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to an Upper Triangular </a:t>
            </a:r>
            <a:r>
              <a:rPr lang="en-US" dirty="0" smtClean="0"/>
              <a:t>System</a:t>
            </a:r>
            <a:endParaRPr lang="en-US" dirty="0"/>
          </a:p>
        </p:txBody>
      </p:sp>
      <p:sp>
        <p:nvSpPr>
          <p:cNvPr id="5" name="Content Placeholder 4"/>
          <p:cNvSpPr>
            <a:spLocks noGrp="1"/>
          </p:cNvSpPr>
          <p:nvPr>
            <p:ph idx="1"/>
          </p:nvPr>
        </p:nvSpPr>
        <p:spPr>
          <a:xfrm>
            <a:off x="457200" y="5562600"/>
            <a:ext cx="8229600" cy="990600"/>
          </a:xfrm>
        </p:spPr>
        <p:txBody>
          <a:bodyPr/>
          <a:lstStyle/>
          <a:p>
            <a:r>
              <a:rPr lang="en-US" dirty="0" smtClean="0"/>
              <a:t>Requires n</a:t>
            </a:r>
            <a:r>
              <a:rPr lang="en-US" baseline="30000" dirty="0" smtClean="0"/>
              <a:t>2</a:t>
            </a:r>
            <a:r>
              <a:rPr lang="en-US" dirty="0" smtClean="0"/>
              <a:t> + n + 1 flops (O(n</a:t>
            </a:r>
            <a:r>
              <a:rPr lang="en-US" baseline="30000" dirty="0" smtClean="0"/>
              <a:t>2</a:t>
            </a:r>
            <a:r>
              <a:rPr lang="en-US" dirty="0" smtClean="0"/>
              <a:t>)  quadratic) .</a:t>
            </a:r>
            <a:endParaRPr lang="en-US" dirty="0"/>
          </a:p>
        </p:txBody>
      </p:sp>
      <p:pic>
        <p:nvPicPr>
          <p:cNvPr id="4" name="Picture 3"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99761" y="1885462"/>
            <a:ext cx="8763000" cy="34544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156667394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to </a:t>
            </a:r>
            <a:r>
              <a:rPr lang="en-US" dirty="0" smtClean="0"/>
              <a:t>a Lower Triangular </a:t>
            </a:r>
            <a:r>
              <a:rPr lang="en-US" dirty="0"/>
              <a:t>System</a:t>
            </a:r>
          </a:p>
        </p:txBody>
      </p:sp>
      <p:pic>
        <p:nvPicPr>
          <p:cNvPr id="5" name="Picture 4" descr="TP_tmp.png"/>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1682702" y="1676400"/>
            <a:ext cx="5765800" cy="16764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637816536"/>
              </p:ext>
            </p:extLst>
          </p:nvPr>
        </p:nvGraphicFramePr>
        <p:xfrm>
          <a:off x="2438400" y="3657600"/>
          <a:ext cx="4267200" cy="1809293"/>
        </p:xfrm>
        <a:graphic>
          <a:graphicData uri="http://schemas.openxmlformats.org/presentationml/2006/ole">
            <mc:AlternateContent xmlns:mc="http://schemas.openxmlformats.org/markup-compatibility/2006">
              <mc:Choice xmlns:v="urn:schemas-microsoft-com:vml" Requires="v">
                <p:oleObj spid="_x0000_s5137" name="Equation" r:id="rId5" imgW="1587500" imgH="673100" progId="Equation.DSMT4">
                  <p:embed/>
                </p:oleObj>
              </mc:Choice>
              <mc:Fallback>
                <p:oleObj name="Equation" r:id="rId5" imgW="1587500" imgH="673100" progId="Equation.DSMT4">
                  <p:embed/>
                  <p:pic>
                    <p:nvPicPr>
                      <p:cNvPr id="0" name=""/>
                      <p:cNvPicPr/>
                      <p:nvPr/>
                    </p:nvPicPr>
                    <p:blipFill>
                      <a:blip r:embed="rId6"/>
                      <a:stretch>
                        <a:fillRect/>
                      </a:stretch>
                    </p:blipFill>
                    <p:spPr>
                      <a:xfrm>
                        <a:off x="2438400" y="3657600"/>
                        <a:ext cx="4267200" cy="1809293"/>
                      </a:xfrm>
                      <a:prstGeom prst="rect">
                        <a:avLst/>
                      </a:prstGeom>
                    </p:spPr>
                  </p:pic>
                </p:oleObj>
              </mc:Fallback>
            </mc:AlternateContent>
          </a:graphicData>
        </a:graphic>
      </p:graphicFrame>
      <p:sp>
        <p:nvSpPr>
          <p:cNvPr id="6" name="Content Placeholder 4"/>
          <p:cNvSpPr>
            <a:spLocks noGrp="1"/>
          </p:cNvSpPr>
          <p:nvPr>
            <p:ph idx="1"/>
          </p:nvPr>
        </p:nvSpPr>
        <p:spPr>
          <a:xfrm>
            <a:off x="457200" y="5562600"/>
            <a:ext cx="8229600" cy="990600"/>
          </a:xfrm>
        </p:spPr>
        <p:txBody>
          <a:bodyPr/>
          <a:lstStyle/>
          <a:p>
            <a:r>
              <a:rPr lang="en-US" dirty="0" smtClean="0"/>
              <a:t>Requires n</a:t>
            </a:r>
            <a:r>
              <a:rPr lang="en-US" baseline="30000" dirty="0" smtClean="0"/>
              <a:t>2</a:t>
            </a:r>
            <a:r>
              <a:rPr lang="en-US" dirty="0" smtClean="0"/>
              <a:t> + n + 1 flops (O(n</a:t>
            </a:r>
            <a:r>
              <a:rPr lang="en-US" baseline="30000" dirty="0" smtClean="0"/>
              <a:t>2</a:t>
            </a:r>
            <a:r>
              <a:rPr lang="en-US" dirty="0" smtClean="0"/>
              <a:t>)  quadratic) .</a:t>
            </a:r>
            <a:endParaRPr lang="en-US" dirty="0"/>
          </a:p>
        </p:txBody>
      </p:sp>
    </p:spTree>
    <p:extLst>
      <p:ext uri="{BB962C8B-B14F-4D97-AF65-F5344CB8AC3E}">
        <p14:creationId xmlns:p14="http://schemas.microsoft.com/office/powerpoint/2010/main" val="1021150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to a Lower Triangular </a:t>
            </a:r>
            <a:r>
              <a:rPr lang="en-US" dirty="0" smtClean="0"/>
              <a:t>System</a:t>
            </a:r>
            <a:endParaRPr lang="en-US" dirty="0"/>
          </a:p>
        </p:txBody>
      </p:sp>
      <p:pic>
        <p:nvPicPr>
          <p:cNvPr id="4" name="Picture 3"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73605" y="1660769"/>
            <a:ext cx="8763000" cy="37338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27999836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Thomas Algorithm</a:t>
            </a:r>
            <a:endParaRPr lang="en-US" dirty="0"/>
          </a:p>
        </p:txBody>
      </p:sp>
      <p:sp>
        <p:nvSpPr>
          <p:cNvPr id="3" name="Content Placeholder 2"/>
          <p:cNvSpPr>
            <a:spLocks noGrp="1"/>
          </p:cNvSpPr>
          <p:nvPr>
            <p:ph idx="1"/>
          </p:nvPr>
        </p:nvSpPr>
        <p:spPr/>
        <p:txBody>
          <a:bodyPr/>
          <a:lstStyle/>
          <a:p>
            <a:r>
              <a:rPr lang="en-US" dirty="0"/>
              <a:t>A tridiagonal matrix is square, and the only nonzero elements are those on the main diagonal, the first </a:t>
            </a:r>
            <a:r>
              <a:rPr lang="en-US" dirty="0" err="1"/>
              <a:t>subdiagonal</a:t>
            </a:r>
            <a:r>
              <a:rPr lang="en-US" dirty="0"/>
              <a:t>, and the first </a:t>
            </a:r>
            <a:r>
              <a:rPr lang="en-US" dirty="0" err="1" smtClean="0"/>
              <a:t>superdiagonal</a:t>
            </a:r>
            <a:r>
              <a:rPr lang="en-US" dirty="0" smtClean="0"/>
              <a:t>.</a:t>
            </a:r>
          </a:p>
        </p:txBody>
      </p:sp>
      <p:pic>
        <p:nvPicPr>
          <p:cNvPr id="6" name="Picture 5"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133600" y="3886200"/>
            <a:ext cx="4673600" cy="2743200"/>
          </a:xfrm>
          <a:prstGeom prst="rect">
            <a:avLst/>
          </a:prstGeom>
        </p:spPr>
      </p:pic>
      <p:cxnSp>
        <p:nvCxnSpPr>
          <p:cNvPr id="8" name="Straight Arrow Connector 7"/>
          <p:cNvCxnSpPr/>
          <p:nvPr/>
        </p:nvCxnSpPr>
        <p:spPr>
          <a:xfrm>
            <a:off x="1905000" y="525780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114800" y="3810000"/>
            <a:ext cx="10668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800600" y="3810000"/>
            <a:ext cx="10668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2400" y="5039201"/>
            <a:ext cx="1776824" cy="369332"/>
          </a:xfrm>
          <a:prstGeom prst="rect">
            <a:avLst/>
          </a:prstGeom>
          <a:noFill/>
        </p:spPr>
        <p:txBody>
          <a:bodyPr wrap="none" rtlCol="0">
            <a:spAutoFit/>
          </a:bodyPr>
          <a:lstStyle/>
          <a:p>
            <a:r>
              <a:rPr lang="en-US" dirty="0" smtClean="0"/>
              <a:t>First </a:t>
            </a:r>
            <a:r>
              <a:rPr lang="en-US" dirty="0" err="1" smtClean="0"/>
              <a:t>subdiagonal</a:t>
            </a:r>
            <a:endParaRPr lang="en-US" dirty="0"/>
          </a:p>
        </p:txBody>
      </p:sp>
      <p:sp>
        <p:nvSpPr>
          <p:cNvPr id="16" name="TextBox 15"/>
          <p:cNvSpPr txBox="1"/>
          <p:nvPr/>
        </p:nvSpPr>
        <p:spPr>
          <a:xfrm>
            <a:off x="4743941" y="3439001"/>
            <a:ext cx="1005428" cy="369332"/>
          </a:xfrm>
          <a:prstGeom prst="rect">
            <a:avLst/>
          </a:prstGeom>
          <a:noFill/>
        </p:spPr>
        <p:txBody>
          <a:bodyPr wrap="none" rtlCol="0">
            <a:spAutoFit/>
          </a:bodyPr>
          <a:lstStyle/>
          <a:p>
            <a:r>
              <a:rPr lang="en-US" dirty="0" smtClean="0"/>
              <a:t>Diagonal</a:t>
            </a:r>
            <a:endParaRPr lang="en-US" dirty="0"/>
          </a:p>
        </p:txBody>
      </p:sp>
      <p:sp>
        <p:nvSpPr>
          <p:cNvPr id="17" name="TextBox 16"/>
          <p:cNvSpPr txBox="1"/>
          <p:nvPr/>
        </p:nvSpPr>
        <p:spPr>
          <a:xfrm>
            <a:off x="5735000" y="3429000"/>
            <a:ext cx="1972152" cy="369332"/>
          </a:xfrm>
          <a:prstGeom prst="rect">
            <a:avLst/>
          </a:prstGeom>
          <a:noFill/>
        </p:spPr>
        <p:txBody>
          <a:bodyPr wrap="none" rtlCol="0">
            <a:spAutoFit/>
          </a:bodyPr>
          <a:lstStyle/>
          <a:p>
            <a:r>
              <a:rPr lang="en-US" dirty="0" smtClean="0"/>
              <a:t>First </a:t>
            </a:r>
            <a:r>
              <a:rPr lang="en-US" dirty="0" err="1" smtClean="0"/>
              <a:t>superdiagonal</a:t>
            </a:r>
            <a:endParaRPr lang="en-US" dirty="0"/>
          </a:p>
        </p:txBody>
      </p:sp>
    </p:spTree>
    <p:extLst>
      <p:ext uri="{BB962C8B-B14F-4D97-AF65-F5344CB8AC3E}">
        <p14:creationId xmlns:p14="http://schemas.microsoft.com/office/powerpoint/2010/main" val="5281330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Languages used in Numerical Linear </a:t>
            </a:r>
            <a:r>
              <a:rPr lang="en-US" dirty="0" smtClean="0"/>
              <a:t>Algebra</a:t>
            </a:r>
            <a:endParaRPr lang="en-US" dirty="0"/>
          </a:p>
        </p:txBody>
      </p:sp>
      <p:sp>
        <p:nvSpPr>
          <p:cNvPr id="3" name="Content Placeholder 2"/>
          <p:cNvSpPr>
            <a:spLocks noGrp="1"/>
          </p:cNvSpPr>
          <p:nvPr>
            <p:ph idx="1"/>
          </p:nvPr>
        </p:nvSpPr>
        <p:spPr/>
        <p:txBody>
          <a:bodyPr>
            <a:normAutofit fontScale="92500"/>
          </a:bodyPr>
          <a:lstStyle/>
          <a:p>
            <a:r>
              <a:rPr lang="en-US" dirty="0" smtClean="0"/>
              <a:t>The C programming language was developed in the early 1970s as a "low-level high-level" language. It allowed the replacement of assembly language in many instances. </a:t>
            </a:r>
            <a:r>
              <a:rPr lang="en-US" dirty="0"/>
              <a:t>It generates machine code for many machine architectures</a:t>
            </a:r>
            <a:r>
              <a:rPr lang="en-US" dirty="0" smtClean="0"/>
              <a:t>.</a:t>
            </a:r>
          </a:p>
          <a:p>
            <a:r>
              <a:rPr lang="en-US" dirty="0" smtClean="0"/>
              <a:t>C is one of the most widely used programming languages of all time.</a:t>
            </a:r>
          </a:p>
          <a:p>
            <a:r>
              <a:rPr lang="en-US" dirty="0" smtClean="0"/>
              <a:t>The C++ programming language extends C to allow object-oriented and generic programming.</a:t>
            </a:r>
          </a:p>
        </p:txBody>
      </p:sp>
    </p:spTree>
    <p:extLst>
      <p:ext uri="{BB962C8B-B14F-4D97-AF65-F5344CB8AC3E}">
        <p14:creationId xmlns:p14="http://schemas.microsoft.com/office/powerpoint/2010/main" val="21850202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Thomas </a:t>
            </a:r>
            <a:r>
              <a:rPr lang="en-US" dirty="0" smtClean="0"/>
              <a:t>Algorithm</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a:t>Solve a tridiagonal linear system. These occur often in applications such as the numerical solution of </a:t>
            </a:r>
            <a:r>
              <a:rPr lang="en-US" dirty="0" smtClean="0"/>
              <a:t>ordinary and partial </a:t>
            </a:r>
            <a:r>
              <a:rPr lang="en-US" dirty="0"/>
              <a:t>differential equations and cubic spline interpolation.</a:t>
            </a:r>
          </a:p>
          <a:p>
            <a:endParaRPr lang="en-US" dirty="0"/>
          </a:p>
        </p:txBody>
      </p:sp>
      <p:pic>
        <p:nvPicPr>
          <p:cNvPr id="6" name="Picture 5"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auto">
          <a:xfrm>
            <a:off x="1244600" y="3810000"/>
            <a:ext cx="6578600" cy="2743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43289752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The Thomas Algorithm</a:t>
            </a:r>
            <a:endParaRPr lang="en-US" dirty="0"/>
          </a:p>
        </p:txBody>
      </p:sp>
      <p:sp>
        <p:nvSpPr>
          <p:cNvPr id="3" name="Content Placeholder 2"/>
          <p:cNvSpPr>
            <a:spLocks noGrp="1"/>
          </p:cNvSpPr>
          <p:nvPr>
            <p:ph idx="1"/>
          </p:nvPr>
        </p:nvSpPr>
        <p:spPr>
          <a:xfrm>
            <a:off x="457200" y="762000"/>
            <a:ext cx="8229600" cy="4852657"/>
          </a:xfrm>
        </p:spPr>
        <p:txBody>
          <a:bodyPr/>
          <a:lstStyle/>
          <a:p>
            <a:r>
              <a:rPr lang="en-US" dirty="0" smtClean="0"/>
              <a:t>Modified form of Gaussian elimination.</a:t>
            </a:r>
          </a:p>
          <a:p>
            <a:pPr lvl="1"/>
            <a:r>
              <a:rPr lang="en-US" dirty="0" smtClean="0"/>
              <a:t>Work your way down the diagonal. </a:t>
            </a:r>
            <a:r>
              <a:rPr lang="en-US" dirty="0"/>
              <a:t>F</a:t>
            </a:r>
            <a:r>
              <a:rPr lang="en-US" dirty="0" smtClean="0"/>
              <a:t>irst divide the current row by the pivot to obtain a 1 on the diagonal, and use it to eliminate the </a:t>
            </a:r>
            <a:r>
              <a:rPr lang="en-US" dirty="0" err="1" smtClean="0"/>
              <a:t>subdiagonal</a:t>
            </a:r>
            <a:r>
              <a:rPr lang="en-US" dirty="0" smtClean="0"/>
              <a:t> element. Use only the nonzero entries. The process ends with an upper bidiagonal matrix having 1’s on the diagonal. Then do back substitution.</a:t>
            </a:r>
          </a:p>
          <a:p>
            <a:endParaRPr lang="en-US" dirty="0"/>
          </a:p>
        </p:txBody>
      </p:sp>
      <p:pic>
        <p:nvPicPr>
          <p:cNvPr id="248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366317"/>
            <a:ext cx="4724400" cy="241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71996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It is not efficient to store all the zeros in a sparse matrix. In the case of the Thomas algorithm, pass only the diagonals to the function.</a:t>
            </a:r>
            <a:endParaRPr lang="en-US" dirty="0"/>
          </a:p>
        </p:txBody>
      </p:sp>
    </p:spTree>
    <p:extLst>
      <p:ext uri="{BB962C8B-B14F-4D97-AF65-F5344CB8AC3E}">
        <p14:creationId xmlns:p14="http://schemas.microsoft.com/office/powerpoint/2010/main" val="192845641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The Thomas Algorithm</a:t>
            </a:r>
          </a:p>
        </p:txBody>
      </p:sp>
      <p:pic>
        <p:nvPicPr>
          <p:cNvPr id="4" name="Picture 3" descr="TP_tmp.png"/>
          <p:cNvPicPr>
            <a:picLocks noChangeAspect="1"/>
          </p:cNvPicPr>
          <p:nvPr>
            <p:custDataLst>
              <p:tags r:id="rId1"/>
            </p:custDataLst>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10036" y="762002"/>
            <a:ext cx="8763000" cy="5943600"/>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268976088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Failure of the Thomas Algorithm</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The algorithm fails if a diagonal element is zero.</a:t>
            </a:r>
          </a:p>
          <a:p>
            <a:endParaRPr lang="en-US" dirty="0"/>
          </a:p>
          <a:p>
            <a:endParaRPr lang="en-US" dirty="0" smtClean="0"/>
          </a:p>
          <a:p>
            <a:pPr marL="0" indent="0">
              <a:buNone/>
            </a:pPr>
            <a:r>
              <a:rPr lang="en-US" dirty="0"/>
              <a:t> </a:t>
            </a:r>
            <a:endParaRPr lang="en-US" dirty="0" smtClean="0"/>
          </a:p>
          <a:p>
            <a:endParaRPr lang="en-US" dirty="0"/>
          </a:p>
          <a:p>
            <a:endParaRPr lang="en-US" dirty="0" smtClean="0"/>
          </a:p>
          <a:p>
            <a:r>
              <a:rPr lang="en-US" dirty="0" smtClean="0"/>
              <a:t>If </a:t>
            </a:r>
            <a:r>
              <a:rPr lang="en-US" dirty="0"/>
              <a:t>A is a diagonally dominant tridiagonal matrix with diagonals a</a:t>
            </a:r>
            <a:r>
              <a:rPr lang="en-US" dirty="0" smtClean="0"/>
              <a:t>, b</a:t>
            </a:r>
            <a:r>
              <a:rPr lang="en-US" dirty="0"/>
              <a:t>, and c, the Thomas algorithm never encounters a division by zero.</a:t>
            </a:r>
          </a:p>
          <a:p>
            <a:endParaRPr lang="en-US" dirty="0" smtClean="0"/>
          </a:p>
          <a:p>
            <a:endParaRPr lang="en-US" dirty="0"/>
          </a:p>
        </p:txBody>
      </p:sp>
      <p:pic>
        <p:nvPicPr>
          <p:cNvPr id="7" name="Picture 6"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auto">
          <a:xfrm>
            <a:off x="228600" y="2794000"/>
            <a:ext cx="8763000" cy="23114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12138279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Efficiency Analysis for the Thomas Algorithm</a:t>
            </a:r>
            <a:endParaRPr lang="en-US" dirty="0"/>
          </a:p>
        </p:txBody>
      </p:sp>
      <p:sp>
        <p:nvSpPr>
          <p:cNvPr id="5" name="Content Placeholder 4"/>
          <p:cNvSpPr>
            <a:spLocks noGrp="1"/>
          </p:cNvSpPr>
          <p:nvPr>
            <p:ph idx="1"/>
          </p:nvPr>
        </p:nvSpPr>
        <p:spPr/>
        <p:txBody>
          <a:bodyPr/>
          <a:lstStyle/>
          <a:p>
            <a:r>
              <a:rPr lang="en-US" dirty="0" smtClean="0"/>
              <a:t>Flop count</a:t>
            </a:r>
          </a:p>
          <a:p>
            <a:endParaRPr lang="en-US" dirty="0"/>
          </a:p>
          <a:p>
            <a:endParaRPr lang="en-US" dirty="0" smtClean="0"/>
          </a:p>
          <a:p>
            <a:r>
              <a:rPr lang="en-US" dirty="0" smtClean="0"/>
              <a:t>Linear efficiency (O(n)). Gaussian elimination for a general matrix requires approximately</a:t>
            </a:r>
            <a:br>
              <a:rPr lang="en-US" dirty="0" smtClean="0"/>
            </a:br>
            <a:r>
              <a:rPr lang="en-US" dirty="0" smtClean="0"/>
              <a:t>flops.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803013411"/>
              </p:ext>
            </p:extLst>
          </p:nvPr>
        </p:nvGraphicFramePr>
        <p:xfrm>
          <a:off x="971550" y="2209800"/>
          <a:ext cx="6781800" cy="685800"/>
        </p:xfrm>
        <a:graphic>
          <a:graphicData uri="http://schemas.openxmlformats.org/presentationml/2006/ole">
            <mc:AlternateContent xmlns:mc="http://schemas.openxmlformats.org/markup-compatibility/2006">
              <mc:Choice xmlns:v="urn:schemas-microsoft-com:vml" Requires="v">
                <p:oleObj spid="_x0000_s7183" name="Equation" r:id="rId4" imgW="2260600" imgH="228600" progId="Equation.DSMT4">
                  <p:embed/>
                </p:oleObj>
              </mc:Choice>
              <mc:Fallback>
                <p:oleObj name="Equation" r:id="rId4" imgW="2260600" imgH="228600" progId="Equation.DSMT4">
                  <p:embed/>
                  <p:pic>
                    <p:nvPicPr>
                      <p:cNvPr id="0" name=""/>
                      <p:cNvPicPr/>
                      <p:nvPr/>
                    </p:nvPicPr>
                    <p:blipFill>
                      <a:blip r:embed="rId5"/>
                      <a:stretch>
                        <a:fillRect/>
                      </a:stretch>
                    </p:blipFill>
                    <p:spPr>
                      <a:xfrm>
                        <a:off x="971550" y="2209800"/>
                        <a:ext cx="6781800"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64560522"/>
              </p:ext>
            </p:extLst>
          </p:nvPr>
        </p:nvGraphicFramePr>
        <p:xfrm>
          <a:off x="8153400" y="3876652"/>
          <a:ext cx="485263" cy="654050"/>
        </p:xfrm>
        <a:graphic>
          <a:graphicData uri="http://schemas.openxmlformats.org/presentationml/2006/ole">
            <mc:AlternateContent xmlns:mc="http://schemas.openxmlformats.org/markup-compatibility/2006">
              <mc:Choice xmlns:v="urn:schemas-microsoft-com:vml" Requires="v">
                <p:oleObj spid="_x0000_s7184" name="Equation" r:id="rId6" imgW="292100" imgH="393700" progId="Equation.DSMT4">
                  <p:embed/>
                </p:oleObj>
              </mc:Choice>
              <mc:Fallback>
                <p:oleObj name="Equation" r:id="rId6" imgW="292100" imgH="393700" progId="Equation.DSMT4">
                  <p:embed/>
                  <p:pic>
                    <p:nvPicPr>
                      <p:cNvPr id="0" name=""/>
                      <p:cNvPicPr/>
                      <p:nvPr/>
                    </p:nvPicPr>
                    <p:blipFill>
                      <a:blip r:embed="rId7"/>
                      <a:stretch>
                        <a:fillRect/>
                      </a:stretch>
                    </p:blipFill>
                    <p:spPr>
                      <a:xfrm>
                        <a:off x="8153400" y="3876652"/>
                        <a:ext cx="485263" cy="654050"/>
                      </a:xfrm>
                      <a:prstGeom prst="rect">
                        <a:avLst/>
                      </a:prstGeom>
                    </p:spPr>
                  </p:pic>
                </p:oleObj>
              </mc:Fallback>
            </mc:AlternateContent>
          </a:graphicData>
        </a:graphic>
      </p:graphicFrame>
    </p:spTree>
    <p:extLst>
      <p:ext uri="{BB962C8B-B14F-4D97-AF65-F5344CB8AC3E}">
        <p14:creationId xmlns:p14="http://schemas.microsoft.com/office/powerpoint/2010/main" val="76356514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MATLAB Example</a:t>
            </a:r>
            <a:endParaRPr lang="en-US" dirty="0"/>
          </a:p>
        </p:txBody>
      </p:sp>
      <p:sp>
        <p:nvSpPr>
          <p:cNvPr id="4" name="TextBox 3"/>
          <p:cNvSpPr txBox="1"/>
          <p:nvPr/>
        </p:nvSpPr>
        <p:spPr>
          <a:xfrm>
            <a:off x="457200" y="1371600"/>
            <a:ext cx="8382000" cy="5355313"/>
          </a:xfrm>
          <a:prstGeom prst="rect">
            <a:avLst/>
          </a:prstGeom>
          <a:noFill/>
        </p:spPr>
        <p:txBody>
          <a:bodyPr wrap="square" rtlCol="0">
            <a:spAutoFit/>
          </a:bodyPr>
          <a:lstStyle/>
          <a:p>
            <a:r>
              <a:rPr lang="en-US" dirty="0">
                <a:latin typeface="Courier New"/>
                <a:cs typeface="Courier New"/>
              </a:rPr>
              <a:t>a = </a:t>
            </a:r>
            <a:r>
              <a:rPr lang="en-US" dirty="0" err="1">
                <a:latin typeface="Courier New"/>
                <a:cs typeface="Courier New"/>
              </a:rPr>
              <a:t>randn</a:t>
            </a:r>
            <a:r>
              <a:rPr lang="en-US" dirty="0">
                <a:latin typeface="Courier New"/>
                <a:cs typeface="Courier New"/>
              </a:rPr>
              <a:t>(4999,1);</a:t>
            </a:r>
          </a:p>
          <a:p>
            <a:r>
              <a:rPr lang="en-US" dirty="0">
                <a:latin typeface="Courier New"/>
                <a:cs typeface="Courier New"/>
              </a:rPr>
              <a:t>b =</a:t>
            </a:r>
            <a:r>
              <a:rPr lang="en-US" dirty="0" err="1">
                <a:latin typeface="Courier New"/>
                <a:cs typeface="Courier New"/>
              </a:rPr>
              <a:t>randn</a:t>
            </a:r>
            <a:r>
              <a:rPr lang="en-US" dirty="0">
                <a:latin typeface="Courier New"/>
                <a:cs typeface="Courier New"/>
              </a:rPr>
              <a:t>(5000,1);</a:t>
            </a:r>
          </a:p>
          <a:p>
            <a:r>
              <a:rPr lang="en-US" dirty="0">
                <a:latin typeface="Courier New"/>
                <a:cs typeface="Courier New"/>
              </a:rPr>
              <a:t>c = </a:t>
            </a:r>
            <a:r>
              <a:rPr lang="en-US" dirty="0" err="1">
                <a:latin typeface="Courier New"/>
                <a:cs typeface="Courier New"/>
              </a:rPr>
              <a:t>randn</a:t>
            </a:r>
            <a:r>
              <a:rPr lang="en-US" dirty="0">
                <a:latin typeface="Courier New"/>
                <a:cs typeface="Courier New"/>
              </a:rPr>
              <a:t>(4999,1);</a:t>
            </a:r>
          </a:p>
          <a:p>
            <a:r>
              <a:rPr lang="en-US" dirty="0" err="1">
                <a:latin typeface="Courier New"/>
                <a:cs typeface="Courier New"/>
              </a:rPr>
              <a:t>rhs</a:t>
            </a:r>
            <a:r>
              <a:rPr lang="en-US" dirty="0">
                <a:latin typeface="Courier New"/>
                <a:cs typeface="Courier New"/>
              </a:rPr>
              <a:t> = </a:t>
            </a:r>
            <a:r>
              <a:rPr lang="en-US" dirty="0" err="1">
                <a:latin typeface="Courier New"/>
                <a:cs typeface="Courier New"/>
              </a:rPr>
              <a:t>randn</a:t>
            </a:r>
            <a:r>
              <a:rPr lang="en-US" dirty="0">
                <a:latin typeface="Courier New"/>
                <a:cs typeface="Courier New"/>
              </a:rPr>
              <a:t>(5000,1);</a:t>
            </a:r>
          </a:p>
          <a:p>
            <a:r>
              <a:rPr lang="en-US" dirty="0">
                <a:latin typeface="Courier New"/>
                <a:cs typeface="Courier New"/>
              </a:rPr>
              <a:t>tic;x1 = </a:t>
            </a:r>
            <a:r>
              <a:rPr lang="en-US" dirty="0" err="1">
                <a:latin typeface="Courier New"/>
                <a:cs typeface="Courier New"/>
              </a:rPr>
              <a:t>thomas</a:t>
            </a:r>
            <a:r>
              <a:rPr lang="en-US" dirty="0">
                <a:latin typeface="Courier New"/>
                <a:cs typeface="Courier New"/>
              </a:rPr>
              <a:t>(</a:t>
            </a:r>
            <a:r>
              <a:rPr lang="en-US" dirty="0" err="1">
                <a:latin typeface="Courier New"/>
                <a:cs typeface="Courier New"/>
              </a:rPr>
              <a:t>a,b,c,rhs</a:t>
            </a:r>
            <a:r>
              <a:rPr lang="en-US" dirty="0">
                <a:latin typeface="Courier New"/>
                <a:cs typeface="Courier New"/>
              </a:rPr>
              <a:t>);</a:t>
            </a:r>
            <a:r>
              <a:rPr lang="en-US" dirty="0" err="1">
                <a:latin typeface="Courier New"/>
                <a:cs typeface="Courier New"/>
              </a:rPr>
              <a:t>toc</a:t>
            </a:r>
            <a:r>
              <a:rPr lang="en-US" dirty="0">
                <a:latin typeface="Courier New"/>
                <a:cs typeface="Courier New"/>
              </a:rPr>
              <a:t>;</a:t>
            </a:r>
          </a:p>
          <a:p>
            <a:r>
              <a:rPr lang="en-US" dirty="0">
                <a:latin typeface="Courier New"/>
                <a:cs typeface="Courier New"/>
              </a:rPr>
              <a:t>T = </a:t>
            </a:r>
            <a:r>
              <a:rPr lang="en-US" dirty="0" err="1">
                <a:latin typeface="Courier New"/>
                <a:cs typeface="Courier New"/>
              </a:rPr>
              <a:t>trid</a:t>
            </a:r>
            <a:r>
              <a:rPr lang="en-US" dirty="0">
                <a:latin typeface="Courier New"/>
                <a:cs typeface="Courier New"/>
              </a:rPr>
              <a:t>(</a:t>
            </a:r>
            <a:r>
              <a:rPr lang="en-US" dirty="0" err="1">
                <a:latin typeface="Courier New"/>
                <a:cs typeface="Courier New"/>
              </a:rPr>
              <a:t>a,b,c</a:t>
            </a:r>
            <a:r>
              <a:rPr lang="en-US" dirty="0">
                <a:latin typeface="Courier New"/>
                <a:cs typeface="Courier New"/>
              </a:rPr>
              <a:t>);</a:t>
            </a:r>
          </a:p>
          <a:p>
            <a:r>
              <a:rPr lang="en-US" dirty="0">
                <a:latin typeface="Courier New"/>
                <a:cs typeface="Courier New"/>
              </a:rPr>
              <a:t>tic;x2 = T\</a:t>
            </a:r>
            <a:r>
              <a:rPr lang="en-US" dirty="0" err="1">
                <a:latin typeface="Courier New"/>
                <a:cs typeface="Courier New"/>
              </a:rPr>
              <a:t>rhs;toc</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check the accuracy of x1 and x2</a:t>
            </a:r>
          </a:p>
          <a:p>
            <a:r>
              <a:rPr lang="en-US" dirty="0" err="1">
                <a:latin typeface="Courier New"/>
                <a:cs typeface="Courier New"/>
              </a:rPr>
              <a:t>fprintf</a:t>
            </a:r>
            <a:r>
              <a:rPr lang="en-US" dirty="0">
                <a:latin typeface="Courier New"/>
                <a:cs typeface="Courier New"/>
              </a:rPr>
              <a:t>('norm(T*x1-rhs) = %g\</a:t>
            </a:r>
            <a:r>
              <a:rPr lang="en-US" dirty="0" err="1">
                <a:latin typeface="Courier New"/>
                <a:cs typeface="Courier New"/>
              </a:rPr>
              <a:t>n',norm</a:t>
            </a:r>
            <a:r>
              <a:rPr lang="en-US" dirty="0">
                <a:latin typeface="Courier New"/>
                <a:cs typeface="Courier New"/>
              </a:rPr>
              <a:t>(T*x1-rhs));</a:t>
            </a:r>
          </a:p>
          <a:p>
            <a:r>
              <a:rPr lang="en-US" dirty="0" err="1">
                <a:latin typeface="Courier New"/>
                <a:cs typeface="Courier New"/>
              </a:rPr>
              <a:t>fprintf</a:t>
            </a:r>
            <a:r>
              <a:rPr lang="en-US" dirty="0">
                <a:latin typeface="Courier New"/>
                <a:cs typeface="Courier New"/>
              </a:rPr>
              <a:t>('norm(T*x2-rhs) = %g\</a:t>
            </a:r>
            <a:r>
              <a:rPr lang="en-US" dirty="0" err="1">
                <a:latin typeface="Courier New"/>
                <a:cs typeface="Courier New"/>
              </a:rPr>
              <a:t>n',norm</a:t>
            </a:r>
            <a:r>
              <a:rPr lang="en-US" dirty="0">
                <a:latin typeface="Courier New"/>
                <a:cs typeface="Courier New"/>
              </a:rPr>
              <a:t>(T*x2-rhs));</a:t>
            </a:r>
          </a:p>
          <a:p>
            <a:endParaRPr lang="en-US" dirty="0" smtClean="0">
              <a:latin typeface="Courier New"/>
              <a:cs typeface="Courier New"/>
            </a:endParaRPr>
          </a:p>
          <a:p>
            <a:endParaRPr lang="en-US" dirty="0">
              <a:latin typeface="Courier New"/>
              <a:cs typeface="Courier New"/>
            </a:endParaRPr>
          </a:p>
          <a:p>
            <a:r>
              <a:rPr lang="en-US" dirty="0" smtClean="0">
                <a:latin typeface="Courier New"/>
                <a:cs typeface="Courier New"/>
              </a:rPr>
              <a:t>&lt;Run&gt;</a:t>
            </a:r>
          </a:p>
          <a:p>
            <a:endParaRPr lang="en-US" dirty="0" smtClean="0">
              <a:latin typeface="Courier New"/>
              <a:cs typeface="Courier New"/>
            </a:endParaRPr>
          </a:p>
          <a:p>
            <a:r>
              <a:rPr lang="en-US" dirty="0" smtClean="0">
                <a:latin typeface="Courier New"/>
                <a:cs typeface="Courier New"/>
              </a:rPr>
              <a:t>Elapsed </a:t>
            </a:r>
            <a:r>
              <a:rPr lang="en-US" dirty="0">
                <a:latin typeface="Courier New"/>
                <a:cs typeface="Courier New"/>
              </a:rPr>
              <a:t>time is 0.000471 seconds.</a:t>
            </a:r>
          </a:p>
          <a:p>
            <a:r>
              <a:rPr lang="en-US" dirty="0">
                <a:latin typeface="Courier New"/>
                <a:cs typeface="Courier New"/>
              </a:rPr>
              <a:t>Elapsed time is 0.304455 seconds.</a:t>
            </a:r>
          </a:p>
          <a:p>
            <a:r>
              <a:rPr lang="en-US" dirty="0">
                <a:latin typeface="Courier New"/>
                <a:cs typeface="Courier New"/>
              </a:rPr>
              <a:t>norm(T*x1-rhs) = 2.31973e-12</a:t>
            </a:r>
          </a:p>
          <a:p>
            <a:r>
              <a:rPr lang="en-US" dirty="0">
                <a:latin typeface="Courier New"/>
                <a:cs typeface="Courier New"/>
              </a:rPr>
              <a:t>norm(T*x2-rhs) = 3.15514e-12</a:t>
            </a:r>
          </a:p>
        </p:txBody>
      </p:sp>
    </p:spTree>
    <p:extLst>
      <p:ext uri="{BB962C8B-B14F-4D97-AF65-F5344CB8AC3E}">
        <p14:creationId xmlns:p14="http://schemas.microsoft.com/office/powerpoint/2010/main" val="19356134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Programming Languages used in Numerical Linear </a:t>
            </a:r>
            <a:r>
              <a:rPr lang="en-US" dirty="0" smtClean="0"/>
              <a:t>Algebra</a:t>
            </a:r>
            <a:endParaRPr lang="en-US" dirty="0"/>
          </a:p>
        </p:txBody>
      </p:sp>
      <p:sp>
        <p:nvSpPr>
          <p:cNvPr id="3" name="Content Placeholder 2"/>
          <p:cNvSpPr>
            <a:spLocks noGrp="1"/>
          </p:cNvSpPr>
          <p:nvPr>
            <p:ph idx="1"/>
          </p:nvPr>
        </p:nvSpPr>
        <p:spPr/>
        <p:txBody>
          <a:bodyPr/>
          <a:lstStyle/>
          <a:p>
            <a:r>
              <a:rPr lang="en-US" dirty="0" smtClean="0"/>
              <a:t>MATLAB is a general purpose system for numerical computation. It can be used by issuing commands or by using the powerful MATLAB programming language.</a:t>
            </a:r>
          </a:p>
          <a:p>
            <a:pPr lvl="1"/>
            <a:r>
              <a:rPr lang="en-US" dirty="0" smtClean="0"/>
              <a:t>The design of the MATLAB programming language was influenced by C and C++.</a:t>
            </a:r>
          </a:p>
          <a:p>
            <a:pPr lvl="1"/>
            <a:r>
              <a:rPr lang="en-US" dirty="0" smtClean="0"/>
              <a:t>A program is interpreted rather than compiled into machine code.</a:t>
            </a:r>
          </a:p>
          <a:p>
            <a:pPr lvl="1"/>
            <a:endParaRPr lang="en-US" dirty="0"/>
          </a:p>
        </p:txBody>
      </p:sp>
    </p:spTree>
    <p:extLst>
      <p:ext uri="{BB962C8B-B14F-4D97-AF65-F5344CB8AC3E}">
        <p14:creationId xmlns:p14="http://schemas.microsoft.com/office/powerpoint/2010/main" val="41242391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a:xfrm>
            <a:off x="381000" y="1447800"/>
            <a:ext cx="8229600" cy="4525963"/>
          </a:xfrm>
        </p:spPr>
        <p:txBody>
          <a:bodyPr/>
          <a:lstStyle/>
          <a:p>
            <a:r>
              <a:rPr lang="en-US" dirty="0" smtClean="0"/>
              <a:t>Before a program can be solved by using a programming language, an algorithm must be developed.</a:t>
            </a:r>
            <a:endParaRPr lang="en-US" dirty="0"/>
          </a:p>
        </p:txBody>
      </p:sp>
      <p:pic>
        <p:nvPicPr>
          <p:cNvPr id="8" name="Picture 7" descr="TP_tmp.pn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28600" y="3581400"/>
            <a:ext cx="8763000" cy="863600"/>
          </a:xfrm>
          <a:prstGeom prst="rect">
            <a:avLst/>
          </a:prstGeom>
        </p:spPr>
      </p:pic>
    </p:spTree>
    <p:extLst>
      <p:ext uri="{BB962C8B-B14F-4D97-AF65-F5344CB8AC3E}">
        <p14:creationId xmlns:p14="http://schemas.microsoft.com/office/powerpoint/2010/main" val="4753129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p:txBody>
          <a:bodyPr>
            <a:normAutofit fontScale="92500"/>
          </a:bodyPr>
          <a:lstStyle/>
          <a:p>
            <a:r>
              <a:rPr lang="en-US" dirty="0" smtClean="0"/>
              <a:t>It is important to have a means of describing an algorithm without having to code it in a particular programming language. For this purpose, we will use </a:t>
            </a:r>
            <a:r>
              <a:rPr lang="en-US" i="1" dirty="0" smtClean="0"/>
              <a:t>pseudocode</a:t>
            </a:r>
            <a:r>
              <a:rPr lang="en-US" dirty="0" smtClean="0"/>
              <a:t>.</a:t>
            </a:r>
          </a:p>
          <a:p>
            <a:r>
              <a:rPr lang="en-US" dirty="0"/>
              <a:t>It allows the algorithm designer to focus on the logic of the algorithm without being distracted by details of programming language syntax, such as variable declarations, the correct placement of semicolons and braces, and so forth. </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p:txBody>
          <a:bodyPr/>
          <a:lstStyle/>
          <a:p>
            <a:r>
              <a:rPr lang="en-US" dirty="0" smtClean="0"/>
              <a:t>The pseudocode used will be similar to but simpler and less formal than the MATLAB programming language.</a:t>
            </a:r>
            <a:endParaRPr lang="en-US" dirty="0"/>
          </a:p>
        </p:txBody>
      </p:sp>
    </p:spTree>
    <p:extLst>
      <p:ext uri="{BB962C8B-B14F-4D97-AF65-F5344CB8AC3E}">
        <p14:creationId xmlns:p14="http://schemas.microsoft.com/office/powerpoint/2010/main" val="19649803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Pseudocode Examples</a:t>
            </a:r>
            <a:endParaRPr lang="en-US" dirty="0"/>
          </a:p>
        </p:txBody>
      </p:sp>
      <p:pic>
        <p:nvPicPr>
          <p:cNvPr id="9" name="Picture 8" descr="TP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52400" y="1066800"/>
            <a:ext cx="8763000" cy="23368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1" name="Picture 10" descr="TP_tmp.png"/>
          <p:cNvPicPr>
            <a:picLocks noChangeAspect="1"/>
          </p:cNvPicPr>
          <p:nvPr>
            <p:custDataLst>
              <p:tags r:id="rId2"/>
            </p:custDataLst>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auto">
          <a:xfrm>
            <a:off x="191780" y="3810000"/>
            <a:ext cx="8763000" cy="2616200"/>
          </a:xfrm>
          <a:prstGeom prst="rect">
            <a:avLst/>
          </a:prstGeom>
          <a:noFill/>
          <a:ln/>
          <a:effectLst/>
          <a:extLst>
            <a:ext uri="{909E8E84-426E-40dd-AFC4-6F175D3DCCD1}">
              <a14:hiddenFill xmlns:a14="http://schemas.microsoft.com/office/drawing/2010/main">
                <a:solidFill>
                  <a:srgbClr val="000000">
                    <a:alpha val="0"/>
                  </a:srgbClr>
                </a:solid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4784964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Frobenius Norm of a Matrix</a:t>
            </a:r>
            <a:endParaRPr lang="en-US" dirty="0"/>
          </a:p>
        </p:txBody>
      </p:sp>
      <p:sp>
        <p:nvSpPr>
          <p:cNvPr id="3" name="Content Placeholder 2"/>
          <p:cNvSpPr>
            <a:spLocks noGrp="1"/>
          </p:cNvSpPr>
          <p:nvPr>
            <p:ph idx="1"/>
          </p:nvPr>
        </p:nvSpPr>
        <p:spPr/>
        <p:txBody>
          <a:bodyPr/>
          <a:lstStyle/>
          <a:p>
            <a:r>
              <a:rPr lang="en-US" dirty="0"/>
              <a:t>The algorithm for the computation of the inner product involved a single loop. The Frobenius norm requires that we cycle through all matrix entries, add their squares, and then take the square root. This involves an outer loop to traverse the rows and an inner loop that forms the sum of the squares of the entries of a row. </a:t>
            </a:r>
            <a:r>
              <a:rPr lang="en-US" dirty="0" smtClean="0"/>
              <a:t>                         </a:t>
            </a:r>
            <a:endParaRPr lang="en-US" dirty="0"/>
          </a:p>
        </p:txBody>
      </p:sp>
    </p:spTree>
    <p:extLst>
      <p:ext uri="{BB962C8B-B14F-4D97-AF65-F5344CB8AC3E}">
        <p14:creationId xmlns:p14="http://schemas.microsoft.com/office/powerpoint/2010/main" val="23823602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Starting with input, if any, an \emph{algorithm} is a set of instructions&#10;that describe a computation. When executed, the instructions eventually&#10;halt and may produce output. &#10;\end{document}"/>
  <p:tag name="FILENAME" val="TP_tmp"/>
  <p:tag name="FORMAT" val="png16m"/>
  <p:tag name="RES" val="1200"/>
  <p:tag name="BLEND" val="0"/>
  <p:tag name="TRANSPARENT" val="0"/>
  <p:tag name="TBUG" val="0"/>
  <p:tag name="ALLOWFS" val="0"/>
  <p:tag name="ORIGWIDTH" val="345"/>
  <p:tag name="PICTUREFILESIZE" val="42686"/>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his flop count is very useful. It tells you that matrix&#10;multiplication is an expensive operation; for instance, if $m=10$,&#10;$n=8$, $p=12$, the multiplication requires $10\left(16\right)12=1920$&#10;flops. Most of the matrices engineers and scientists deal with are&#10;$n\times n$, and matrix multiplication costs $2n^{3}$ flops. We&#10;say that square matrix multiplication is a\index{algorithm!cubic}\index{cubic algorithm}&#10;\emph{cubic algorithm}, or is $O\left(n^{3}\right)$.&#10;\end{document}"/>
  <p:tag name="FILENAME" val="TP_tmp"/>
  <p:tag name="FORMAT" val="png16m"/>
  <p:tag name="RES" val="1200"/>
  <p:tag name="BLEND" val="0"/>
  <p:tag name="TRANSPARENT" val="0"/>
  <p:tag name="TBUG" val="0"/>
  <p:tag name="ALLOWFS" val="0"/>
  <p:tag name="ORIGWIDTH" val="345"/>
  <p:tag name="PICTUREFILESIZE" val="83336"/>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10;x_{i}=\frac{b_{i}-\sum_{j=i+1}^{n}c_{ij}x_{j}}{c_{ii}},\ i=n-1,n-2,\cdots,1&#10;\]\end{document}"/>
  <p:tag name="FILENAME" val="TP_tmp"/>
  <p:tag name="FORMAT" val="png16m"/>
  <p:tag name="RES" val="1200"/>
  <p:tag name="BLEND" val="0"/>
  <p:tag name="TRANSPARENT" val="0"/>
  <p:tag name="TBUG" val="0"/>
  <p:tag name="ALLOWFS" val="0"/>
  <p:tag name="ORIGWIDTH" val="203"/>
  <p:tag name="PICTUREFILESIZE" val="14177"/>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U=\left[\begin{array}{cccc}&#10;a_{11} &amp; a_{12} &amp; \cdots &amp; a_{1n}\\&#10;0 &amp; a_{22} &amp; \cdots &amp; a_{2n}\\&#10;\vdots &amp; \vdots &amp; \ddots &amp; \vdots\\&#10;0 &amp; 0 &amp; \cdots &amp; a_{nn}&#10;\end{array}\right]x=\left[\begin{array}{c}&#10;b_{1}\\&#10;b_{2}\\&#10;\vdots\\&#10;b_{n}&#10;\end{array}\right]$ \end{document}"/>
  <p:tag name="FILENAME" val="TP_tmp"/>
  <p:tag name="FORMAT" val="png16m"/>
  <p:tag name="RES" val="1200"/>
  <p:tag name="BLEND" val="0"/>
  <p:tag name="TRANSPARENT" val="0"/>
  <p:tag name="TBUG" val="0"/>
  <p:tag name="ALLOWFS" val="0"/>
  <p:tag name="ORIGWIDTH" val="179"/>
  <p:tag name="PICTUREFILESIZE" val="21082"/>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begin{document}&#10;\algrenewcommand{\algorithmiccomment}[1]{$\%$ #1}&#10;\begin{algorithm}&#10;\begin{algorithmic}[0]&#10;\Function {backsolve} {U,b}&#10;\State&#10;\Comment {Find the solution to $Ux=b$, where U is an $n\times n$ upper triangular matrix.}&#10;\State&#10;$x_{n}=b_{n}/u_{nn}$&#10;\For {i = n-1:-1:1}&#10;\State&#10;sum = 0.0&#10;\For {j = i+1:n}&#10;\State&#10;$sum=sum+u_{ij}x_{j}$&#10;\EndFor&#10;\State&#10;$x\left(i\right)=\left(b\left(i\right)-sum\right)/u_{ii}$&#10;\EndFor&#10;\State&#10;return x&#10;\EndFunction&#10;\end{algorithmic}&#10;\end{algorithm}&#10;\end{document}"/>
  <p:tag name="FILENAME" val="TP_tmp"/>
  <p:tag name="FORMAT" val="png16m"/>
  <p:tag name="RES" val="1200"/>
  <p:tag name="BLEND" val="0"/>
  <p:tag name="TRANSPARENT" val="1"/>
  <p:tag name="TBUG" val="1"/>
  <p:tag name="ALLOWFS" val="0"/>
  <p:tag name="ORIGWIDTH" val="345"/>
  <p:tag name="PICTUREFILESIZE" val="87194"/>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left[\begin{array}{ccccc}&#10;a_{11} &amp; 0 &amp; 0 &amp; \cdots &amp; 0\\&#10;a_{21} &amp; a_{22} &amp; 0 &amp; \cdots &amp; 0\\&#10;a_{31} &amp; a_{32} &amp; a_{33} &amp; \cdots &amp; 0\\&#10;\cdots &amp; \cdots &amp; \cdots &amp; \ddots &amp; 0\\&#10;a_{n1} &amp; a_{n2} &amp; \cdots &amp; a_{n,n-1} &amp; a_{nn}&#10;\end{array}\right]\left[\begin{array}{c}&#10;x_{1}\\&#10;x_{2}\\&#10;x_{3}\\&#10;\vdots\\&#10;x_{n}&#10;\end{array}\right]=\left[\begin{array}{c}&#10;b_{1}\\&#10;b_{2}\\&#10;b_{3}\\&#10;\vdots\\&#10;b_{n}&#10;\end{array}\right]$&#10;&#10;\end{document}"/>
  <p:tag name="FILENAME" val="TP_tmp"/>
  <p:tag name="FORMAT" val="png16m"/>
  <p:tag name="RES" val="1200"/>
  <p:tag name="BLEND" val="0"/>
  <p:tag name="TRANSPARENT" val="0"/>
  <p:tag name="TBUG" val="0"/>
  <p:tag name="ALLOWFS" val="0"/>
  <p:tag name="ORIGWIDTH" val="227"/>
  <p:tag name="PICTUREFILESIZE" val="32266"/>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10;&#10;\begin{document}&#10;\algrenewcommand{\algorithmiccomment}[1]{$\%$ #1}&#10;\begin{algorithm}&#10;\begin{algorithmic}[0]&#10;\Function {forsolve} {L,b}&#10;\State&#10;\Comment {Find the solution to the system $Lx=b$, where L is an $n\times n$ lower triangular matrix.}&#10;\State&#10;$x_{1}=b_{1}/l_{11}$&#10;\For {i = 2:n}&#10;\State&#10;sum = 0.0&#10;\For {j = 1:i-1}&#10;\State&#10;$sum=sum+l_{ij}x_{j}$&#10;\EndFor&#10;\State&#10;$x\left(i\right)=\left(b\left(i\right)-sum\right)/l_{ii}$&#10;\EndFor&#10;\State&#10;return x&#10;\EndFunction&#10;\end{algorithmic}\end{algorithm}&#10;&#10;\end{document}"/>
  <p:tag name="FILENAME" val="TP_tmp"/>
  <p:tag name="FORMAT" val="png16m"/>
  <p:tag name="RES" val="1200"/>
  <p:tag name="BLEND" val="0"/>
  <p:tag name="TRANSPARENT" val="1"/>
  <p:tag name="TBUG" val="1"/>
  <p:tag name="ALLOWFS" val="0"/>
  <p:tag name="ORIGWIDTH" val="345"/>
  <p:tag name="PICTUREFILESIZE" val="9107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left[\begin{array}{ccccccc}&#10;b_{1} &amp; c_{1} &amp; 0 &amp; \ldots &amp; 0 &amp; \ldots &amp; 0\\&#10;a_{1} &amp; b_{2} &amp; c_{2} &amp;  &amp;  &amp;  &amp; 0\\&#10;0 &amp; a_{2} &amp; b_{3} &amp; c_{3} &amp;  &amp; \ldots &amp; \vdots\\&#10;\vdots &amp;  &amp; \ddots &amp; \ddots &amp; \ddots &amp;  &amp; \vdots\\&#10;0 &amp;  &amp;  &amp; \ddots &amp; \ddots &amp; c_{n-2} &amp; 0\\&#10;\vdots &amp;  &amp;  &amp;  &amp; a_{n-2} &amp; b_{n-1} &amp; c_{n-1}\\&#10;0 &amp; \ldots &amp; 0 &amp; \ldots &amp; 0 &amp; a_{n-1} &amp; b_{n}&#10;\end{array}\right]$&#10;\end{document}"/>
  <p:tag name="FILENAME" val="TP_tmp"/>
  <p:tag name="FORMAT" val="png16m"/>
  <p:tag name="RES" val="1200"/>
  <p:tag name="BLEND" val="0"/>
  <p:tag name="TRANSPARENT" val="0"/>
  <p:tag name="TBUG" val="0"/>
  <p:tag name="ALLOWFS" val="0"/>
  <p:tag name="ORIGWIDTH" val="184"/>
  <p:tag name="PICTUREFILESIZE" val="3773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left[\begin{array}{ccccccc}&#10;b_{1} &amp; c_{1} &amp; 0 &amp; \ldots &amp; 0 &amp; \ldots &amp; 0\\&#10;a_{1} &amp; b_{2} &amp; c_{2} &amp;  &amp;  &amp;  &amp; 0\\&#10;0 &amp; a_{2} &amp; b_{3} &amp; c_{3} &amp;  &amp; \ldots &amp; \vdots\\&#10;\vdots &amp;  &amp; \ddots &amp; \ddots &amp; \ddots &amp;  &amp; \vdots\\&#10;0 &amp;  &amp;  &amp; \ddots &amp; \ddots &amp; c_{n-2} &amp; 0\\&#10;\vdots &amp;  &amp;  &amp;  &amp; a_{n-2} &amp; b_{n-1} &amp; c_{n-1}\\&#10;0 &amp; \ldots &amp; 0 &amp; \ldots &amp; 0 &amp; a_{n-1} &amp; b_{n}&#10;\end{array}\right]x=\left[\begin{array}{c}&#10;rhs_{1}\\&#10;rhs_{2}\\&#10;rhs_{3}\\&#10;\vdots\\&#10;rhs_{n-2}\\&#10;rhs_{n-1}\\&#10;rhs_{n}&#10;\end{array}\right]$&#10;&#10;\end{document}"/>
  <p:tag name="FILENAME" val="TP_tmp"/>
  <p:tag name="FORMAT" val="png16m"/>
  <p:tag name="RES" val="1200"/>
  <p:tag name="BLEND" val="0"/>
  <p:tag name="TRANSPARENT" val="0"/>
  <p:tag name="TBUG" val="0"/>
  <p:tag name="ALLOWFS" val="0"/>
  <p:tag name="ORIGWIDTH" val="259"/>
  <p:tag name="PICTUREFILESIZE" val="56767"/>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10;&#10;\begin{document}&#10;\algrenewcommand{\algorithmiccomment}[1]{$\%$ #1}&#10;\begin{algorithm}&#10;\begin{algorithmic}&#10;\Function {thomas} {a,b,c,rhs}&#10;\State&#10;\Comment {The function solves a tridiagonal system of linear equations Ax = rhs}&#10;\State&#10;\Comment {using the linear Thomas algorithm. a is the lower diagonal, b the}&#10;\State&#10;\Comment {diagonal, and c the upper diagonal.}&#10;\State&#10;\State&#10;\Comment {Begin elimination steps, resulting in a bidiagonal matrix}&#10;\State&#10;\Comment {with 1s on its diagonal.}&#10;\State&#10;$c_{1}=c_{1}/b_{1}$&#10;\State&#10;$rhs_{1}=rhs_{1}/b_{1}$&#10;\For {i = 2:n-1}&#10;\State&#10;$c_{i}=c_{i}/\left(b_{i}-a_{i-1}c_{i-1}\right)$&#10;\State&#10;$rhs_{i}=\left(rhs_{i}-a_{i-1}rhs_{i-1}\right)/\left(b_{i}-a_{i-1}c_{i-1}\right)$&#10;\EndFor&#10;\State&#10;$rhs_{n}=\left(rhs_{n}-a_{n-1}rhs_{n-1}\right)/\left(b_{n}-a_{n-1}c_{n-1}\right)$&#10;\State&#10;\Comment {Now perform back substitution}&#10;\State&#10;$x_{n}=rhs_{n}$&#10;\For {i = n-1:-1:1}&#10;\State&#10;$x_{i}=rhs_{i}-c_{i}x_{i+1}$&#10;\EndFor&#10;\State&#10;\textbf{return} x&#10;\EndFunction&#10;\end{algorithmic}\end{algorithm}&#10;&#10;\end{document}"/>
  <p:tag name="FILENAME" val="TP_tmp"/>
  <p:tag name="FORMAT" val="png16m"/>
  <p:tag name="RES" val="1200"/>
  <p:tag name="BLEND" val="0"/>
  <p:tag name="TRANSPARENT" val="1"/>
  <p:tag name="TBUG" val="1"/>
  <p:tag name="ALLOWFS" val="0"/>
  <p:tag name="ORIGWIDTH" val="345"/>
  <p:tag name="PICTUREFILESIZE" val="17088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A square matrix is diagonally dominant if the absolute value of each&#10;diagonal element is greater than the sum of the absolute values of&#10;the other elements in its row, or \[\left|a_{ii}\right|&gt;\sum_{\begin{array}{c}&#10;j=1\\&#10;j\neq i&#10;\end{array}}^{n}\left|a_{ij}\right|.\]&#10;\end{document}"/>
  <p:tag name="FILENAME" val="TP_tmp"/>
  <p:tag name="FORMAT" val="png16m"/>
  <p:tag name="RES" val="1200"/>
  <p:tag name="BLEND" val="0"/>
  <p:tag name="TRANSPARENT" val="0"/>
  <p:tag name="TBUG" val="0"/>
  <p:tag name="ALLOWFS" val="0"/>
  <p:tag name="ORIGWIDTH" val="345"/>
  <p:tag name="PICTUREFILESIZE" val="6473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10;&#10;\begin{document}&#10;\algrenewcommand{\algorithmiccomment}[1]{$\%$ #1}&#10;\begin{algorithm}&#10;\begin{algorithmic}[0]&#10;\Function {VECADD} {u,v}&#10;\State&#10;\Comment {Input: column vectors u and v}&#10;\State&#10;\Comment {Output: $u+v$}&#10;\For {i = 1:n}&#10;\State&#10;$sum\left(i\right)=u\left(i\right)+v\left(i\right)$&#10;\EndFor&#10;\State&#10;return $sum$&#10;\EndFunction&#10;\end{algorithmic}&#10;\end{algorithm}&#10;&#10;\end{document}"/>
  <p:tag name="FILENAME" val="TP_tmp"/>
  <p:tag name="FORMAT" val="png16m"/>
  <p:tag name="RES" val="1200"/>
  <p:tag name="BLEND" val="0"/>
  <p:tag name="TRANSPARENT" val="0"/>
  <p:tag name="TBUG" val="0"/>
  <p:tag name="ALLOWFS" val="0"/>
  <p:tag name="ORIGWIDTH" val="345"/>
  <p:tag name="PICTUREFILESIZE" val="57406"/>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10;&#10;\begin{document}&#10;\algrenewcommand{\algorithmiccomment}[1]{$\%$ #1}&#10;\begin{algorithm}&#10;\begin{algorithmic}[0]&#10;\Function {INNERPROD} {u,v}&#10;\State&#10;\Comment {Input: column vectors u and v}&#10;\State&#10;\Comment {Output: $\left\langle u,\, v\right\rangle $}&#10;\State&#10;$inprod=0.0$&#10;\For {i = 1:n}&#10;\State&#10;$inprod=inprod+u\left(i\right)v\left(i\right)$&#10;\EndFor&#10;\State&#10;return $inprod$&#10;\EndFunction&#10;\end{algorithmic}&#10;\end{algorithm}&#10;&#10;\end{document}"/>
  <p:tag name="FILENAME" val="TP_tmp"/>
  <p:tag name="FORMAT" val="png16m"/>
  <p:tag name="RES" val="1200"/>
  <p:tag name="BLEND" val="0"/>
  <p:tag name="TRANSPARENT" val="1"/>
  <p:tag name="TBUG" val="1"/>
  <p:tag name="ALLOWFS" val="0"/>
  <p:tag name="ORIGWIDTH" val="345"/>
  <p:tag name="PICTUREFILESIZE" val="67341"/>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10;&#10;\begin{document}&#10;\algrenewcommand{\algorithmiccomment}[1]{$\%$ #1}&#10;\begin{algorithm}&#10;\begin{algorithmic}&#10;\Function {frobenius} {A}&#10;\State&#10;\Comment {Input: $m\times n$ matrix A.}&#10;\State&#10;\Comment {Output: the Frobenius norm $\sqrt{\sum_{i=1}^{m}\sum_{k=1}^{n}a_{ik}^{2}}$.}&#10;\State&#10;fro = 0.0&#10;\State&#10;\For {i = 1:m}&#10;\For {j = 1:n}&#10;\State&#10;fro = fro + $a_{ij}^{2}$&#10;\EndFor&#10;\EndFor&#10;\State&#10;return fro&#10;\EndFunction&#10;\end{algorithmic}\end{algorithm}&#10;&#10;\end{document}"/>
  <p:tag name="FILENAME" val="TP_tmp"/>
  <p:tag name="FORMAT" val="png16m"/>
  <p:tag name="RES" val="1200"/>
  <p:tag name="BLEND" val="0"/>
  <p:tag name="TRANSPARENT" val="1"/>
  <p:tag name="TBUG" val="1"/>
  <p:tag name="ALLOWFS" val="0"/>
  <p:tag name="ORIGWIDTH" val="345"/>
  <p:tag name="PICTUREFILESIZE" val="8123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c_{ij}=\sum_{k=1}^{p}a_{ik}b_{kj}.&#10;\]&#10;&#10;\end{document}"/>
  <p:tag name="FILENAME" val="TP_tmp"/>
  <p:tag name="FORMAT" val="png16m"/>
  <p:tag name="RES" val="1200"/>
  <p:tag name="BLEND" val="0"/>
  <p:tag name="TRANSPARENT" val="0"/>
  <p:tag name="TBUG" val="0"/>
  <p:tag name="ALLOWFS" val="0"/>
  <p:tag name="ORIGWIDTH" val="69"/>
  <p:tag name="PICTUREFILESIZE" val="795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usepackage{algorithm}&#10;\usepackage{algpseudocode}&#10;\pagestyle{empty}&#10;\makeatletter&#10;\renewcommand{\ALG@beginalgorithmic}{\small}&#10;\makeatother&#10;&#10;\begin{document}&#10;\algrenewcommand{\algorithmiccomment}[1]{$\%$ #1}&#10;\begin{algorithm}&#10;\begin{algorithmic}[0]&#10;\Function {matmul} {A,B}&#10;\State&#10;\Comment {Input:  $m\times p$ matrix A and $p\times m$ matrix B}&#10;\State&#10;\Comment {Output $A\times B$}&#10;\State&#10;\Comment {for each row of A}&#10;\For {i = 1:m}&#10;\State&#10;\Comment {for each column of B}&#10;\For {j = 1:n}&#10;\State&#10;$c\left(i,\, j\right)=0$&#10;\State&#10;\Comment {form the sum of the product of corresponding elements from row}&#10;\State&#10;\Comment {i of A and column j of B}&#10;\For {k = 1:p}&#10;\State&#10;$c\left(i,\, j\right)=c\left(i,j\right)+a_{ik}b_{kj}$&#10;\EndFor&#10;\EndFor&#10;\EndFor&#10;\State&#10;\State&#10;\textbf{return} C&#10;\EndFunction&#10;\end{algorithmic}\end{algorithm}&#10;&#10;\end{document}"/>
  <p:tag name="FILENAME" val="TP_tmp"/>
  <p:tag name="FORMAT" val="png16m"/>
  <p:tag name="RES" val="1200"/>
  <p:tag name="BLEND" val="0"/>
  <p:tag name="TRANSPARENT" val="1"/>
  <p:tag name="TBUG" val="1"/>
  <p:tag name="ALLOWFS" val="0"/>
  <p:tag name="ORIGWIDTH" val="345"/>
  <p:tag name="PICTUREFILESIZE" val="129257"/>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textbf{Definition:} A\emph{ flop} is a floating-point operation $\oplus,\,\ominus,\,\otimes,$&#10;and $\oslash$. The number of flops required to execute an algorithm&#10;is termed the\emph{ flop count} of the algorithm.&#10;\end{document}"/>
  <p:tag name="FILENAME" val="TP_tmp"/>
  <p:tag name="FORMAT" val="png16m"/>
  <p:tag name="RES" val="1200"/>
  <p:tag name="BLEND" val="0"/>
  <p:tag name="TRANSPARENT" val="0"/>
  <p:tag name="TBUG" val="0"/>
  <p:tag name="ALLOWFS" val="0"/>
  <p:tag name="ORIGWIDTH" val="345"/>
  <p:tag name="PICTUREFILESIZE" val="3533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noindent If an algorithm requires $\frac{4}{3}n^{3}+9n^{2}+8n+6$ flops, it&#10;is an $O\left(n^{3}\right)$ algorithm. When $n=100$, the actual&#10;value of the expression is&#10;\[&#10;V=\frac{4}{3}\left(100\right)^{3}+9\left(100\right)^{2}+8\left(100\right)+6=1.424139\times10^{6}.&#10;\]&#10;Discarding the lower order terms,&#10;\[&#10;T=\frac{4}{3}\left(100\right)^{3}=1.333333\times10^{6},&#10;\]&#10;and $\frac{T}{V}=0.9362$, so $\frac{4}{3}n^{3}$ contributes $93\%$&#10;of the expression's value.&#10;\end{document}"/>
  <p:tag name="FILENAME" val="TP_tmp"/>
  <p:tag name="FORMAT" val="png16m"/>
  <p:tag name="RES" val="1200"/>
  <p:tag name="BLEND" val="0"/>
  <p:tag name="TRANSPARENT" val="0"/>
  <p:tag name="TBUG" val="0"/>
  <p:tag name="ALLOWFS" val="0"/>
  <p:tag name="ORIGWIDTH" val="344"/>
  <p:tag name="PICTUREFILESIZE" val="105604"/>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noindent Consider the multiplication of an $m\times p$&#10;matrix A by an $p\times n$ matrix B. The inner loop performs one&#10;multiplication and an addition, for a total of $2p$ flops per execution&#10;of the loop. This inner loop executes $mn$ times., so the flop count&#10;is&#10;\[&#10;2mnp&#10;\]&#10;\end{document}"/>
  <p:tag name="FILENAME" val="TP_tmp"/>
  <p:tag name="FORMAT" val="png16m"/>
  <p:tag name="RES" val="1200"/>
  <p:tag name="BLEND" val="0"/>
  <p:tag name="TRANSPARENT" val="0"/>
  <p:tag name="TBUG" val="0"/>
  <p:tag name="ALLOWFS" val="0"/>
  <p:tag name="ORIGWIDTH" val="345"/>
  <p:tag name="PICTUREFILESIZE" val="569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5165</TotalTime>
  <Words>1688</Words>
  <Application>Microsoft Macintosh PowerPoint</Application>
  <PresentationFormat>On-screen Show (4:3)</PresentationFormat>
  <Paragraphs>172</Paragraphs>
  <Slides>36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Office Theme</vt:lpstr>
      <vt:lpstr>Equation</vt:lpstr>
      <vt:lpstr>Introduction</vt:lpstr>
      <vt:lpstr>Programming Languages used in Numerical Linear Algebra</vt:lpstr>
      <vt:lpstr>Programming Languages used in Numerical Linear Algebra</vt:lpstr>
      <vt:lpstr>Programming Languages used in Numerical Linear Algebra</vt:lpstr>
      <vt:lpstr>Algorithm</vt:lpstr>
      <vt:lpstr>Pseudocode</vt:lpstr>
      <vt:lpstr>Pseudocode</vt:lpstr>
      <vt:lpstr>Pseudocode Examples</vt:lpstr>
      <vt:lpstr>Computing the Frobenius Norm of a Matrix</vt:lpstr>
      <vt:lpstr>Computing the Frobenius Norm of a Matrix</vt:lpstr>
      <vt:lpstr>Matrix Multiplication</vt:lpstr>
      <vt:lpstr>Matrix Multiplication</vt:lpstr>
      <vt:lpstr>Algorithm Complexity</vt:lpstr>
      <vt:lpstr>Algorithm Complexity</vt:lpstr>
      <vt:lpstr>Flop Count</vt:lpstr>
      <vt:lpstr>Flop Count Example</vt:lpstr>
      <vt:lpstr>More Flop Count Examples</vt:lpstr>
      <vt:lpstr>Matrix Multiplication</vt:lpstr>
      <vt:lpstr>Smaller Flop Count Is Not Always Better </vt:lpstr>
      <vt:lpstr>Truncation Error</vt:lpstr>
      <vt:lpstr>Special Matrices</vt:lpstr>
      <vt:lpstr>updmul</vt:lpstr>
      <vt:lpstr>updmul Flop Count</vt:lpstr>
      <vt:lpstr>updmul MATLAB Example</vt:lpstr>
      <vt:lpstr>Solution to an Upper Triangular System </vt:lpstr>
      <vt:lpstr>Solution to an Upper Triangular System</vt:lpstr>
      <vt:lpstr>Solution to a Lower Triangular System</vt:lpstr>
      <vt:lpstr>Solution to a Lower Triangular System</vt:lpstr>
      <vt:lpstr>The Thomas Algorithm</vt:lpstr>
      <vt:lpstr>The Thomas Algorithm</vt:lpstr>
      <vt:lpstr>The Thomas Algorithm</vt:lpstr>
      <vt:lpstr>NOTE</vt:lpstr>
      <vt:lpstr>The Thomas Algorithm</vt:lpstr>
      <vt:lpstr>Possible Failure of the Thomas Algorithm</vt:lpstr>
      <vt:lpstr>Efficiency Analysis for the Thomas Algorithm</vt:lpstr>
      <vt:lpstr>MATLAB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 Ford</dc:creator>
  <cp:lastModifiedBy>William Ford</cp:lastModifiedBy>
  <cp:revision>584</cp:revision>
  <dcterms:created xsi:type="dcterms:W3CDTF">2011-02-08T19:31:31Z</dcterms:created>
  <dcterms:modified xsi:type="dcterms:W3CDTF">2014-10-15T21:05:03Z</dcterms:modified>
</cp:coreProperties>
</file>