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ags/tag1.xml" ContentType="application/vnd.openxmlformats-officedocument.presentationml.tags+xml"/>
  <Override PartName="/ppt/tags/tag2.xml" ContentType="application/vnd.openxmlformats-officedocument.presentationml.tags+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ags/tag3.xml" ContentType="application/vnd.openxmlformats-officedocument.presentationml.tags+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tags/tag4.xml" ContentType="application/vnd.openxmlformats-officedocument.presentationml.tags+xml"/>
  <Override PartName="/ppt/tags/tag5.xml" ContentType="application/vnd.openxmlformats-officedocument.presentationml.tags+xml"/>
  <Override PartName="/ppt/embeddings/oleObject10.bin" ContentType="application/vnd.openxmlformats-officedocument.oleObject"/>
  <Override PartName="/ppt/embeddings/oleObject11.bin" ContentType="application/vnd.openxmlformats-officedocument.oleObject"/>
  <Override PartName="/ppt/tags/tag6.xml" ContentType="application/vnd.openxmlformats-officedocument.presentationml.tags+xml"/>
  <Override PartName="/ppt/tags/tag7.xml" ContentType="application/vnd.openxmlformats-officedocument.presentationml.tags+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tags/tag8.xml" ContentType="application/vnd.openxmlformats-officedocument.presentationml.tags+xml"/>
  <Override PartName="/ppt/tags/tag9.xml" ContentType="application/vnd.openxmlformats-officedocument.presentationml.tags+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tags/tag10.xml" ContentType="application/vnd.openxmlformats-officedocument.presentationml.tags+xml"/>
  <Override PartName="/ppt/tags/tag11.xml" ContentType="application/vnd.openxmlformats-officedocument.presentationml.tags+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embeddings/oleObject29.bin" ContentType="application/vnd.openxmlformats-officedocument.oleObject"/>
  <Override PartName="/ppt/embeddings/oleObject30.bin" ContentType="application/vnd.openxmlformats-officedocument.oleObject"/>
  <Override PartName="/ppt/tags/tag15.xml" ContentType="application/vnd.openxmlformats-officedocument.presentationml.tags+xml"/>
  <Override PartName="/ppt/embeddings/oleObject3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99" r:id="rId15"/>
    <p:sldId id="270" r:id="rId16"/>
    <p:sldId id="300" r:id="rId17"/>
    <p:sldId id="301" r:id="rId18"/>
    <p:sldId id="302" r:id="rId19"/>
    <p:sldId id="303" r:id="rId20"/>
    <p:sldId id="304" r:id="rId21"/>
    <p:sldId id="305" r:id="rId22"/>
    <p:sldId id="271" r:id="rId23"/>
    <p:sldId id="306" r:id="rId24"/>
    <p:sldId id="307" r:id="rId25"/>
    <p:sldId id="308" r:id="rId26"/>
    <p:sldId id="309" r:id="rId27"/>
    <p:sldId id="310" r:id="rId28"/>
    <p:sldId id="311" r:id="rId29"/>
    <p:sldId id="312" r:id="rId30"/>
    <p:sldId id="313" r:id="rId31"/>
    <p:sldId id="314" r:id="rId32"/>
    <p:sldId id="315" r:id="rId33"/>
    <p:sldId id="290" r:id="rId34"/>
    <p:sldId id="316" r:id="rId35"/>
    <p:sldId id="291" r:id="rId36"/>
    <p:sldId id="292" r:id="rId37"/>
    <p:sldId id="294" r:id="rId38"/>
    <p:sldId id="296" r:id="rId39"/>
    <p:sldId id="31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2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emf"/><Relationship Id="rId3"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emf"/><Relationship Id="rId2"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image" Target="../media/image8.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 Id="rId3"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67054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52890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24821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195363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128530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20989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392602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111270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249911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126320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CF37411-FA87-824B-9E58-34CAB9157DAE}" type="datetimeFigureOut">
              <a:rPr lang="en-US" smtClean="0"/>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E640CB-67F5-434C-B5A1-267815566253}" type="slidenum">
              <a:rPr lang="en-US" smtClean="0"/>
              <a:t>‹#›</a:t>
            </a:fld>
            <a:endParaRPr lang="en-US"/>
          </a:p>
        </p:txBody>
      </p:sp>
    </p:spTree>
    <p:extLst>
      <p:ext uri="{BB962C8B-B14F-4D97-AF65-F5344CB8AC3E}">
        <p14:creationId xmlns:p14="http://schemas.microsoft.com/office/powerpoint/2010/main" val="15594059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208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457200" indent="-4572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914400" indent="-45720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257300" indent="-3429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714500" indent="-3429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5.bin"/><Relationship Id="rId4" Type="http://schemas.openxmlformats.org/officeDocument/2006/relationships/image" Target="../media/image8.emf"/><Relationship Id="rId5" Type="http://schemas.openxmlformats.org/officeDocument/2006/relationships/oleObject" Target="../embeddings/oleObject6.bin"/><Relationship Id="rId6" Type="http://schemas.openxmlformats.org/officeDocument/2006/relationships/image" Target="../media/image9.emf"/><Relationship Id="rId7" Type="http://schemas.openxmlformats.org/officeDocument/2006/relationships/oleObject" Target="../embeddings/oleObject7.bin"/><Relationship Id="rId8" Type="http://schemas.openxmlformats.org/officeDocument/2006/relationships/image" Target="../media/image10.emf"/><Relationship Id="rId9" Type="http://schemas.openxmlformats.org/officeDocument/2006/relationships/oleObject" Target="../embeddings/oleObject8.bin"/><Relationship Id="rId10"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tags" Target="../tags/tag4.xml"/><Relationship Id="rId2"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5.emf"/><Relationship Id="rId5" Type="http://schemas.openxmlformats.org/officeDocument/2006/relationships/oleObject" Target="../embeddings/oleObject11.bin"/><Relationship Id="rId6" Type="http://schemas.openxmlformats.org/officeDocument/2006/relationships/image" Target="../media/image1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9.emf"/><Relationship Id="rId5" Type="http://schemas.openxmlformats.org/officeDocument/2006/relationships/oleObject" Target="../embeddings/oleObject13.bin"/><Relationship Id="rId6"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1.emf"/><Relationship Id="rId5"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em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8.png"/><Relationship Id="rId5" Type="http://schemas.openxmlformats.org/officeDocument/2006/relationships/oleObject" Target="../embeddings/oleObject15.bin"/><Relationship Id="rId6" Type="http://schemas.openxmlformats.org/officeDocument/2006/relationships/image" Target="../media/image25.emf"/><Relationship Id="rId7" Type="http://schemas.openxmlformats.org/officeDocument/2006/relationships/oleObject" Target="../embeddings/oleObject16.bin"/><Relationship Id="rId8" Type="http://schemas.openxmlformats.org/officeDocument/2006/relationships/image" Target="../media/image26.emf"/><Relationship Id="rId9" Type="http://schemas.openxmlformats.org/officeDocument/2006/relationships/oleObject" Target="../embeddings/oleObject17.bin"/><Relationship Id="rId10" Type="http://schemas.openxmlformats.org/officeDocument/2006/relationships/image" Target="../media/image27.emf"/><Relationship Id="rId1" Type="http://schemas.openxmlformats.org/officeDocument/2006/relationships/vmlDrawing" Target="../drawings/vmlDrawing9.vml"/><Relationship Id="rId2" Type="http://schemas.openxmlformats.org/officeDocument/2006/relationships/tags" Target="../tags/tag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30.emf"/><Relationship Id="rId5" Type="http://schemas.openxmlformats.org/officeDocument/2006/relationships/oleObject" Target="../embeddings/oleObject19.bin"/><Relationship Id="rId6" Type="http://schemas.openxmlformats.org/officeDocument/2006/relationships/image" Target="../media/image31.emf"/><Relationship Id="rId7" Type="http://schemas.openxmlformats.org/officeDocument/2006/relationships/oleObject" Target="../embeddings/oleObject20.bin"/><Relationship Id="rId8" Type="http://schemas.openxmlformats.org/officeDocument/2006/relationships/image" Target="../media/image3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24.bin"/><Relationship Id="rId12" Type="http://schemas.openxmlformats.org/officeDocument/2006/relationships/image" Target="../media/image37.emf"/><Relationship Id="rId13" Type="http://schemas.openxmlformats.org/officeDocument/2006/relationships/oleObject" Target="../embeddings/oleObject25.bin"/><Relationship Id="rId14" Type="http://schemas.openxmlformats.org/officeDocument/2006/relationships/image" Target="../media/image38.emf"/><Relationship Id="rId15" Type="http://schemas.openxmlformats.org/officeDocument/2006/relationships/oleObject" Target="../embeddings/oleObject26.bin"/><Relationship Id="rId1" Type="http://schemas.openxmlformats.org/officeDocument/2006/relationships/vmlDrawing" Target="../drawings/vmlDrawing11.vml"/><Relationship Id="rId2" Type="http://schemas.openxmlformats.org/officeDocument/2006/relationships/tags" Target="../tags/tag11.xml"/><Relationship Id="rId3" Type="http://schemas.openxmlformats.org/officeDocument/2006/relationships/slideLayout" Target="../slideLayouts/slideLayout2.xml"/><Relationship Id="rId4" Type="http://schemas.openxmlformats.org/officeDocument/2006/relationships/oleObject" Target="../embeddings/oleObject21.bin"/><Relationship Id="rId5" Type="http://schemas.openxmlformats.org/officeDocument/2006/relationships/image" Target="../media/image34.emf"/><Relationship Id="rId6" Type="http://schemas.openxmlformats.org/officeDocument/2006/relationships/image" Target="../media/image39.png"/><Relationship Id="rId7" Type="http://schemas.openxmlformats.org/officeDocument/2006/relationships/oleObject" Target="../embeddings/oleObject22.bin"/><Relationship Id="rId8" Type="http://schemas.openxmlformats.org/officeDocument/2006/relationships/image" Target="../media/image35.emf"/><Relationship Id="rId9" Type="http://schemas.openxmlformats.org/officeDocument/2006/relationships/oleObject" Target="../embeddings/oleObject23.bin"/><Relationship Id="rId10" Type="http://schemas.openxmlformats.org/officeDocument/2006/relationships/image" Target="../media/image3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40.emf"/><Relationship Id="rId5" Type="http://schemas.openxmlformats.org/officeDocument/2006/relationships/oleObject" Target="../embeddings/oleObject28.bin"/><Relationship Id="rId6" Type="http://schemas.openxmlformats.org/officeDocument/2006/relationships/image" Target="../media/image4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45.emf"/><Relationship Id="rId5" Type="http://schemas.openxmlformats.org/officeDocument/2006/relationships/oleObject" Target="../embeddings/oleObject30.bin"/><Relationship Id="rId6" Type="http://schemas.openxmlformats.org/officeDocument/2006/relationships/image" Target="../media/image4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4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png"/><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Why Do We Need Numerical Linear Algebra?</a:t>
            </a:r>
            <a:endParaRPr lang="en-US" dirty="0"/>
          </a:p>
        </p:txBody>
      </p:sp>
      <p:sp>
        <p:nvSpPr>
          <p:cNvPr id="3" name="Content Placeholder 2"/>
          <p:cNvSpPr>
            <a:spLocks noGrp="1"/>
          </p:cNvSpPr>
          <p:nvPr>
            <p:ph idx="1"/>
          </p:nvPr>
        </p:nvSpPr>
        <p:spPr>
          <a:xfrm>
            <a:off x="381000" y="1295400"/>
            <a:ext cx="8229600" cy="5410200"/>
          </a:xfrm>
        </p:spPr>
        <p:txBody>
          <a:bodyPr>
            <a:normAutofit lnSpcReduction="10000"/>
          </a:bodyPr>
          <a:lstStyle/>
          <a:p>
            <a:r>
              <a:rPr lang="en-US" dirty="0" smtClean="0"/>
              <a:t>Can we always use theoretical results for computation? The answer is "no", for a number of reasons. Here are some.</a:t>
            </a:r>
          </a:p>
          <a:p>
            <a:pPr lvl="1"/>
            <a:r>
              <a:rPr lang="en-US" u="sng" dirty="0" smtClean="0"/>
              <a:t>Solving a linear algebraic system using Cramer's Rule.</a:t>
            </a:r>
          </a:p>
          <a:p>
            <a:pPr lvl="2"/>
            <a:r>
              <a:rPr lang="en-US" dirty="0" smtClean="0"/>
              <a:t>A 50 x 50 matrix involves computing 51 determinants of 50 x 50 matrices. If we use expansion by minors for each determinant, it will take approximately 51(50!) = 1551118753287382280224243016469303211063259720016986112000000000000  </a:t>
            </a:r>
            <a:r>
              <a:rPr lang="en-US" dirty="0" smtClean="0">
                <a:latin typeface="ＭＳ ゴシック"/>
                <a:ea typeface="ＭＳ ゴシック"/>
                <a:cs typeface="ＭＳ ゴシック"/>
              </a:rPr>
              <a:t>≅</a:t>
            </a:r>
            <a:r>
              <a:rPr lang="en-US" dirty="0" smtClean="0">
                <a:sym typeface="Mathematica1"/>
              </a:rPr>
              <a:t> </a:t>
            </a:r>
            <a:r>
              <a:rPr lang="en-US" dirty="0" smtClean="0"/>
              <a:t>0.15511x 10</a:t>
            </a:r>
            <a:r>
              <a:rPr lang="en-US" baseline="30000" dirty="0" smtClean="0"/>
              <a:t>67</a:t>
            </a:r>
            <a:r>
              <a:rPr lang="en-US" dirty="0" smtClean="0"/>
              <a:t> multiplications to solve the system. Even on a super computer, this computation would take millions of years.</a:t>
            </a:r>
            <a:endParaRPr lang="en-US" dirty="0"/>
          </a:p>
        </p:txBody>
      </p:sp>
    </p:spTree>
    <p:extLst>
      <p:ext uri="{BB962C8B-B14F-4D97-AF65-F5344CB8AC3E}">
        <p14:creationId xmlns:p14="http://schemas.microsoft.com/office/powerpoint/2010/main" val="2655909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Error</a:t>
            </a:r>
            <a:endParaRPr lang="en-US" dirty="0"/>
          </a:p>
        </p:txBody>
      </p:sp>
      <p:pic>
        <p:nvPicPr>
          <p:cNvPr id="6" name="Picture 5"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85970" y="1934307"/>
            <a:ext cx="8737600" cy="8636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7783339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31"/>
            <a:ext cx="8229600" cy="1143000"/>
          </a:xfrm>
        </p:spPr>
        <p:txBody>
          <a:bodyPr/>
          <a:lstStyle/>
          <a:p>
            <a:r>
              <a:rPr lang="en-US" dirty="0" smtClean="0"/>
              <a:t>Backward Error Example</a:t>
            </a:r>
            <a:endParaRPr lang="en-US" dirty="0"/>
          </a:p>
        </p:txBody>
      </p:sp>
      <p:sp>
        <p:nvSpPr>
          <p:cNvPr id="3" name="Content Placeholder 2"/>
          <p:cNvSpPr>
            <a:spLocks noGrp="1"/>
          </p:cNvSpPr>
          <p:nvPr>
            <p:ph idx="1"/>
          </p:nvPr>
        </p:nvSpPr>
        <p:spPr>
          <a:xfrm>
            <a:off x="457200" y="828431"/>
            <a:ext cx="8229600" cy="5922107"/>
          </a:xfrm>
        </p:spPr>
        <p:txBody>
          <a:bodyPr/>
          <a:lstStyle/>
          <a:p>
            <a:r>
              <a:rPr lang="en-US" dirty="0" smtClean="0"/>
              <a:t>Use the first three terms of the </a:t>
            </a:r>
            <a:r>
              <a:rPr lang="en-US" dirty="0" err="1" smtClean="0"/>
              <a:t>McLaurin</a:t>
            </a:r>
            <a:r>
              <a:rPr lang="en-US" dirty="0" smtClean="0"/>
              <a:t> series for tan</a:t>
            </a:r>
            <a:r>
              <a:rPr lang="en-US" baseline="30000" dirty="0" smtClean="0"/>
              <a:t>-1</a:t>
            </a:r>
            <a:r>
              <a:rPr lang="en-US" dirty="0" smtClean="0"/>
              <a:t>x to approximate tan</a:t>
            </a:r>
            <a:r>
              <a:rPr lang="en-US" baseline="30000" dirty="0" smtClean="0"/>
              <a:t>-1</a:t>
            </a:r>
            <a:r>
              <a:rPr lang="en-US" dirty="0" smtClean="0"/>
              <a:t>(0.20).</a:t>
            </a:r>
            <a:br>
              <a:rPr lang="en-US" dirty="0" smtClean="0"/>
            </a:br>
            <a:r>
              <a:rPr lang="en-US" dirty="0" smtClean="0"/>
              <a:t/>
            </a:r>
            <a:br>
              <a:rPr lang="en-US" dirty="0" smtClean="0"/>
            </a:br>
            <a:r>
              <a:rPr lang="en-US" dirty="0" smtClean="0"/>
              <a:t/>
            </a:r>
            <a:br>
              <a:rPr lang="en-US" dirty="0" smtClean="0"/>
            </a:br>
            <a:r>
              <a:rPr lang="en-US" dirty="0" smtClean="0"/>
              <a:t>Evaluate                            at x = 0.20 to approximate tan</a:t>
            </a:r>
            <a:r>
              <a:rPr lang="en-US" baseline="30000" dirty="0" smtClean="0"/>
              <a:t>-1</a:t>
            </a:r>
            <a:r>
              <a:rPr lang="en-US" dirty="0" smtClean="0"/>
              <a:t>(0.20).</a:t>
            </a:r>
            <a:br>
              <a:rPr lang="en-US" dirty="0" smtClean="0"/>
            </a:br>
            <a:r>
              <a:rPr lang="en-US" dirty="0" smtClean="0"/>
              <a:t/>
            </a:r>
            <a:br>
              <a:rPr lang="en-US" dirty="0" smtClean="0"/>
            </a:br>
            <a:r>
              <a:rPr lang="en-US" dirty="0" smtClean="0"/>
              <a:t/>
            </a:r>
            <a:br>
              <a:rPr lang="en-US" dirty="0" smtClean="0"/>
            </a:br>
            <a:r>
              <a:rPr lang="en-US" dirty="0" smtClean="0"/>
              <a:t> Forward error = 1.000000 × 10</a:t>
            </a:r>
            <a:r>
              <a:rPr lang="en-US" baseline="30000" dirty="0" smtClean="0"/>
              <a:t>-7</a:t>
            </a:r>
            <a:br>
              <a:rPr lang="en-US" baseline="30000" dirty="0" smtClean="0"/>
            </a:br>
            <a:r>
              <a:rPr lang="en-US" baseline="30000" dirty="0" smtClean="0"/>
              <a:t/>
            </a:r>
            <a:br>
              <a:rPr lang="en-US" baseline="30000" dirty="0" smtClean="0"/>
            </a:br>
            <a:r>
              <a:rPr lang="en-US" dirty="0" smtClean="0"/>
              <a:t>Backward error: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56683870"/>
              </p:ext>
            </p:extLst>
          </p:nvPr>
        </p:nvGraphicFramePr>
        <p:xfrm>
          <a:off x="1852246" y="1960686"/>
          <a:ext cx="5006546" cy="838200"/>
        </p:xfrm>
        <a:graphic>
          <a:graphicData uri="http://schemas.openxmlformats.org/presentationml/2006/ole">
            <mc:AlternateContent xmlns:mc="http://schemas.openxmlformats.org/markup-compatibility/2006">
              <mc:Choice xmlns:v="urn:schemas-microsoft-com:vml" Requires="v">
                <p:oleObj spid="_x0000_s5137" name="Equation" r:id="rId3" imgW="2806700" imgH="469900" progId="Equation.DSMT4">
                  <p:embed/>
                </p:oleObj>
              </mc:Choice>
              <mc:Fallback>
                <p:oleObj name="Equation" r:id="rId3" imgW="2806700" imgH="469900" progId="Equation.DSMT4">
                  <p:embed/>
                  <p:pic>
                    <p:nvPicPr>
                      <p:cNvPr id="0" name=""/>
                      <p:cNvPicPr/>
                      <p:nvPr/>
                    </p:nvPicPr>
                    <p:blipFill>
                      <a:blip r:embed="rId4"/>
                      <a:stretch>
                        <a:fillRect/>
                      </a:stretch>
                    </p:blipFill>
                    <p:spPr>
                      <a:xfrm>
                        <a:off x="1852246" y="1960686"/>
                        <a:ext cx="5006546" cy="838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33359560"/>
              </p:ext>
            </p:extLst>
          </p:nvPr>
        </p:nvGraphicFramePr>
        <p:xfrm>
          <a:off x="2446958" y="2740219"/>
          <a:ext cx="2421501" cy="683065"/>
        </p:xfrm>
        <a:graphic>
          <a:graphicData uri="http://schemas.openxmlformats.org/presentationml/2006/ole">
            <mc:AlternateContent xmlns:mc="http://schemas.openxmlformats.org/markup-compatibility/2006">
              <mc:Choice xmlns:v="urn:schemas-microsoft-com:vml" Requires="v">
                <p:oleObj spid="_x0000_s5138" name="Equation" r:id="rId5" imgW="1485900" imgH="419100" progId="Equation.DSMT4">
                  <p:embed/>
                </p:oleObj>
              </mc:Choice>
              <mc:Fallback>
                <p:oleObj name="Equation" r:id="rId5" imgW="1485900" imgH="419100" progId="Equation.DSMT4">
                  <p:embed/>
                  <p:pic>
                    <p:nvPicPr>
                      <p:cNvPr id="0" name=""/>
                      <p:cNvPicPr/>
                      <p:nvPr/>
                    </p:nvPicPr>
                    <p:blipFill>
                      <a:blip r:embed="rId6"/>
                      <a:stretch>
                        <a:fillRect/>
                      </a:stretch>
                    </p:blipFill>
                    <p:spPr>
                      <a:xfrm>
                        <a:off x="2446958" y="2740219"/>
                        <a:ext cx="2421501" cy="68306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92691661"/>
              </p:ext>
            </p:extLst>
          </p:nvPr>
        </p:nvGraphicFramePr>
        <p:xfrm>
          <a:off x="2692400" y="3889084"/>
          <a:ext cx="2544763" cy="495300"/>
        </p:xfrm>
        <a:graphic>
          <a:graphicData uri="http://schemas.openxmlformats.org/presentationml/2006/ole">
            <mc:AlternateContent xmlns:mc="http://schemas.openxmlformats.org/markup-compatibility/2006">
              <mc:Choice xmlns:v="urn:schemas-microsoft-com:vml" Requires="v">
                <p:oleObj spid="_x0000_s5139" name="Equation" r:id="rId7" imgW="1371600" imgH="266700" progId="Equation.DSMT4">
                  <p:embed/>
                </p:oleObj>
              </mc:Choice>
              <mc:Fallback>
                <p:oleObj name="Equation" r:id="rId7" imgW="1371600" imgH="266700" progId="Equation.DSMT4">
                  <p:embed/>
                  <p:pic>
                    <p:nvPicPr>
                      <p:cNvPr id="0" name=""/>
                      <p:cNvPicPr/>
                      <p:nvPr/>
                    </p:nvPicPr>
                    <p:blipFill>
                      <a:blip r:embed="rId8"/>
                      <a:stretch>
                        <a:fillRect/>
                      </a:stretch>
                    </p:blipFill>
                    <p:spPr>
                      <a:xfrm>
                        <a:off x="2692400" y="3889084"/>
                        <a:ext cx="2544763" cy="495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78863564"/>
              </p:ext>
            </p:extLst>
          </p:nvPr>
        </p:nvGraphicFramePr>
        <p:xfrm>
          <a:off x="2686050" y="4344697"/>
          <a:ext cx="2968625" cy="384175"/>
        </p:xfrm>
        <a:graphic>
          <a:graphicData uri="http://schemas.openxmlformats.org/presentationml/2006/ole">
            <mc:AlternateContent xmlns:mc="http://schemas.openxmlformats.org/markup-compatibility/2006">
              <mc:Choice xmlns:v="urn:schemas-microsoft-com:vml" Requires="v">
                <p:oleObj spid="_x0000_s5140" name="Equation" r:id="rId9" imgW="1473200" imgH="190500" progId="Equation.DSMT4">
                  <p:embed/>
                </p:oleObj>
              </mc:Choice>
              <mc:Fallback>
                <p:oleObj name="Equation" r:id="rId9" imgW="1473200" imgH="190500" progId="Equation.DSMT4">
                  <p:embed/>
                  <p:pic>
                    <p:nvPicPr>
                      <p:cNvPr id="0" name=""/>
                      <p:cNvPicPr/>
                      <p:nvPr/>
                    </p:nvPicPr>
                    <p:blipFill>
                      <a:blip r:embed="rId10"/>
                      <a:stretch>
                        <a:fillRect/>
                      </a:stretch>
                    </p:blipFill>
                    <p:spPr>
                      <a:xfrm>
                        <a:off x="2686050" y="4344697"/>
                        <a:ext cx="2968625" cy="38417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48919059"/>
              </p:ext>
            </p:extLst>
          </p:nvPr>
        </p:nvGraphicFramePr>
        <p:xfrm>
          <a:off x="3733978" y="5707063"/>
          <a:ext cx="3862388" cy="382587"/>
        </p:xfrm>
        <a:graphic>
          <a:graphicData uri="http://schemas.openxmlformats.org/presentationml/2006/ole">
            <mc:AlternateContent xmlns:mc="http://schemas.openxmlformats.org/markup-compatibility/2006">
              <mc:Choice xmlns:v="urn:schemas-microsoft-com:vml" Requires="v">
                <p:oleObj spid="_x0000_s5141" name="Equation" r:id="rId11" imgW="2565400" imgH="254000" progId="Equation.DSMT4">
                  <p:embed/>
                </p:oleObj>
              </mc:Choice>
              <mc:Fallback>
                <p:oleObj name="Equation" r:id="rId11" imgW="2565400" imgH="254000" progId="Equation.DSMT4">
                  <p:embed/>
                  <p:pic>
                    <p:nvPicPr>
                      <p:cNvPr id="0" name=""/>
                      <p:cNvPicPr/>
                      <p:nvPr/>
                    </p:nvPicPr>
                    <p:blipFill>
                      <a:blip r:embed="rId12"/>
                      <a:stretch>
                        <a:fillRect/>
                      </a:stretch>
                    </p:blipFill>
                    <p:spPr>
                      <a:xfrm>
                        <a:off x="3733978" y="5707063"/>
                        <a:ext cx="3862388" cy="382587"/>
                      </a:xfrm>
                      <a:prstGeom prst="rect">
                        <a:avLst/>
                      </a:prstGeom>
                    </p:spPr>
                  </p:pic>
                </p:oleObj>
              </mc:Fallback>
            </mc:AlternateContent>
          </a:graphicData>
        </a:graphic>
      </p:graphicFrame>
    </p:spTree>
    <p:extLst>
      <p:ext uri="{BB962C8B-B14F-4D97-AF65-F5344CB8AC3E}">
        <p14:creationId xmlns:p14="http://schemas.microsoft.com/office/powerpoint/2010/main" val="41561744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Error Result for the Computation of the Inner Product</a:t>
            </a:r>
            <a:endParaRPr lang="en-US" dirty="0"/>
          </a:p>
        </p:txBody>
      </p:sp>
      <p:sp>
        <p:nvSpPr>
          <p:cNvPr id="3" name="Content Placeholder 2"/>
          <p:cNvSpPr>
            <a:spLocks noGrp="1"/>
          </p:cNvSpPr>
          <p:nvPr>
            <p:ph idx="1"/>
          </p:nvPr>
        </p:nvSpPr>
        <p:spPr/>
        <p:txBody>
          <a:bodyPr/>
          <a:lstStyle/>
          <a:p>
            <a:r>
              <a:rPr lang="en-US" dirty="0" smtClean="0"/>
              <a:t>The computed inner product is the exact inner product for a perturbed set of data</a:t>
            </a:r>
            <a:br>
              <a:rPr lang="en-US" dirty="0" smtClean="0"/>
            </a:br>
            <a:r>
              <a:rPr lang="en-US" dirty="0" smtClean="0"/>
              <a:t/>
            </a:r>
            <a:br>
              <a:rPr lang="en-US" dirty="0" smtClean="0"/>
            </a:br>
            <a:r>
              <a:rPr lang="en-US" dirty="0" smtClean="0"/>
              <a:t/>
            </a:r>
            <a:br>
              <a:rPr lang="en-US" dirty="0" smtClean="0"/>
            </a:br>
            <a:r>
              <a:rPr lang="en-US" dirty="0" smtClean="0">
                <a:effectLst/>
              </a:rPr>
              <a:t>Alternatively, we could perturb the </a:t>
            </a:r>
            <a:r>
              <a:rPr lang="en-US" i="1" dirty="0" smtClean="0">
                <a:effectLst/>
              </a:rPr>
              <a:t>x</a:t>
            </a:r>
            <a:r>
              <a:rPr lang="en-US" i="1" baseline="-25000" dirty="0" smtClean="0">
                <a:effectLst/>
              </a:rPr>
              <a:t>i</a:t>
            </a:r>
            <a:r>
              <a:rPr lang="en-US" dirty="0" smtClean="0">
                <a:effectLst/>
              </a:rPr>
              <a:t> and leave the </a:t>
            </a:r>
            <a:r>
              <a:rPr lang="en-US" i="1" dirty="0" err="1" smtClean="0">
                <a:effectLst/>
              </a:rPr>
              <a:t>y</a:t>
            </a:r>
            <a:r>
              <a:rPr lang="en-US" i="1" baseline="-25000" dirty="0" err="1" smtClean="0">
                <a:effectLst/>
              </a:rPr>
              <a:t>i</a:t>
            </a:r>
            <a:r>
              <a:rPr lang="en-US" dirty="0" smtClean="0">
                <a:effectLst/>
              </a:rPr>
              <a:t> fixed.</a:t>
            </a:r>
            <a:endParaRPr lang="en-US" dirty="0" smtClean="0"/>
          </a:p>
          <a:p>
            <a:pPr marL="0" indent="0">
              <a:buNone/>
            </a:pPr>
            <a:endParaRPr lang="en-US" dirty="0"/>
          </a:p>
        </p:txBody>
      </p:sp>
      <p:pic>
        <p:nvPicPr>
          <p:cNvPr id="9" name="Picture 8"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1223108" y="2755900"/>
            <a:ext cx="6248400" cy="2794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8" name="Picture 7" descr="TP_tmp.png"/>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223108" y="3271717"/>
            <a:ext cx="3733800" cy="330200"/>
          </a:xfrm>
          <a:prstGeom prst="rect">
            <a:avLst/>
          </a:prstGeom>
        </p:spPr>
      </p:pic>
    </p:spTree>
    <p:extLst>
      <p:ext uri="{BB962C8B-B14F-4D97-AF65-F5344CB8AC3E}">
        <p14:creationId xmlns:p14="http://schemas.microsoft.com/office/powerpoint/2010/main" val="17599143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Stability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It is possible that an algorithm is unstable. This means that it is sensitive to errors in its input or errors during its execution. A classic example of such an algorithm is solving the quadratic equation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When ac is small compared to b</a:t>
            </a:r>
            <a:r>
              <a:rPr lang="en-US" baseline="30000" dirty="0" smtClean="0"/>
              <a:t>2</a:t>
            </a:r>
            <a:r>
              <a:rPr lang="en-US" dirty="0" smtClean="0"/>
              <a:t> one root suffers from cancellation error.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78069683"/>
              </p:ext>
            </p:extLst>
          </p:nvPr>
        </p:nvGraphicFramePr>
        <p:xfrm>
          <a:off x="2099283" y="4419107"/>
          <a:ext cx="4639281" cy="795955"/>
        </p:xfrm>
        <a:graphic>
          <a:graphicData uri="http://schemas.openxmlformats.org/presentationml/2006/ole">
            <mc:AlternateContent xmlns:mc="http://schemas.openxmlformats.org/markup-compatibility/2006">
              <mc:Choice xmlns:v="urn:schemas-microsoft-com:vml" Requires="v">
                <p:oleObj spid="_x0000_s6152" name="Equation" r:id="rId3" imgW="2590800" imgH="444500" progId="Equation.DSMT4">
                  <p:embed/>
                </p:oleObj>
              </mc:Choice>
              <mc:Fallback>
                <p:oleObj name="Equation" r:id="rId3" imgW="2590800" imgH="444500" progId="Equation.DSMT4">
                  <p:embed/>
                  <p:pic>
                    <p:nvPicPr>
                      <p:cNvPr id="0" name=""/>
                      <p:cNvPicPr/>
                      <p:nvPr/>
                    </p:nvPicPr>
                    <p:blipFill>
                      <a:blip r:embed="rId4"/>
                      <a:stretch>
                        <a:fillRect/>
                      </a:stretch>
                    </p:blipFill>
                    <p:spPr>
                      <a:xfrm>
                        <a:off x="2099283" y="4419107"/>
                        <a:ext cx="4639281" cy="79595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50525995"/>
              </p:ext>
            </p:extLst>
          </p:nvPr>
        </p:nvGraphicFramePr>
        <p:xfrm>
          <a:off x="4238736" y="3714047"/>
          <a:ext cx="1580558" cy="307901"/>
        </p:xfrm>
        <a:graphic>
          <a:graphicData uri="http://schemas.openxmlformats.org/presentationml/2006/ole">
            <mc:AlternateContent xmlns:mc="http://schemas.openxmlformats.org/markup-compatibility/2006">
              <mc:Choice xmlns:v="urn:schemas-microsoft-com:vml" Requires="v">
                <p:oleObj spid="_x0000_s6153" name="Equation" r:id="rId5" imgW="977900" imgH="190500" progId="Equation.DSMT4">
                  <p:embed/>
                </p:oleObj>
              </mc:Choice>
              <mc:Fallback>
                <p:oleObj name="Equation" r:id="rId5" imgW="977900" imgH="190500" progId="Equation.DSMT4">
                  <p:embed/>
                  <p:pic>
                    <p:nvPicPr>
                      <p:cNvPr id="0" name=""/>
                      <p:cNvPicPr/>
                      <p:nvPr/>
                    </p:nvPicPr>
                    <p:blipFill>
                      <a:blip r:embed="rId6"/>
                      <a:stretch>
                        <a:fillRect/>
                      </a:stretch>
                    </p:blipFill>
                    <p:spPr>
                      <a:xfrm>
                        <a:off x="4238736" y="3714047"/>
                        <a:ext cx="1580558" cy="307901"/>
                      </a:xfrm>
                      <a:prstGeom prst="rect">
                        <a:avLst/>
                      </a:prstGeom>
                    </p:spPr>
                  </p:pic>
                </p:oleObj>
              </mc:Fallback>
            </mc:AlternateContent>
          </a:graphicData>
        </a:graphic>
      </p:graphicFrame>
    </p:spTree>
    <p:extLst>
      <p:ext uri="{BB962C8B-B14F-4D97-AF65-F5344CB8AC3E}">
        <p14:creationId xmlns:p14="http://schemas.microsoft.com/office/powerpoint/2010/main" val="27800367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Stability</a:t>
            </a:r>
            <a:endParaRPr lang="en-US" dirty="0"/>
          </a:p>
        </p:txBody>
      </p:sp>
      <p:sp>
        <p:nvSpPr>
          <p:cNvPr id="3" name="Content Placeholder 2"/>
          <p:cNvSpPr>
            <a:spLocks noGrp="1"/>
          </p:cNvSpPr>
          <p:nvPr>
            <p:ph idx="1"/>
          </p:nvPr>
        </p:nvSpPr>
        <p:spPr/>
        <p:txBody>
          <a:bodyPr/>
          <a:lstStyle/>
          <a:p>
            <a:r>
              <a:rPr lang="en-US" dirty="0" smtClean="0"/>
              <a:t>One algorithm that solves a problem may be stable and another algorithm unstable.</a:t>
            </a:r>
          </a:p>
          <a:p>
            <a:pPr lvl="1">
              <a:buFont typeface="Arial"/>
              <a:buChar char="•"/>
            </a:pPr>
            <a:r>
              <a:rPr lang="en-US" dirty="0" smtClean="0"/>
              <a:t>Chapter 8 presented two algorithms for solving the quadratic equation, one stable and the other unstable.</a:t>
            </a:r>
          </a:p>
          <a:p>
            <a:pPr lvl="1">
              <a:buFont typeface="Arial"/>
              <a:buChar char="•"/>
            </a:pPr>
            <a:r>
              <a:rPr lang="en-US" dirty="0" smtClean="0"/>
              <a:t>Gaussian elimination with pivoting (Chapter 11) is stable except for types of coefficient matrices that have little probability of occurring in practice.</a:t>
            </a:r>
            <a:endParaRPr lang="en-US" dirty="0"/>
          </a:p>
        </p:txBody>
      </p:sp>
    </p:spTree>
    <p:extLst>
      <p:ext uri="{BB962C8B-B14F-4D97-AF65-F5344CB8AC3E}">
        <p14:creationId xmlns:p14="http://schemas.microsoft.com/office/powerpoint/2010/main" val="37128134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Stable Algorithm</a:t>
            </a:r>
            <a:endParaRPr lang="en-US" dirty="0"/>
          </a:p>
        </p:txBody>
      </p:sp>
      <p:sp>
        <p:nvSpPr>
          <p:cNvPr id="9" name="Content Placeholder 8"/>
          <p:cNvSpPr>
            <a:spLocks noGrp="1"/>
          </p:cNvSpPr>
          <p:nvPr>
            <p:ph idx="1"/>
          </p:nvPr>
        </p:nvSpPr>
        <p:spPr>
          <a:xfrm>
            <a:off x="457200" y="4382049"/>
            <a:ext cx="8229600" cy="1499028"/>
          </a:xfrm>
        </p:spPr>
        <p:txBody>
          <a:bodyPr/>
          <a:lstStyle/>
          <a:p>
            <a:r>
              <a:rPr lang="en-US" dirty="0" smtClean="0"/>
              <a:t>Forward and back substitution are backward stable.</a:t>
            </a:r>
            <a:endParaRPr lang="en-US" dirty="0"/>
          </a:p>
        </p:txBody>
      </p:sp>
      <p:pic>
        <p:nvPicPr>
          <p:cNvPr id="8" name="Picture 7"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190500" y="1621692"/>
            <a:ext cx="8763000" cy="20828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9327400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Stable Algorithm</a:t>
            </a:r>
            <a:endParaRPr lang="en-US" dirty="0"/>
          </a:p>
        </p:txBody>
      </p:sp>
      <p:sp>
        <p:nvSpPr>
          <p:cNvPr id="7" name="Content Placeholder 6"/>
          <p:cNvSpPr>
            <a:spLocks noGrp="1"/>
          </p:cNvSpPr>
          <p:nvPr>
            <p:ph idx="1"/>
          </p:nvPr>
        </p:nvSpPr>
        <p:spPr>
          <a:xfrm>
            <a:off x="359508" y="3866662"/>
            <a:ext cx="8229600" cy="1604108"/>
          </a:xfrm>
        </p:spPr>
        <p:txBody>
          <a:bodyPr/>
          <a:lstStyle/>
          <a:p>
            <a:r>
              <a:rPr lang="en-US" dirty="0" smtClean="0"/>
              <a:t>The computation of the inner and outer product is forward stable.</a:t>
            </a:r>
            <a:endParaRPr lang="en-US" dirty="0"/>
          </a:p>
        </p:txBody>
      </p:sp>
      <p:pic>
        <p:nvPicPr>
          <p:cNvPr id="6" name="Picture 5"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203200" y="1611923"/>
            <a:ext cx="8737600" cy="17526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9175981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Error Analysis is Generally Preferred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ffectLst/>
              </a:rPr>
              <a:t>Floating-point arithmetic does not follow the laws of real arithmetic. This can make forward error analysis difficult.</a:t>
            </a:r>
          </a:p>
          <a:p>
            <a:r>
              <a:rPr lang="en-US" dirty="0" smtClean="0">
                <a:effectLst/>
              </a:rPr>
              <a:t>In backward error analysis, real arithmetic is employed, since it is assumed that the computed result is the exact solution to a nearby problem.</a:t>
            </a:r>
          </a:p>
          <a:p>
            <a:r>
              <a:rPr lang="en-US" dirty="0" smtClean="0">
                <a:effectLst/>
              </a:rPr>
              <a:t>This is one reason why backward error analysis is often preferred, so we will refer to </a:t>
            </a:r>
            <a:r>
              <a:rPr lang="en-US" i="1" dirty="0" smtClean="0">
                <a:effectLst/>
              </a:rPr>
              <a:t>stability</a:t>
            </a:r>
            <a:r>
              <a:rPr lang="en-US" dirty="0" smtClean="0">
                <a:effectLst/>
              </a:rPr>
              <a:t> to mean backward stability.</a:t>
            </a:r>
            <a:endParaRPr lang="en-US" dirty="0"/>
          </a:p>
        </p:txBody>
      </p:sp>
    </p:spTree>
    <p:extLst>
      <p:ext uri="{BB962C8B-B14F-4D97-AF65-F5344CB8AC3E}">
        <p14:creationId xmlns:p14="http://schemas.microsoft.com/office/powerpoint/2010/main" val="3472356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Unstable Algorithms</a:t>
            </a:r>
            <a:endParaRPr lang="en-US" dirty="0"/>
          </a:p>
        </p:txBody>
      </p:sp>
      <p:sp>
        <p:nvSpPr>
          <p:cNvPr id="3" name="Content Placeholder 2"/>
          <p:cNvSpPr>
            <a:spLocks noGrp="1"/>
          </p:cNvSpPr>
          <p:nvPr>
            <p:ph idx="1"/>
          </p:nvPr>
        </p:nvSpPr>
        <p:spPr/>
        <p:txBody>
          <a:bodyPr/>
          <a:lstStyle/>
          <a:p>
            <a:r>
              <a:rPr lang="en-US" dirty="0" smtClean="0"/>
              <a:t>Computing the outer product is forward stable but not backward stable.</a:t>
            </a:r>
          </a:p>
          <a:p>
            <a:endParaRPr lang="en-US" dirty="0"/>
          </a:p>
          <a:p>
            <a:r>
              <a:rPr lang="en-US" dirty="0" smtClean="0">
                <a:effectLst/>
              </a:rPr>
              <a:t>We commented that one should not compute eigenvalues by finding the roots of the characteristic equation.</a:t>
            </a:r>
            <a:endParaRPr lang="en-US" dirty="0"/>
          </a:p>
        </p:txBody>
      </p:sp>
    </p:spTree>
    <p:extLst>
      <p:ext uri="{BB962C8B-B14F-4D97-AF65-F5344CB8AC3E}">
        <p14:creationId xmlns:p14="http://schemas.microsoft.com/office/powerpoint/2010/main" val="22767701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31"/>
            <a:ext cx="8229600" cy="1143000"/>
          </a:xfrm>
        </p:spPr>
        <p:txBody>
          <a:bodyPr/>
          <a:lstStyle/>
          <a:p>
            <a:r>
              <a:rPr lang="en-US" dirty="0" smtClean="0"/>
              <a:t>Examples of Unstable Algorithms</a:t>
            </a:r>
            <a:endParaRPr lang="en-US" dirty="0"/>
          </a:p>
        </p:txBody>
      </p:sp>
      <p:sp>
        <p:nvSpPr>
          <p:cNvPr id="3" name="Content Placeholder 2"/>
          <p:cNvSpPr>
            <a:spLocks noGrp="1"/>
          </p:cNvSpPr>
          <p:nvPr>
            <p:ph idx="1"/>
          </p:nvPr>
        </p:nvSpPr>
        <p:spPr>
          <a:xfrm>
            <a:off x="457200" y="970103"/>
            <a:ext cx="8229600" cy="4525963"/>
          </a:xfrm>
        </p:spPr>
        <p:txBody>
          <a:bodyPr>
            <a:normAutofit fontScale="92500" lnSpcReduction="10000"/>
          </a:bodyPr>
          <a:lstStyle/>
          <a:p>
            <a:r>
              <a:rPr lang="en-US" dirty="0" smtClean="0"/>
              <a:t>When a polynomial has a multiple root or roots close together, computing the roots can be unstable.</a:t>
            </a:r>
          </a:p>
          <a:p>
            <a:pPr lvl="1">
              <a:buFont typeface="Arial"/>
              <a:buChar char="•"/>
            </a:pPr>
            <a:r>
              <a:rPr lang="en-US" dirty="0" smtClean="0"/>
              <a:t>Example: Let</a:t>
            </a:r>
            <a:br>
              <a:rPr lang="en-US" dirty="0" smtClean="0"/>
            </a:br>
            <a:r>
              <a:rPr lang="en-US" dirty="0" smtClean="0"/>
              <a:t/>
            </a:r>
            <a:br>
              <a:rPr lang="en-US" dirty="0" smtClean="0"/>
            </a:br>
            <a:r>
              <a:rPr lang="en-US" dirty="0" smtClean="0"/>
              <a:t/>
            </a:r>
            <a:br>
              <a:rPr lang="en-US" dirty="0" smtClean="0"/>
            </a:br>
            <a:r>
              <a:rPr lang="en-US" dirty="0" smtClean="0"/>
              <a:t>with characteristic polynomial</a:t>
            </a:r>
            <a:br>
              <a:rPr lang="en-US" dirty="0" smtClean="0"/>
            </a:br>
            <a:r>
              <a:rPr lang="en-US" dirty="0" smtClean="0"/>
              <a:t/>
            </a:r>
            <a:br>
              <a:rPr lang="en-US" dirty="0" smtClean="0"/>
            </a:br>
            <a:r>
              <a:rPr lang="en-US" dirty="0" smtClean="0"/>
              <a:t/>
            </a:r>
            <a:br>
              <a:rPr lang="en-US" dirty="0" smtClean="0"/>
            </a:br>
            <a:r>
              <a:rPr lang="en-US" i="0" dirty="0" smtClean="0">
                <a:effectLst/>
              </a:rPr>
              <a:t>Suppose roundoff error causes the coefficient of λ</a:t>
            </a:r>
            <a:r>
              <a:rPr lang="en-US" i="0" baseline="30000" dirty="0" smtClean="0">
                <a:effectLst/>
              </a:rPr>
              <a:t>2</a:t>
            </a:r>
            <a:r>
              <a:rPr lang="en-US" i="0" dirty="0" smtClean="0">
                <a:effectLst/>
              </a:rPr>
              <a:t> to become 5.99999. The roots are now</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10265382"/>
              </p:ext>
            </p:extLst>
          </p:nvPr>
        </p:nvGraphicFramePr>
        <p:xfrm>
          <a:off x="3252180" y="2617638"/>
          <a:ext cx="1358899" cy="780644"/>
        </p:xfrm>
        <a:graphic>
          <a:graphicData uri="http://schemas.openxmlformats.org/presentationml/2006/ole">
            <mc:AlternateContent xmlns:mc="http://schemas.openxmlformats.org/markup-compatibility/2006">
              <mc:Choice xmlns:v="urn:schemas-microsoft-com:vml" Requires="v">
                <p:oleObj spid="_x0000_s9226" name="Equation" r:id="rId3" imgW="1193800" imgH="685800" progId="Equation.DSMT4">
                  <p:embed/>
                </p:oleObj>
              </mc:Choice>
              <mc:Fallback>
                <p:oleObj name="Equation" r:id="rId3" imgW="1193800" imgH="685800" progId="Equation.DSMT4">
                  <p:embed/>
                  <p:pic>
                    <p:nvPicPr>
                      <p:cNvPr id="0" name=""/>
                      <p:cNvPicPr/>
                      <p:nvPr/>
                    </p:nvPicPr>
                    <p:blipFill>
                      <a:blip r:embed="rId4"/>
                      <a:stretch>
                        <a:fillRect/>
                      </a:stretch>
                    </p:blipFill>
                    <p:spPr>
                      <a:xfrm>
                        <a:off x="3252180" y="2617638"/>
                        <a:ext cx="1358899" cy="78064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00982485"/>
              </p:ext>
            </p:extLst>
          </p:nvPr>
        </p:nvGraphicFramePr>
        <p:xfrm>
          <a:off x="2836007" y="3949956"/>
          <a:ext cx="2927193" cy="345343"/>
        </p:xfrm>
        <a:graphic>
          <a:graphicData uri="http://schemas.openxmlformats.org/presentationml/2006/ole">
            <mc:AlternateContent xmlns:mc="http://schemas.openxmlformats.org/markup-compatibility/2006">
              <mc:Choice xmlns:v="urn:schemas-microsoft-com:vml" Requires="v">
                <p:oleObj spid="_x0000_s9227" name="Equation" r:id="rId5" imgW="2260600" imgH="266700" progId="Equation.DSMT4">
                  <p:embed/>
                </p:oleObj>
              </mc:Choice>
              <mc:Fallback>
                <p:oleObj name="Equation" r:id="rId5" imgW="2260600" imgH="266700" progId="Equation.DSMT4">
                  <p:embed/>
                  <p:pic>
                    <p:nvPicPr>
                      <p:cNvPr id="0" name=""/>
                      <p:cNvPicPr/>
                      <p:nvPr/>
                    </p:nvPicPr>
                    <p:blipFill>
                      <a:blip r:embed="rId6"/>
                      <a:stretch>
                        <a:fillRect/>
                      </a:stretch>
                    </p:blipFill>
                    <p:spPr>
                      <a:xfrm>
                        <a:off x="2836007" y="3949956"/>
                        <a:ext cx="2927193" cy="345343"/>
                      </a:xfrm>
                      <a:prstGeom prst="rect">
                        <a:avLst/>
                      </a:prstGeom>
                    </p:spPr>
                  </p:pic>
                </p:oleObj>
              </mc:Fallback>
            </mc:AlternateContent>
          </a:graphicData>
        </a:graphic>
      </p:graphicFrame>
      <p:sp>
        <p:nvSpPr>
          <p:cNvPr id="7" name="TextBox 6"/>
          <p:cNvSpPr txBox="1"/>
          <p:nvPr/>
        </p:nvSpPr>
        <p:spPr>
          <a:xfrm>
            <a:off x="2246923" y="5402384"/>
            <a:ext cx="4317333" cy="923330"/>
          </a:xfrm>
          <a:prstGeom prst="rect">
            <a:avLst/>
          </a:prstGeom>
          <a:noFill/>
        </p:spPr>
        <p:txBody>
          <a:bodyPr wrap="none" rtlCol="0">
            <a:spAutoFit/>
          </a:bodyPr>
          <a:lstStyle/>
          <a:p>
            <a:r>
              <a:rPr lang="en-US" dirty="0" smtClean="0">
                <a:effectLst/>
              </a:rPr>
              <a:t>2.016901481104199 + 0.029955270323774i</a:t>
            </a:r>
          </a:p>
          <a:p>
            <a:r>
              <a:rPr lang="en-US" dirty="0" smtClean="0">
                <a:effectLst/>
              </a:rPr>
              <a:t>2.016901481104199 - 0.029955270323774i</a:t>
            </a:r>
          </a:p>
          <a:p>
            <a:r>
              <a:rPr lang="en-US" dirty="0" smtClean="0">
                <a:effectLst/>
              </a:rPr>
              <a:t>1.966187037791599 </a:t>
            </a:r>
            <a:endParaRPr lang="en-US" dirty="0">
              <a:latin typeface="Courier New"/>
              <a:cs typeface="Courier New"/>
            </a:endParaRPr>
          </a:p>
        </p:txBody>
      </p:sp>
    </p:spTree>
    <p:extLst>
      <p:ext uri="{BB962C8B-B14F-4D97-AF65-F5344CB8AC3E}">
        <p14:creationId xmlns:p14="http://schemas.microsoft.com/office/powerpoint/2010/main" val="29120952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Numerical Linear Algebra?</a:t>
            </a:r>
            <a:endParaRPr lang="en-US" dirty="0"/>
          </a:p>
        </p:txBody>
      </p:sp>
      <p:sp>
        <p:nvSpPr>
          <p:cNvPr id="3" name="Content Placeholder 2"/>
          <p:cNvSpPr>
            <a:spLocks noGrp="1"/>
          </p:cNvSpPr>
          <p:nvPr>
            <p:ph idx="1"/>
          </p:nvPr>
        </p:nvSpPr>
        <p:spPr/>
        <p:txBody>
          <a:bodyPr/>
          <a:lstStyle/>
          <a:p>
            <a:r>
              <a:rPr lang="en-US" dirty="0" smtClean="0"/>
              <a:t>Computing the solution to a linear system</a:t>
            </a:r>
            <a:br>
              <a:rPr lang="en-US" dirty="0" smtClean="0"/>
            </a:br>
            <a:r>
              <a:rPr lang="en-US" dirty="0" smtClean="0"/>
              <a:t>Ax = b by first finding A</a:t>
            </a:r>
            <a:r>
              <a:rPr lang="en-US" baseline="30000" dirty="0" smtClean="0"/>
              <a:t>-1</a:t>
            </a:r>
            <a:r>
              <a:rPr lang="en-US" dirty="0" smtClean="0"/>
              <a:t> and then computing x = A</a:t>
            </a:r>
            <a:r>
              <a:rPr lang="en-US" baseline="30000" dirty="0" smtClean="0"/>
              <a:t>-</a:t>
            </a:r>
            <a:r>
              <a:rPr lang="en-US" baseline="30000" dirty="0" err="1" smtClean="0"/>
              <a:t>1</a:t>
            </a:r>
            <a:r>
              <a:rPr lang="en-US" dirty="0" err="1" smtClean="0"/>
              <a:t>b</a:t>
            </a:r>
            <a:r>
              <a:rPr lang="en-US" dirty="0" smtClean="0"/>
              <a:t>.</a:t>
            </a:r>
          </a:p>
          <a:p>
            <a:pPr lvl="1"/>
            <a:r>
              <a:rPr lang="en-US" dirty="0" smtClean="0"/>
              <a:t>This is not practical, since computing A</a:t>
            </a:r>
            <a:r>
              <a:rPr lang="en-US" baseline="30000" dirty="0" smtClean="0"/>
              <a:t>-1</a:t>
            </a:r>
            <a:r>
              <a:rPr lang="en-US" dirty="0" smtClean="0"/>
              <a:t> takes about two-and-a-half times as many operations as using Gaussian elimination; furthermore, some inverses are very hard to compute accurately. </a:t>
            </a:r>
            <a:endParaRPr lang="en-US" dirty="0"/>
          </a:p>
        </p:txBody>
      </p:sp>
    </p:spTree>
    <p:extLst>
      <p:ext uri="{BB962C8B-B14F-4D97-AF65-F5344CB8AC3E}">
        <p14:creationId xmlns:p14="http://schemas.microsoft.com/office/powerpoint/2010/main" val="3983323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The Wilkinson Polynomial</a:t>
            </a:r>
            <a:endParaRPr lang="en-US" dirty="0"/>
          </a:p>
        </p:txBody>
      </p:sp>
      <p:sp>
        <p:nvSpPr>
          <p:cNvPr id="3" name="Content Placeholder 2"/>
          <p:cNvSpPr>
            <a:spLocks noGrp="1"/>
          </p:cNvSpPr>
          <p:nvPr>
            <p:ph idx="1"/>
          </p:nvPr>
        </p:nvSpPr>
        <p:spPr>
          <a:xfrm>
            <a:off x="457200" y="609173"/>
            <a:ext cx="8229600" cy="4525963"/>
          </a:xfrm>
        </p:spPr>
        <p:txBody>
          <a:bodyPr>
            <a:normAutofit/>
          </a:bodyPr>
          <a:lstStyle/>
          <a:p>
            <a:r>
              <a:rPr lang="en-US" dirty="0" smtClean="0"/>
              <a:t>Let</a:t>
            </a:r>
            <a:br>
              <a:rPr lang="en-US" dirty="0" smtClean="0"/>
            </a:br>
            <a:r>
              <a:rPr lang="en-US" dirty="0" smtClean="0"/>
              <a:t/>
            </a:r>
            <a:br>
              <a:rPr lang="en-US" dirty="0" smtClean="0"/>
            </a:br>
            <a:r>
              <a:rPr lang="en-US" dirty="0" smtClean="0"/>
              <a:t/>
            </a:r>
            <a:br>
              <a:rPr lang="en-US" dirty="0" smtClean="0"/>
            </a:br>
            <a:r>
              <a:rPr lang="en-US" dirty="0" smtClean="0"/>
              <a:t>whose roots are 1, 2, …, 20.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450288928"/>
              </p:ext>
            </p:extLst>
          </p:nvPr>
        </p:nvGraphicFramePr>
        <p:xfrm>
          <a:off x="132231" y="1360366"/>
          <a:ext cx="8884772" cy="671635"/>
        </p:xfrm>
        <a:graphic>
          <a:graphicData uri="http://schemas.openxmlformats.org/presentationml/2006/ole">
            <mc:AlternateContent xmlns:mc="http://schemas.openxmlformats.org/markup-compatibility/2006">
              <mc:Choice xmlns:v="urn:schemas-microsoft-com:vml" Requires="v">
                <p:oleObj spid="_x0000_s10246" name="Equation" r:id="rId3" imgW="5880100" imgH="444500" progId="Equation.DSMT4">
                  <p:embed/>
                </p:oleObj>
              </mc:Choice>
              <mc:Fallback>
                <p:oleObj name="Equation" r:id="rId3" imgW="5880100" imgH="444500" progId="Equation.DSMT4">
                  <p:embed/>
                  <p:pic>
                    <p:nvPicPr>
                      <p:cNvPr id="0" name=""/>
                      <p:cNvPicPr/>
                      <p:nvPr/>
                    </p:nvPicPr>
                    <p:blipFill>
                      <a:blip r:embed="rId4"/>
                      <a:stretch>
                        <a:fillRect/>
                      </a:stretch>
                    </p:blipFill>
                    <p:spPr>
                      <a:xfrm>
                        <a:off x="132231" y="1360366"/>
                        <a:ext cx="8884772" cy="671635"/>
                      </a:xfrm>
                      <a:prstGeom prst="rect">
                        <a:avLst/>
                      </a:prstGeom>
                    </p:spPr>
                  </p:pic>
                </p:oleObj>
              </mc:Fallback>
            </mc:AlternateContent>
          </a:graphicData>
        </a:graphic>
      </p:graphicFrame>
      <p:pic>
        <p:nvPicPr>
          <p:cNvPr id="6" name="Picture 5" descr="f10-02.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460" y="2727570"/>
            <a:ext cx="6379308" cy="3977686"/>
          </a:xfrm>
          <a:prstGeom prst="rect">
            <a:avLst/>
          </a:prstGeom>
        </p:spPr>
      </p:pic>
    </p:spTree>
    <p:extLst>
      <p:ext uri="{BB962C8B-B14F-4D97-AF65-F5344CB8AC3E}">
        <p14:creationId xmlns:p14="http://schemas.microsoft.com/office/powerpoint/2010/main" val="26073980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Wilkinson Polynomial</a:t>
            </a:r>
            <a:endParaRPr lang="en-US" dirty="0"/>
          </a:p>
        </p:txBody>
      </p:sp>
      <p:sp>
        <p:nvSpPr>
          <p:cNvPr id="3" name="Content Placeholder 2"/>
          <p:cNvSpPr>
            <a:spLocks noGrp="1"/>
          </p:cNvSpPr>
          <p:nvPr>
            <p:ph idx="1"/>
          </p:nvPr>
        </p:nvSpPr>
        <p:spPr/>
        <p:txBody>
          <a:bodyPr/>
          <a:lstStyle/>
          <a:p>
            <a:r>
              <a:rPr lang="en-US" dirty="0" smtClean="0"/>
              <a:t>Perturb the coefficient of x</a:t>
            </a:r>
            <a:r>
              <a:rPr lang="en-US" baseline="30000" dirty="0" smtClean="0"/>
              <a:t>19</a:t>
            </a:r>
            <a:r>
              <a:rPr lang="en-US" dirty="0" smtClean="0"/>
              <a:t> by -2</a:t>
            </a:r>
            <a:r>
              <a:rPr lang="en-US" baseline="30000" dirty="0" smtClean="0"/>
              <a:t>-23</a:t>
            </a:r>
            <a:r>
              <a:rPr lang="en-US" dirty="0" smtClean="0"/>
              <a:t>. T</a:t>
            </a:r>
            <a:r>
              <a:rPr lang="en-US" dirty="0" smtClean="0">
                <a:effectLst/>
              </a:rPr>
              <a:t>he roots at x = 16 and x = 17 become approximately</a:t>
            </a:r>
            <a:br>
              <a:rPr lang="en-US" dirty="0" smtClean="0">
                <a:effectLst/>
              </a:rPr>
            </a:br>
            <a:r>
              <a:rPr lang="en-US" dirty="0" smtClean="0">
                <a:effectLst/>
              </a:rPr>
              <a:t>				16.73 ± 2.81i.</a:t>
            </a:r>
          </a:p>
          <a:p>
            <a:pPr lvl="1">
              <a:buFont typeface="Arial"/>
              <a:buChar char="•"/>
            </a:pPr>
            <a:r>
              <a:rPr lang="en-US" dirty="0" smtClean="0">
                <a:effectLst/>
              </a:rPr>
              <a:t>Round-off errors when computing the coefficients of the characteristic polynomial may cause large errors in the determination of the roots. </a:t>
            </a:r>
            <a:endParaRPr lang="en-US" dirty="0" smtClean="0"/>
          </a:p>
          <a:p>
            <a:pPr marL="0" indent="0">
              <a:buNone/>
            </a:pPr>
            <a:endParaRPr lang="en-US" dirty="0"/>
          </a:p>
        </p:txBody>
      </p:sp>
    </p:spTree>
    <p:extLst>
      <p:ext uri="{BB962C8B-B14F-4D97-AF65-F5344CB8AC3E}">
        <p14:creationId xmlns:p14="http://schemas.microsoft.com/office/powerpoint/2010/main" val="9313688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 of a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Even when using a stable algorithm to solve a problem, the problem may be sensitive to small perturbations in the data. The perturbations can come from roundoff error, small measurement errors when collecting experimental data, noise that is not filtered out of a signal, or truncation error when approximating the sum of an infinite series. If a problem falls in this category, we say it is</a:t>
            </a:r>
            <a:br>
              <a:rPr lang="en-US" dirty="0" smtClean="0">
                <a:effectLst/>
              </a:rPr>
            </a:br>
            <a:r>
              <a:rPr lang="en-US" i="1" dirty="0" smtClean="0">
                <a:effectLst/>
              </a:rPr>
              <a:t>ill-conditioned</a:t>
            </a:r>
            <a:r>
              <a:rPr lang="en-US" dirty="0" smtClean="0">
                <a:effectLst/>
              </a:rPr>
              <a:t>. </a:t>
            </a:r>
            <a:endParaRPr lang="en-US" dirty="0"/>
          </a:p>
        </p:txBody>
      </p:sp>
    </p:spTree>
    <p:extLst>
      <p:ext uri="{BB962C8B-B14F-4D97-AF65-F5344CB8AC3E}">
        <p14:creationId xmlns:p14="http://schemas.microsoft.com/office/powerpoint/2010/main" val="8850712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 of a Problem</a:t>
            </a:r>
            <a:endParaRPr lang="en-US" dirty="0"/>
          </a:p>
        </p:txBody>
      </p:sp>
      <p:pic>
        <p:nvPicPr>
          <p:cNvPr id="5" name="Picture 4"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90500" y="1543538"/>
            <a:ext cx="8763000" cy="1168400"/>
          </a:xfrm>
          <a:prstGeom prst="rect">
            <a:avLst/>
          </a:prstGeom>
        </p:spPr>
      </p:pic>
      <p:pic>
        <p:nvPicPr>
          <p:cNvPr id="6" name="Picture 5" descr="f10-04.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880" y="2943469"/>
            <a:ext cx="4208584" cy="3371790"/>
          </a:xfrm>
          <a:prstGeom prst="rect">
            <a:avLst/>
          </a:prstGeom>
        </p:spPr>
      </p:pic>
    </p:spTree>
    <p:extLst>
      <p:ext uri="{BB962C8B-B14F-4D97-AF65-F5344CB8AC3E}">
        <p14:creationId xmlns:p14="http://schemas.microsoft.com/office/powerpoint/2010/main" val="41808077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 of a Problem</a:t>
            </a:r>
            <a:endParaRPr lang="en-US" dirty="0"/>
          </a:p>
        </p:txBody>
      </p:sp>
      <p:sp>
        <p:nvSpPr>
          <p:cNvPr id="3" name="Content Placeholder 2"/>
          <p:cNvSpPr>
            <a:spLocks noGrp="1"/>
          </p:cNvSpPr>
          <p:nvPr>
            <p:ph idx="1"/>
          </p:nvPr>
        </p:nvSpPr>
        <p:spPr>
          <a:xfrm>
            <a:off x="457200" y="1600200"/>
            <a:ext cx="8229600" cy="4808415"/>
          </a:xfrm>
        </p:spPr>
        <p:txBody>
          <a:bodyPr>
            <a:normAutofit/>
          </a:bodyPr>
          <a:lstStyle/>
          <a:p>
            <a:r>
              <a:rPr lang="en-US" dirty="0" smtClean="0"/>
              <a:t>The Cauchy problem</a:t>
            </a:r>
            <a:br>
              <a:rPr lang="en-US" dirty="0" smtClean="0"/>
            </a:br>
            <a:r>
              <a:rPr lang="en-US" dirty="0" smtClean="0"/>
              <a:t/>
            </a:r>
            <a:br>
              <a:rPr lang="en-US" dirty="0" smtClean="0"/>
            </a:br>
            <a:r>
              <a:rPr lang="en-US" dirty="0" smtClean="0"/>
              <a:t/>
            </a:r>
            <a:br>
              <a:rPr lang="en-US" dirty="0" smtClean="0"/>
            </a:br>
            <a:r>
              <a:rPr lang="en-US" dirty="0" smtClean="0"/>
              <a:t>has solution                 .</a:t>
            </a:r>
          </a:p>
          <a:p>
            <a:r>
              <a:rPr lang="en-US" dirty="0" smtClean="0"/>
              <a:t>The Cauchy problem</a:t>
            </a:r>
            <a:br>
              <a:rPr lang="en-US" dirty="0" smtClean="0"/>
            </a:br>
            <a:r>
              <a:rPr lang="en-US" dirty="0" smtClean="0"/>
              <a:t/>
            </a:r>
            <a:br>
              <a:rPr lang="en-US" dirty="0" smtClean="0"/>
            </a:br>
            <a:r>
              <a:rPr lang="en-US" dirty="0" smtClean="0"/>
              <a:t>has solution </a:t>
            </a:r>
            <a:r>
              <a:rPr lang="en-US" dirty="0"/>
              <a:t> </a:t>
            </a:r>
            <a:r>
              <a:rPr lang="en-US" dirty="0" smtClean="0"/>
              <a:t>                  Let </a:t>
            </a:r>
            <a:r>
              <a:rPr lang="en-US" dirty="0" err="1" smtClean="0"/>
              <a:t>ε</a:t>
            </a:r>
            <a:r>
              <a:rPr lang="en-US" dirty="0" smtClean="0"/>
              <a:t> = 10</a:t>
            </a:r>
            <a:r>
              <a:rPr lang="en-US" baseline="30000" dirty="0" smtClean="0"/>
              <a:t>-10</a:t>
            </a:r>
            <a:r>
              <a:rPr lang="en-US" dirty="0" smtClean="0"/>
              <a:t>.</a:t>
            </a:r>
            <a:br>
              <a:rPr lang="en-US" dirty="0" smtClean="0"/>
            </a:br>
            <a:r>
              <a:rPr lang="en-US" i="0" dirty="0" smtClean="0">
                <a:effectLst/>
              </a:rPr>
              <a:t>A very small change in the initial condition creates a very different solution for x&gt;20 .</a:t>
            </a:r>
          </a:p>
          <a:p>
            <a:pPr marL="0" indent="0">
              <a:buNone/>
            </a:pPr>
            <a:endParaRPr lang="en-US" dirty="0"/>
          </a:p>
        </p:txBody>
      </p:sp>
      <p:pic>
        <p:nvPicPr>
          <p:cNvPr id="5" name="Picture 4" descr="TP_tmp.png"/>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2889376" y="2110141"/>
            <a:ext cx="3861161" cy="633922"/>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544473544"/>
              </p:ext>
            </p:extLst>
          </p:nvPr>
        </p:nvGraphicFramePr>
        <p:xfrm>
          <a:off x="2889376" y="2911717"/>
          <a:ext cx="1308100" cy="404812"/>
        </p:xfrm>
        <a:graphic>
          <a:graphicData uri="http://schemas.openxmlformats.org/presentationml/2006/ole">
            <mc:AlternateContent xmlns:mc="http://schemas.openxmlformats.org/markup-compatibility/2006">
              <mc:Choice xmlns:v="urn:schemas-microsoft-com:vml" Requires="v">
                <p:oleObj spid="_x0000_s11281" name="Equation" r:id="rId5" imgW="736600" imgH="228600" progId="Equation.DSMT4">
                  <p:embed/>
                </p:oleObj>
              </mc:Choice>
              <mc:Fallback>
                <p:oleObj name="Equation" r:id="rId5" imgW="736600" imgH="228600" progId="Equation.DSMT4">
                  <p:embed/>
                  <p:pic>
                    <p:nvPicPr>
                      <p:cNvPr id="0" name=""/>
                      <p:cNvPicPr/>
                      <p:nvPr/>
                    </p:nvPicPr>
                    <p:blipFill>
                      <a:blip r:embed="rId6"/>
                      <a:stretch>
                        <a:fillRect/>
                      </a:stretch>
                    </p:blipFill>
                    <p:spPr>
                      <a:xfrm>
                        <a:off x="2889376" y="2911717"/>
                        <a:ext cx="1308100" cy="4048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42519549"/>
              </p:ext>
            </p:extLst>
          </p:nvPr>
        </p:nvGraphicFramePr>
        <p:xfrm>
          <a:off x="2889376" y="4135059"/>
          <a:ext cx="3195374" cy="656004"/>
        </p:xfrm>
        <a:graphic>
          <a:graphicData uri="http://schemas.openxmlformats.org/presentationml/2006/ole">
            <mc:AlternateContent xmlns:mc="http://schemas.openxmlformats.org/markup-compatibility/2006">
              <mc:Choice xmlns:v="urn:schemas-microsoft-com:vml" Requires="v">
                <p:oleObj spid="_x0000_s11282" name="Equation" r:id="rId7" imgW="1917700" imgH="393700" progId="Equation.DSMT4">
                  <p:embed/>
                </p:oleObj>
              </mc:Choice>
              <mc:Fallback>
                <p:oleObj name="Equation" r:id="rId7" imgW="1917700" imgH="393700" progId="Equation.DSMT4">
                  <p:embed/>
                  <p:pic>
                    <p:nvPicPr>
                      <p:cNvPr id="0" name=""/>
                      <p:cNvPicPr/>
                      <p:nvPr/>
                    </p:nvPicPr>
                    <p:blipFill>
                      <a:blip r:embed="rId8"/>
                      <a:stretch>
                        <a:fillRect/>
                      </a:stretch>
                    </p:blipFill>
                    <p:spPr>
                      <a:xfrm>
                        <a:off x="2889376" y="4135059"/>
                        <a:ext cx="3195374" cy="65600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2738932"/>
              </p:ext>
            </p:extLst>
          </p:nvPr>
        </p:nvGraphicFramePr>
        <p:xfrm>
          <a:off x="2987068" y="4800832"/>
          <a:ext cx="1584929" cy="350158"/>
        </p:xfrm>
        <a:graphic>
          <a:graphicData uri="http://schemas.openxmlformats.org/presentationml/2006/ole">
            <mc:AlternateContent xmlns:mc="http://schemas.openxmlformats.org/markup-compatibility/2006">
              <mc:Choice xmlns:v="urn:schemas-microsoft-com:vml" Requires="v">
                <p:oleObj spid="_x0000_s11283" name="Equation" r:id="rId9" imgW="1092200" imgH="241300" progId="Equation.DSMT4">
                  <p:embed/>
                </p:oleObj>
              </mc:Choice>
              <mc:Fallback>
                <p:oleObj name="Equation" r:id="rId9" imgW="1092200" imgH="241300" progId="Equation.DSMT4">
                  <p:embed/>
                  <p:pic>
                    <p:nvPicPr>
                      <p:cNvPr id="0" name=""/>
                      <p:cNvPicPr/>
                      <p:nvPr/>
                    </p:nvPicPr>
                    <p:blipFill>
                      <a:blip r:embed="rId10"/>
                      <a:stretch>
                        <a:fillRect/>
                      </a:stretch>
                    </p:blipFill>
                    <p:spPr>
                      <a:xfrm>
                        <a:off x="2987068" y="4800832"/>
                        <a:ext cx="1584929" cy="350158"/>
                      </a:xfrm>
                      <a:prstGeom prst="rect">
                        <a:avLst/>
                      </a:prstGeom>
                    </p:spPr>
                  </p:pic>
                </p:oleObj>
              </mc:Fallback>
            </mc:AlternateContent>
          </a:graphicData>
        </a:graphic>
      </p:graphicFrame>
    </p:spTree>
    <p:extLst>
      <p:ext uri="{BB962C8B-B14F-4D97-AF65-F5344CB8AC3E}">
        <p14:creationId xmlns:p14="http://schemas.microsoft.com/office/powerpoint/2010/main" val="5011395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 of a Problem</a:t>
            </a:r>
            <a:endParaRPr lang="en-US" dirty="0"/>
          </a:p>
        </p:txBody>
      </p:sp>
      <p:pic>
        <p:nvPicPr>
          <p:cNvPr id="4" name="Picture 3" descr="f10-0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333" y="1495790"/>
            <a:ext cx="7347439" cy="5030679"/>
          </a:xfrm>
          <a:prstGeom prst="rect">
            <a:avLst/>
          </a:prstGeom>
        </p:spPr>
      </p:pic>
    </p:spTree>
    <p:extLst>
      <p:ext uri="{BB962C8B-B14F-4D97-AF65-F5344CB8AC3E}">
        <p14:creationId xmlns:p14="http://schemas.microsoft.com/office/powerpoint/2010/main" val="224727951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Distinction between Stability and Conditioning</a:t>
            </a:r>
            <a:endParaRPr lang="en-US" dirty="0"/>
          </a:p>
        </p:txBody>
      </p:sp>
      <p:sp>
        <p:nvSpPr>
          <p:cNvPr id="3" name="Content Placeholder 2"/>
          <p:cNvSpPr>
            <a:spLocks noGrp="1"/>
          </p:cNvSpPr>
          <p:nvPr>
            <p:ph idx="1"/>
          </p:nvPr>
        </p:nvSpPr>
        <p:spPr/>
        <p:txBody>
          <a:bodyPr/>
          <a:lstStyle/>
          <a:p>
            <a:r>
              <a:rPr lang="en-US" dirty="0" smtClean="0">
                <a:effectLst/>
              </a:rPr>
              <a:t>Stable or unstable refers to an algorithm.</a:t>
            </a:r>
          </a:p>
          <a:p>
            <a:endParaRPr lang="en-US" dirty="0"/>
          </a:p>
          <a:p>
            <a:r>
              <a:rPr lang="en-US" dirty="0" smtClean="0">
                <a:effectLst/>
              </a:rPr>
              <a:t>Well or ill-conditioned refers to the particular problem, not the algorithm used. </a:t>
            </a:r>
            <a:endParaRPr lang="en-US" dirty="0"/>
          </a:p>
        </p:txBody>
      </p:sp>
    </p:spTree>
    <p:extLst>
      <p:ext uri="{BB962C8B-B14F-4D97-AF65-F5344CB8AC3E}">
        <p14:creationId xmlns:p14="http://schemas.microsoft.com/office/powerpoint/2010/main" val="24829261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 of a Linear 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concept of conditioning is very important for the problem of solving a linear system</a:t>
            </a:r>
            <a:br>
              <a:rPr lang="en-US" dirty="0" smtClean="0"/>
            </a:br>
            <a:r>
              <a:rPr lang="en-US" dirty="0" smtClean="0"/>
              <a:t>				Ax = b.</a:t>
            </a:r>
            <a:endParaRPr lang="en-US" dirty="0"/>
          </a:p>
          <a:p>
            <a:r>
              <a:rPr lang="en-US" dirty="0" smtClean="0"/>
              <a:t>There are three cases to consider:</a:t>
            </a:r>
          </a:p>
          <a:p>
            <a:pPr lvl="1">
              <a:buFont typeface="Arial"/>
              <a:buChar char="•"/>
            </a:pPr>
            <a:r>
              <a:rPr lang="en-US" dirty="0" smtClean="0"/>
              <a:t>The right-hand side is perturbed so the problem to solve is                    .</a:t>
            </a:r>
          </a:p>
          <a:p>
            <a:pPr lvl="1">
              <a:buFont typeface="Arial"/>
              <a:buChar char="•"/>
            </a:pPr>
            <a:endParaRPr lang="en-US" dirty="0" smtClean="0"/>
          </a:p>
          <a:p>
            <a:pPr lvl="1">
              <a:buFont typeface="Arial"/>
              <a:buChar char="•"/>
            </a:pPr>
            <a:r>
              <a:rPr lang="en-US" dirty="0" smtClean="0"/>
              <a:t>The matrix is perturbed so the problem to solve</a:t>
            </a:r>
            <a:br>
              <a:rPr lang="en-US" dirty="0" smtClean="0"/>
            </a:br>
            <a:r>
              <a:rPr lang="en-US" dirty="0" smtClean="0"/>
              <a:t>is                       .</a:t>
            </a:r>
          </a:p>
          <a:p>
            <a:pPr lvl="1">
              <a:buFont typeface="Arial"/>
              <a:buChar char="•"/>
            </a:pPr>
            <a:endParaRPr lang="en-US" dirty="0"/>
          </a:p>
          <a:p>
            <a:pPr lvl="1">
              <a:buFont typeface="Arial"/>
              <a:buChar char="•"/>
            </a:pPr>
            <a:r>
              <a:rPr lang="en-US" dirty="0" smtClean="0"/>
              <a:t> Both the matrix and the right-hand side are perturbed, and the problem is                          . </a:t>
            </a:r>
          </a:p>
          <a:p>
            <a:pPr lvl="1">
              <a:buFont typeface="Arial"/>
              <a:buChar cha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38824933"/>
              </p:ext>
            </p:extLst>
          </p:nvPr>
        </p:nvGraphicFramePr>
        <p:xfrm>
          <a:off x="1625407" y="3367512"/>
          <a:ext cx="1498111" cy="355484"/>
        </p:xfrm>
        <a:graphic>
          <a:graphicData uri="http://schemas.openxmlformats.org/presentationml/2006/ole">
            <mc:AlternateContent xmlns:mc="http://schemas.openxmlformats.org/markup-compatibility/2006">
              <mc:Choice xmlns:v="urn:schemas-microsoft-com:vml" Requires="v">
                <p:oleObj spid="_x0000_s12299" name="Equation" r:id="rId3" imgW="749300" imgH="177800" progId="Equation.DSMT4">
                  <p:embed/>
                </p:oleObj>
              </mc:Choice>
              <mc:Fallback>
                <p:oleObj name="Equation" r:id="rId3" imgW="749300" imgH="177800" progId="Equation.DSMT4">
                  <p:embed/>
                  <p:pic>
                    <p:nvPicPr>
                      <p:cNvPr id="0" name=""/>
                      <p:cNvPicPr/>
                      <p:nvPr/>
                    </p:nvPicPr>
                    <p:blipFill>
                      <a:blip r:embed="rId4"/>
                      <a:stretch>
                        <a:fillRect/>
                      </a:stretch>
                    </p:blipFill>
                    <p:spPr>
                      <a:xfrm>
                        <a:off x="1625407" y="3367512"/>
                        <a:ext cx="1498111" cy="35548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33053914"/>
              </p:ext>
            </p:extLst>
          </p:nvPr>
        </p:nvGraphicFramePr>
        <p:xfrm>
          <a:off x="1674252" y="4408737"/>
          <a:ext cx="1568343" cy="397608"/>
        </p:xfrm>
        <a:graphic>
          <a:graphicData uri="http://schemas.openxmlformats.org/presentationml/2006/ole">
            <mc:AlternateContent xmlns:mc="http://schemas.openxmlformats.org/markup-compatibility/2006">
              <mc:Choice xmlns:v="urn:schemas-microsoft-com:vml" Requires="v">
                <p:oleObj spid="_x0000_s12300" name="Equation" r:id="rId5" imgW="901700" imgH="228600" progId="Equation.DSMT4">
                  <p:embed/>
                </p:oleObj>
              </mc:Choice>
              <mc:Fallback>
                <p:oleObj name="Equation" r:id="rId5" imgW="901700" imgH="228600" progId="Equation.DSMT4">
                  <p:embed/>
                  <p:pic>
                    <p:nvPicPr>
                      <p:cNvPr id="0" name=""/>
                      <p:cNvPicPr/>
                      <p:nvPr/>
                    </p:nvPicPr>
                    <p:blipFill>
                      <a:blip r:embed="rId6"/>
                      <a:stretch>
                        <a:fillRect/>
                      </a:stretch>
                    </p:blipFill>
                    <p:spPr>
                      <a:xfrm>
                        <a:off x="1674252" y="4408737"/>
                        <a:ext cx="1568343" cy="39760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41757700"/>
              </p:ext>
            </p:extLst>
          </p:nvPr>
        </p:nvGraphicFramePr>
        <p:xfrm>
          <a:off x="3830839" y="5463931"/>
          <a:ext cx="1668260" cy="319454"/>
        </p:xfrm>
        <a:graphic>
          <a:graphicData uri="http://schemas.openxmlformats.org/presentationml/2006/ole">
            <mc:AlternateContent xmlns:mc="http://schemas.openxmlformats.org/markup-compatibility/2006">
              <mc:Choice xmlns:v="urn:schemas-microsoft-com:vml" Requires="v">
                <p:oleObj spid="_x0000_s12301" name="Equation" r:id="rId7" imgW="1193800" imgH="228600" progId="Equation.DSMT4">
                  <p:embed/>
                </p:oleObj>
              </mc:Choice>
              <mc:Fallback>
                <p:oleObj name="Equation" r:id="rId7" imgW="1193800" imgH="228600" progId="Equation.DSMT4">
                  <p:embed/>
                  <p:pic>
                    <p:nvPicPr>
                      <p:cNvPr id="0" name=""/>
                      <p:cNvPicPr/>
                      <p:nvPr/>
                    </p:nvPicPr>
                    <p:blipFill>
                      <a:blip r:embed="rId8"/>
                      <a:stretch>
                        <a:fillRect/>
                      </a:stretch>
                    </p:blipFill>
                    <p:spPr>
                      <a:xfrm>
                        <a:off x="3830839" y="5463931"/>
                        <a:ext cx="1668260" cy="319454"/>
                      </a:xfrm>
                      <a:prstGeom prst="rect">
                        <a:avLst/>
                      </a:prstGeom>
                    </p:spPr>
                  </p:pic>
                </p:oleObj>
              </mc:Fallback>
            </mc:AlternateContent>
          </a:graphicData>
        </a:graphic>
      </p:graphicFrame>
    </p:spTree>
    <p:extLst>
      <p:ext uri="{BB962C8B-B14F-4D97-AF65-F5344CB8AC3E}">
        <p14:creationId xmlns:p14="http://schemas.microsoft.com/office/powerpoint/2010/main" val="31065764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41"/>
            <a:ext cx="8229600" cy="1143000"/>
          </a:xfrm>
        </p:spPr>
        <p:txBody>
          <a:bodyPr>
            <a:normAutofit fontScale="90000"/>
          </a:bodyPr>
          <a:lstStyle/>
          <a:p>
            <a:r>
              <a:rPr lang="en-US" dirty="0" err="1" smtClean="0"/>
              <a:t>Pertubation</a:t>
            </a:r>
            <a:r>
              <a:rPr lang="en-US" dirty="0" smtClean="0"/>
              <a:t> Theorem for the Solution of a Linear System</a:t>
            </a:r>
            <a:endParaRPr lang="en-US" dirty="0"/>
          </a:p>
        </p:txBody>
      </p:sp>
      <p:pic>
        <p:nvPicPr>
          <p:cNvPr id="6" name="Picture 5"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457200" y="1700946"/>
            <a:ext cx="8093808" cy="4950126"/>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8448041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Pertubation</a:t>
            </a:r>
            <a:r>
              <a:rPr lang="en-US" dirty="0" smtClean="0"/>
              <a:t> Theorem for the Solution of a Linear System</a:t>
            </a:r>
            <a:endParaRPr lang="en-US" dirty="0"/>
          </a:p>
        </p:txBody>
      </p:sp>
      <p:sp>
        <p:nvSpPr>
          <p:cNvPr id="3" name="Content Placeholder 2"/>
          <p:cNvSpPr>
            <a:spLocks noGrp="1"/>
          </p:cNvSpPr>
          <p:nvPr>
            <p:ph idx="1"/>
          </p:nvPr>
        </p:nvSpPr>
        <p:spPr>
          <a:xfrm>
            <a:off x="457200" y="1600200"/>
            <a:ext cx="8229600" cy="5052646"/>
          </a:xfrm>
        </p:spPr>
        <p:txBody>
          <a:bodyPr>
            <a:normAutofit fontScale="85000" lnSpcReduction="20000"/>
          </a:bodyPr>
          <a:lstStyle/>
          <a:p>
            <a:r>
              <a:rPr lang="en-US" dirty="0" smtClean="0"/>
              <a:t>Note that the number</a:t>
            </a:r>
            <a:br>
              <a:rPr lang="en-US" dirty="0" smtClean="0"/>
            </a:br>
            <a:r>
              <a:rPr lang="en-US" dirty="0" smtClean="0"/>
              <a:t/>
            </a:r>
            <a:br>
              <a:rPr lang="en-US" dirty="0" smtClean="0"/>
            </a:br>
            <a:r>
              <a:rPr lang="en-US" dirty="0" smtClean="0"/>
              <a:t/>
            </a:r>
            <a:br>
              <a:rPr lang="en-US" dirty="0" smtClean="0"/>
            </a:br>
            <a:r>
              <a:rPr lang="en-US" dirty="0" smtClean="0"/>
              <a:t>appears in each each case of the theorem.</a:t>
            </a:r>
          </a:p>
          <a:p>
            <a:endParaRPr lang="en-US" dirty="0"/>
          </a:p>
          <a:p>
            <a:endParaRPr lang="en-US" dirty="0" smtClean="0"/>
          </a:p>
          <a:p>
            <a:r>
              <a:rPr lang="en-US" dirty="0" smtClean="0">
                <a:effectLst/>
              </a:rPr>
              <a:t>A relative change in the solution is bounded above by the product of       and another factor that will be small if        and       are small.</a:t>
            </a:r>
          </a:p>
          <a:p>
            <a:pPr lvl="1">
              <a:buFont typeface="Arial"/>
              <a:buChar char="•"/>
            </a:pPr>
            <a:r>
              <a:rPr lang="en-US" dirty="0" smtClean="0">
                <a:effectLst/>
              </a:rPr>
              <a:t>If           is small, the relative change in the solution will be small.</a:t>
            </a:r>
          </a:p>
          <a:p>
            <a:pPr lvl="1">
              <a:buFont typeface="Arial"/>
              <a:buChar char="•"/>
            </a:pPr>
            <a:r>
              <a:rPr lang="en-US" dirty="0" smtClean="0">
                <a:effectLst/>
              </a:rPr>
              <a:t>if          is large, then even small changes in </a:t>
            </a:r>
            <a:r>
              <a:rPr lang="en-US" i="1" dirty="0" smtClean="0">
                <a:effectLst/>
              </a:rPr>
              <a:t>A</a:t>
            </a:r>
            <a:r>
              <a:rPr lang="en-US" dirty="0" smtClean="0">
                <a:effectLst/>
              </a:rPr>
              <a:t> or </a:t>
            </a:r>
            <a:r>
              <a:rPr lang="en-US" i="1" dirty="0" smtClean="0">
                <a:effectLst/>
              </a:rPr>
              <a:t>b</a:t>
            </a:r>
            <a:r>
              <a:rPr lang="en-US" dirty="0" smtClean="0">
                <a:effectLst/>
              </a:rPr>
              <a:t> might drastically change the solution.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9541996"/>
              </p:ext>
            </p:extLst>
          </p:nvPr>
        </p:nvGraphicFramePr>
        <p:xfrm>
          <a:off x="3380642" y="1998052"/>
          <a:ext cx="1153211" cy="563196"/>
        </p:xfrm>
        <a:graphic>
          <a:graphicData uri="http://schemas.openxmlformats.org/presentationml/2006/ole">
            <mc:AlternateContent xmlns:mc="http://schemas.openxmlformats.org/markup-compatibility/2006">
              <mc:Choice xmlns:v="urn:schemas-microsoft-com:vml" Requires="v">
                <p:oleObj spid="_x0000_s13333" name="Equation" r:id="rId4" imgW="546100" imgH="266700" progId="Equation.DSMT4">
                  <p:embed/>
                </p:oleObj>
              </mc:Choice>
              <mc:Fallback>
                <p:oleObj name="Equation" r:id="rId4" imgW="546100" imgH="266700" progId="Equation.DSMT4">
                  <p:embed/>
                  <p:pic>
                    <p:nvPicPr>
                      <p:cNvPr id="0" name=""/>
                      <p:cNvPicPr/>
                      <p:nvPr/>
                    </p:nvPicPr>
                    <p:blipFill>
                      <a:blip r:embed="rId5"/>
                      <a:stretch>
                        <a:fillRect/>
                      </a:stretch>
                    </p:blipFill>
                    <p:spPr>
                      <a:xfrm>
                        <a:off x="3380642" y="1998052"/>
                        <a:ext cx="1153211" cy="563196"/>
                      </a:xfrm>
                      <a:prstGeom prst="rect">
                        <a:avLst/>
                      </a:prstGeom>
                    </p:spPr>
                  </p:pic>
                </p:oleObj>
              </mc:Fallback>
            </mc:AlternateContent>
          </a:graphicData>
        </a:graphic>
      </p:graphicFrame>
      <p:pic>
        <p:nvPicPr>
          <p:cNvPr id="6" name="Picture 5" descr="TP_tmp.png"/>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34463" y="3094893"/>
            <a:ext cx="8763000" cy="6096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557523397"/>
              </p:ext>
            </p:extLst>
          </p:nvPr>
        </p:nvGraphicFramePr>
        <p:xfrm>
          <a:off x="2922465" y="4233007"/>
          <a:ext cx="483196" cy="299915"/>
        </p:xfrm>
        <a:graphic>
          <a:graphicData uri="http://schemas.openxmlformats.org/presentationml/2006/ole">
            <mc:AlternateContent xmlns:mc="http://schemas.openxmlformats.org/markup-compatibility/2006">
              <mc:Choice xmlns:v="urn:schemas-microsoft-com:vml" Requires="v">
                <p:oleObj spid="_x0000_s13334" name="Equation" r:id="rId7" imgW="368300" imgH="228600" progId="Equation.DSMT4">
                  <p:embed/>
                </p:oleObj>
              </mc:Choice>
              <mc:Fallback>
                <p:oleObj name="Equation" r:id="rId7" imgW="368300" imgH="228600" progId="Equation.DSMT4">
                  <p:embed/>
                  <p:pic>
                    <p:nvPicPr>
                      <p:cNvPr id="0" name=""/>
                      <p:cNvPicPr/>
                      <p:nvPr/>
                    </p:nvPicPr>
                    <p:blipFill>
                      <a:blip r:embed="rId8"/>
                      <a:stretch>
                        <a:fillRect/>
                      </a:stretch>
                    </p:blipFill>
                    <p:spPr>
                      <a:xfrm>
                        <a:off x="2922465" y="4233007"/>
                        <a:ext cx="483196" cy="29991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34441641"/>
              </p:ext>
            </p:extLst>
          </p:nvPr>
        </p:nvGraphicFramePr>
        <p:xfrm>
          <a:off x="2051519" y="4532922"/>
          <a:ext cx="517878" cy="358531"/>
        </p:xfrm>
        <a:graphic>
          <a:graphicData uri="http://schemas.openxmlformats.org/presentationml/2006/ole">
            <mc:AlternateContent xmlns:mc="http://schemas.openxmlformats.org/markup-compatibility/2006">
              <mc:Choice xmlns:v="urn:schemas-microsoft-com:vml" Requires="v">
                <p:oleObj spid="_x0000_s13335" name="Equation" r:id="rId9" imgW="330200" imgH="228600" progId="Equation.DSMT4">
                  <p:embed/>
                </p:oleObj>
              </mc:Choice>
              <mc:Fallback>
                <p:oleObj name="Equation" r:id="rId9" imgW="330200" imgH="228600" progId="Equation.DSMT4">
                  <p:embed/>
                  <p:pic>
                    <p:nvPicPr>
                      <p:cNvPr id="0" name=""/>
                      <p:cNvPicPr/>
                      <p:nvPr/>
                    </p:nvPicPr>
                    <p:blipFill>
                      <a:blip r:embed="rId10"/>
                      <a:stretch>
                        <a:fillRect/>
                      </a:stretch>
                    </p:blipFill>
                    <p:spPr>
                      <a:xfrm>
                        <a:off x="2051519" y="4532922"/>
                        <a:ext cx="517878" cy="358531"/>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17451493"/>
              </p:ext>
            </p:extLst>
          </p:nvPr>
        </p:nvGraphicFramePr>
        <p:xfrm>
          <a:off x="3198426" y="4542691"/>
          <a:ext cx="425939" cy="319454"/>
        </p:xfrm>
        <a:graphic>
          <a:graphicData uri="http://schemas.openxmlformats.org/presentationml/2006/ole">
            <mc:AlternateContent xmlns:mc="http://schemas.openxmlformats.org/markup-compatibility/2006">
              <mc:Choice xmlns:v="urn:schemas-microsoft-com:vml" Requires="v">
                <p:oleObj spid="_x0000_s13336" name="Equation" r:id="rId11" imgW="304800" imgH="228600" progId="Equation.DSMT4">
                  <p:embed/>
                </p:oleObj>
              </mc:Choice>
              <mc:Fallback>
                <p:oleObj name="Equation" r:id="rId11" imgW="304800" imgH="228600" progId="Equation.DSMT4">
                  <p:embed/>
                  <p:pic>
                    <p:nvPicPr>
                      <p:cNvPr id="0" name=""/>
                      <p:cNvPicPr/>
                      <p:nvPr/>
                    </p:nvPicPr>
                    <p:blipFill>
                      <a:blip r:embed="rId12"/>
                      <a:stretch>
                        <a:fillRect/>
                      </a:stretch>
                    </p:blipFill>
                    <p:spPr>
                      <a:xfrm>
                        <a:off x="3198426" y="4542691"/>
                        <a:ext cx="425939" cy="31945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22659514"/>
              </p:ext>
            </p:extLst>
          </p:nvPr>
        </p:nvGraphicFramePr>
        <p:xfrm>
          <a:off x="1701309" y="4891453"/>
          <a:ext cx="628000" cy="389793"/>
        </p:xfrm>
        <a:graphic>
          <a:graphicData uri="http://schemas.openxmlformats.org/presentationml/2006/ole">
            <mc:AlternateContent xmlns:mc="http://schemas.openxmlformats.org/markup-compatibility/2006">
              <mc:Choice xmlns:v="urn:schemas-microsoft-com:vml" Requires="v">
                <p:oleObj spid="_x0000_s13337" name="Equation" r:id="rId13" imgW="368300" imgH="228600" progId="Equation.DSMT4">
                  <p:embed/>
                </p:oleObj>
              </mc:Choice>
              <mc:Fallback>
                <p:oleObj name="Equation" r:id="rId13" imgW="368300" imgH="228600" progId="Equation.DSMT4">
                  <p:embed/>
                  <p:pic>
                    <p:nvPicPr>
                      <p:cNvPr id="0" name=""/>
                      <p:cNvPicPr/>
                      <p:nvPr/>
                    </p:nvPicPr>
                    <p:blipFill>
                      <a:blip r:embed="rId14"/>
                      <a:stretch>
                        <a:fillRect/>
                      </a:stretch>
                    </p:blipFill>
                    <p:spPr>
                      <a:xfrm>
                        <a:off x="1701309" y="4891453"/>
                        <a:ext cx="628000" cy="38979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64386603"/>
              </p:ext>
            </p:extLst>
          </p:nvPr>
        </p:nvGraphicFramePr>
        <p:xfrm>
          <a:off x="1676235" y="5542084"/>
          <a:ext cx="628000" cy="389793"/>
        </p:xfrm>
        <a:graphic>
          <a:graphicData uri="http://schemas.openxmlformats.org/presentationml/2006/ole">
            <mc:AlternateContent xmlns:mc="http://schemas.openxmlformats.org/markup-compatibility/2006">
              <mc:Choice xmlns:v="urn:schemas-microsoft-com:vml" Requires="v">
                <p:oleObj spid="_x0000_s13338" name="Equation" r:id="rId15" imgW="368300" imgH="228600" progId="Equation.DSMT4">
                  <p:embed/>
                </p:oleObj>
              </mc:Choice>
              <mc:Fallback>
                <p:oleObj name="Equation" r:id="rId15" imgW="368300" imgH="228600" progId="Equation.DSMT4">
                  <p:embed/>
                  <p:pic>
                    <p:nvPicPr>
                      <p:cNvPr id="0" name=""/>
                      <p:cNvPicPr/>
                      <p:nvPr/>
                    </p:nvPicPr>
                    <p:blipFill>
                      <a:blip r:embed="rId14"/>
                      <a:stretch>
                        <a:fillRect/>
                      </a:stretch>
                    </p:blipFill>
                    <p:spPr>
                      <a:xfrm>
                        <a:off x="1676235" y="5542084"/>
                        <a:ext cx="628000" cy="389793"/>
                      </a:xfrm>
                      <a:prstGeom prst="rect">
                        <a:avLst/>
                      </a:prstGeom>
                    </p:spPr>
                  </p:pic>
                </p:oleObj>
              </mc:Fallback>
            </mc:AlternateContent>
          </a:graphicData>
        </a:graphic>
      </p:graphicFrame>
    </p:spTree>
    <p:extLst>
      <p:ext uri="{BB962C8B-B14F-4D97-AF65-F5344CB8AC3E}">
        <p14:creationId xmlns:p14="http://schemas.microsoft.com/office/powerpoint/2010/main" val="14166078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Why Do We Need Numerical Linear Algebra?</a:t>
            </a:r>
            <a:endParaRPr lang="en-US" dirty="0"/>
          </a:p>
        </p:txBody>
      </p:sp>
      <p:sp>
        <p:nvSpPr>
          <p:cNvPr id="3" name="Content Placeholder 2"/>
          <p:cNvSpPr>
            <a:spLocks noGrp="1"/>
          </p:cNvSpPr>
          <p:nvPr>
            <p:ph idx="1"/>
          </p:nvPr>
        </p:nvSpPr>
        <p:spPr>
          <a:xfrm>
            <a:off x="457200" y="1219200"/>
            <a:ext cx="8229600" cy="4525963"/>
          </a:xfrm>
        </p:spPr>
        <p:txBody>
          <a:bodyPr>
            <a:normAutofit fontScale="92500"/>
          </a:bodyPr>
          <a:lstStyle/>
          <a:p>
            <a:r>
              <a:rPr lang="en-US" dirty="0" smtClean="0"/>
              <a:t>Computing the eigenvalues of a matrix by finding the roots of its characteristic polynomial.</a:t>
            </a:r>
          </a:p>
          <a:p>
            <a:pPr lvl="1"/>
            <a:r>
              <a:rPr lang="en-US" dirty="0" smtClean="0"/>
              <a:t>The computation of the characteristic polynomial can introduce round-off errors, and those errors are compounded by possible error in the root finding process. It is known that the roots of certain polynomials change significantly if its coefficients are perturbed only slightly. If such a polynomial is the characteristic polynomial for a matrix, the results can be disastrous. </a:t>
            </a:r>
            <a:endParaRPr lang="en-US" dirty="0"/>
          </a:p>
        </p:txBody>
      </p:sp>
    </p:spTree>
    <p:extLst>
      <p:ext uri="{BB962C8B-B14F-4D97-AF65-F5344CB8AC3E}">
        <p14:creationId xmlns:p14="http://schemas.microsoft.com/office/powerpoint/2010/main" val="3337133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Number Notation</a:t>
            </a:r>
            <a:endParaRPr lang="en-US" dirty="0"/>
          </a:p>
        </p:txBody>
      </p:sp>
      <p:sp>
        <p:nvSpPr>
          <p:cNvPr id="5" name="Content Placeholder 4"/>
          <p:cNvSpPr>
            <a:spLocks noGrp="1"/>
          </p:cNvSpPr>
          <p:nvPr>
            <p:ph idx="1"/>
          </p:nvPr>
        </p:nvSpPr>
        <p:spPr/>
        <p:txBody>
          <a:bodyPr/>
          <a:lstStyle/>
          <a:p>
            <a:r>
              <a:rPr lang="en-US" dirty="0"/>
              <a:t> </a:t>
            </a:r>
            <a:r>
              <a:rPr lang="en-US" dirty="0" smtClean="0"/>
              <a:t>                           refer to the condition number of A using the infinity-, 1-,  and Frobenius norms.</a:t>
            </a:r>
          </a:p>
          <a:p>
            <a:endParaRPr lang="en-US" dirty="0"/>
          </a:p>
          <a:p>
            <a:endParaRPr lang="en-US" dirty="0" smtClean="0"/>
          </a:p>
          <a:p>
            <a:r>
              <a:rPr lang="en-US" dirty="0"/>
              <a:t> </a:t>
            </a:r>
            <a:r>
              <a:rPr lang="en-US" dirty="0" smtClean="0"/>
              <a:t>       refers to the condition number of A using the 2-norm.</a:t>
            </a:r>
          </a:p>
          <a:p>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43168168"/>
              </p:ext>
            </p:extLst>
          </p:nvPr>
        </p:nvGraphicFramePr>
        <p:xfrm>
          <a:off x="974481" y="1732083"/>
          <a:ext cx="2376366" cy="407377"/>
        </p:xfrm>
        <a:graphic>
          <a:graphicData uri="http://schemas.openxmlformats.org/presentationml/2006/ole">
            <mc:AlternateContent xmlns:mc="http://schemas.openxmlformats.org/markup-compatibility/2006">
              <mc:Choice xmlns:v="urn:schemas-microsoft-com:vml" Requires="v">
                <p:oleObj spid="_x0000_s14345" name="Equation" r:id="rId3" imgW="1333500" imgH="228600" progId="Equation.DSMT4">
                  <p:embed/>
                </p:oleObj>
              </mc:Choice>
              <mc:Fallback>
                <p:oleObj name="Equation" r:id="rId3" imgW="1333500" imgH="228600" progId="Equation.DSMT4">
                  <p:embed/>
                  <p:pic>
                    <p:nvPicPr>
                      <p:cNvPr id="0" name=""/>
                      <p:cNvPicPr/>
                      <p:nvPr/>
                    </p:nvPicPr>
                    <p:blipFill>
                      <a:blip r:embed="rId4"/>
                      <a:stretch>
                        <a:fillRect/>
                      </a:stretch>
                    </p:blipFill>
                    <p:spPr>
                      <a:xfrm>
                        <a:off x="974481" y="1732083"/>
                        <a:ext cx="2376366" cy="40737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5660851"/>
              </p:ext>
            </p:extLst>
          </p:nvPr>
        </p:nvGraphicFramePr>
        <p:xfrm>
          <a:off x="974481" y="4438150"/>
          <a:ext cx="719287" cy="446454"/>
        </p:xfrm>
        <a:graphic>
          <a:graphicData uri="http://schemas.openxmlformats.org/presentationml/2006/ole">
            <mc:AlternateContent xmlns:mc="http://schemas.openxmlformats.org/markup-compatibility/2006">
              <mc:Choice xmlns:v="urn:schemas-microsoft-com:vml" Requires="v">
                <p:oleObj spid="_x0000_s14346" name="Equation" r:id="rId5" imgW="368300" imgH="228600" progId="Equation.DSMT4">
                  <p:embed/>
                </p:oleObj>
              </mc:Choice>
              <mc:Fallback>
                <p:oleObj name="Equation" r:id="rId5" imgW="368300" imgH="228600" progId="Equation.DSMT4">
                  <p:embed/>
                  <p:pic>
                    <p:nvPicPr>
                      <p:cNvPr id="0" name=""/>
                      <p:cNvPicPr/>
                      <p:nvPr/>
                    </p:nvPicPr>
                    <p:blipFill>
                      <a:blip r:embed="rId6"/>
                      <a:stretch>
                        <a:fillRect/>
                      </a:stretch>
                    </p:blipFill>
                    <p:spPr>
                      <a:xfrm>
                        <a:off x="974481" y="4438150"/>
                        <a:ext cx="719287" cy="446454"/>
                      </a:xfrm>
                      <a:prstGeom prst="rect">
                        <a:avLst/>
                      </a:prstGeom>
                    </p:spPr>
                  </p:pic>
                </p:oleObj>
              </mc:Fallback>
            </mc:AlternateContent>
          </a:graphicData>
        </a:graphic>
      </p:graphicFrame>
    </p:spTree>
    <p:extLst>
      <p:ext uri="{BB962C8B-B14F-4D97-AF65-F5344CB8AC3E}">
        <p14:creationId xmlns:p14="http://schemas.microsoft.com/office/powerpoint/2010/main" val="32540251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1</a:t>
            </a:r>
            <a:endParaRPr lang="en-US" dirty="0"/>
          </a:p>
        </p:txBody>
      </p:sp>
      <p:pic>
        <p:nvPicPr>
          <p:cNvPr id="8" name="Picture 7"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112346" y="1670539"/>
            <a:ext cx="8763000" cy="3886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6888789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32"/>
            <a:ext cx="8229600" cy="1143000"/>
          </a:xfrm>
        </p:spPr>
        <p:txBody>
          <a:bodyPr/>
          <a:lstStyle/>
          <a:p>
            <a:r>
              <a:rPr lang="en-US" dirty="0" smtClean="0"/>
              <a:t>Example </a:t>
            </a:r>
            <a:r>
              <a:rPr lang="en-US" dirty="0" smtClean="0"/>
              <a:t>2</a:t>
            </a:r>
            <a:endParaRPr lang="en-US" dirty="0"/>
          </a:p>
        </p:txBody>
      </p:sp>
      <p:pic>
        <p:nvPicPr>
          <p:cNvPr id="10" name="Picture 9"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117227" y="986691"/>
            <a:ext cx="8938847" cy="5575493"/>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2767068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Matrix Condition Numbers</a:t>
            </a:r>
            <a:endParaRPr lang="en-US" dirty="0"/>
          </a:p>
        </p:txBody>
      </p:sp>
      <p:pic>
        <p:nvPicPr>
          <p:cNvPr id="5" name="Picture 4"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225666" y="1524000"/>
            <a:ext cx="8737600" cy="47498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7283444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 Number of an Orthogonal Matrix</a:t>
            </a:r>
            <a:endParaRPr lang="en-US" dirty="0"/>
          </a:p>
        </p:txBody>
      </p:sp>
      <p:sp>
        <p:nvSpPr>
          <p:cNvPr id="3" name="Content Placeholder 2"/>
          <p:cNvSpPr>
            <a:spLocks noGrp="1"/>
          </p:cNvSpPr>
          <p:nvPr>
            <p:ph idx="1"/>
          </p:nvPr>
        </p:nvSpPr>
        <p:spPr/>
        <p:txBody>
          <a:bodyPr/>
          <a:lstStyle/>
          <a:p>
            <a:r>
              <a:rPr lang="en-US" dirty="0" smtClean="0"/>
              <a:t>If P is an orthogonal matrix, then</a:t>
            </a:r>
          </a:p>
          <a:p>
            <a:endParaRPr lang="en-US" dirty="0"/>
          </a:p>
          <a:p>
            <a:endParaRPr lang="en-US" dirty="0" smtClean="0"/>
          </a:p>
          <a:p>
            <a:pPr lvl="1">
              <a:buFont typeface="Arial"/>
              <a:buChar char="•"/>
            </a:pPr>
            <a:r>
              <a:rPr lang="en-US" dirty="0" smtClean="0"/>
              <a:t>Proof: By part (7) of the previous theorem,</a:t>
            </a:r>
            <a:br>
              <a:rPr lang="en-US" dirty="0" smtClean="0"/>
            </a:br>
            <a:r>
              <a:rPr lang="en-US" dirty="0" smtClean="0"/>
              <a:t/>
            </a:r>
            <a:br>
              <a:rPr lang="en-US" dirty="0" smtClean="0"/>
            </a:br>
            <a:r>
              <a:rPr lang="en-US" dirty="0" smtClean="0"/>
              <a:t/>
            </a:r>
            <a:br>
              <a:rPr lang="en-US" dirty="0" smtClean="0"/>
            </a:br>
            <a:r>
              <a:rPr lang="en-US" i="0" dirty="0" smtClean="0">
                <a:effectLst/>
              </a:rPr>
              <a:t>since the singular values of P are the square roots of the eigenvalues of P</a:t>
            </a:r>
            <a:r>
              <a:rPr lang="en-US" i="0" baseline="30000" dirty="0" smtClean="0">
                <a:effectLst/>
              </a:rPr>
              <a:t>T</a:t>
            </a:r>
            <a:r>
              <a:rPr lang="en-US" i="0" dirty="0" smtClean="0">
                <a:effectLst/>
              </a:rPr>
              <a:t>P = I.</a:t>
            </a:r>
          </a:p>
          <a:p>
            <a:pPr lvl="1">
              <a:buFont typeface="Arial"/>
              <a:buChar char="•"/>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16568751"/>
              </p:ext>
            </p:extLst>
          </p:nvPr>
        </p:nvGraphicFramePr>
        <p:xfrm>
          <a:off x="2985965" y="2521925"/>
          <a:ext cx="1262673" cy="505069"/>
        </p:xfrm>
        <a:graphic>
          <a:graphicData uri="http://schemas.openxmlformats.org/presentationml/2006/ole">
            <mc:AlternateContent xmlns:mc="http://schemas.openxmlformats.org/markup-compatibility/2006">
              <mc:Choice xmlns:v="urn:schemas-microsoft-com:vml" Requires="v">
                <p:oleObj spid="_x0000_s15369" name="Equation" r:id="rId3" imgW="571500" imgH="228600" progId="Equation.DSMT4">
                  <p:embed/>
                </p:oleObj>
              </mc:Choice>
              <mc:Fallback>
                <p:oleObj name="Equation" r:id="rId3" imgW="571500" imgH="228600" progId="Equation.DSMT4">
                  <p:embed/>
                  <p:pic>
                    <p:nvPicPr>
                      <p:cNvPr id="0" name=""/>
                      <p:cNvPicPr/>
                      <p:nvPr/>
                    </p:nvPicPr>
                    <p:blipFill>
                      <a:blip r:embed="rId4"/>
                      <a:stretch>
                        <a:fillRect/>
                      </a:stretch>
                    </p:blipFill>
                    <p:spPr>
                      <a:xfrm>
                        <a:off x="2985965" y="2521925"/>
                        <a:ext cx="1262673" cy="50506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27180515"/>
              </p:ext>
            </p:extLst>
          </p:nvPr>
        </p:nvGraphicFramePr>
        <p:xfrm>
          <a:off x="2985965" y="3916484"/>
          <a:ext cx="1591209" cy="684824"/>
        </p:xfrm>
        <a:graphic>
          <a:graphicData uri="http://schemas.openxmlformats.org/presentationml/2006/ole">
            <mc:AlternateContent xmlns:mc="http://schemas.openxmlformats.org/markup-compatibility/2006">
              <mc:Choice xmlns:v="urn:schemas-microsoft-com:vml" Requires="v">
                <p:oleObj spid="_x0000_s15370" name="Equation" r:id="rId5" imgW="1003300" imgH="431800" progId="Equation.DSMT4">
                  <p:embed/>
                </p:oleObj>
              </mc:Choice>
              <mc:Fallback>
                <p:oleObj name="Equation" r:id="rId5" imgW="1003300" imgH="431800" progId="Equation.DSMT4">
                  <p:embed/>
                  <p:pic>
                    <p:nvPicPr>
                      <p:cNvPr id="0" name=""/>
                      <p:cNvPicPr/>
                      <p:nvPr/>
                    </p:nvPicPr>
                    <p:blipFill>
                      <a:blip r:embed="rId6"/>
                      <a:stretch>
                        <a:fillRect/>
                      </a:stretch>
                    </p:blipFill>
                    <p:spPr>
                      <a:xfrm>
                        <a:off x="2985965" y="3916484"/>
                        <a:ext cx="1591209" cy="684824"/>
                      </a:xfrm>
                      <a:prstGeom prst="rect">
                        <a:avLst/>
                      </a:prstGeom>
                    </p:spPr>
                  </p:pic>
                </p:oleObj>
              </mc:Fallback>
            </mc:AlternateContent>
          </a:graphicData>
        </a:graphic>
      </p:graphicFrame>
    </p:spTree>
    <p:extLst>
      <p:ext uri="{BB962C8B-B14F-4D97-AF65-F5344CB8AC3E}">
        <p14:creationId xmlns:p14="http://schemas.microsoft.com/office/powerpoint/2010/main" val="4549965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MATLAB Computation of a Matrix Condition Number</a:t>
            </a:r>
            <a:endParaRPr lang="en-US" dirty="0"/>
          </a:p>
        </p:txBody>
      </p:sp>
      <p:pic>
        <p:nvPicPr>
          <p:cNvPr id="4" name="Picture 3"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03200" y="1807307"/>
            <a:ext cx="8737600" cy="3098800"/>
          </a:xfrm>
          <a:prstGeom prst="rect">
            <a:avLst/>
          </a:prstGeom>
        </p:spPr>
      </p:pic>
    </p:spTree>
    <p:extLst>
      <p:ext uri="{BB962C8B-B14F-4D97-AF65-F5344CB8AC3E}">
        <p14:creationId xmlns:p14="http://schemas.microsoft.com/office/powerpoint/2010/main" val="26061473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3"/>
            <a:ext cx="8229600" cy="1143000"/>
          </a:xfrm>
        </p:spPr>
        <p:txBody>
          <a:bodyPr>
            <a:normAutofit fontScale="90000"/>
          </a:bodyPr>
          <a:lstStyle/>
          <a:p>
            <a:r>
              <a:rPr lang="en-US" dirty="0" smtClean="0"/>
              <a:t>MATLAB Computation of a Matrix Condition Number</a:t>
            </a:r>
            <a:endParaRPr lang="en-US" dirty="0"/>
          </a:p>
        </p:txBody>
      </p:sp>
      <p:sp>
        <p:nvSpPr>
          <p:cNvPr id="4" name="TextBox 3"/>
          <p:cNvSpPr txBox="1"/>
          <p:nvPr/>
        </p:nvSpPr>
        <p:spPr>
          <a:xfrm>
            <a:off x="412262" y="811945"/>
            <a:ext cx="8274538" cy="5693865"/>
          </a:xfrm>
          <a:prstGeom prst="rect">
            <a:avLst/>
          </a:prstGeom>
          <a:noFill/>
        </p:spPr>
        <p:txBody>
          <a:bodyPr wrap="square" rtlCol="0">
            <a:spAutoFit/>
          </a:bodyPr>
          <a:lstStyle/>
          <a:p>
            <a:r>
              <a:rPr lang="en-US" sz="1400" dirty="0" smtClean="0">
                <a:latin typeface="Courier New"/>
                <a:cs typeface="Courier New"/>
              </a:rPr>
              <a:t>A =</a:t>
            </a:r>
          </a:p>
          <a:p>
            <a:endParaRPr lang="en-US" sz="1400" dirty="0" smtClean="0">
              <a:latin typeface="Courier New"/>
              <a:cs typeface="Courier New"/>
            </a:endParaRPr>
          </a:p>
          <a:p>
            <a:r>
              <a:rPr lang="en-US" sz="1400" dirty="0" smtClean="0">
                <a:latin typeface="Courier New"/>
                <a:cs typeface="Courier New"/>
              </a:rPr>
              <a:t>    -1     4     5     7</a:t>
            </a:r>
          </a:p>
          <a:p>
            <a:r>
              <a:rPr lang="en-US" sz="1400" dirty="0" smtClean="0">
                <a:latin typeface="Courier New"/>
                <a:cs typeface="Courier New"/>
              </a:rPr>
              <a:t>    -3     4     1     0</a:t>
            </a:r>
          </a:p>
          <a:p>
            <a:r>
              <a:rPr lang="en-US" sz="1400" dirty="0" smtClean="0">
                <a:latin typeface="Courier New"/>
                <a:cs typeface="Courier New"/>
              </a:rPr>
              <a:t>    12   -10     5     3</a:t>
            </a:r>
          </a:p>
          <a:p>
            <a:r>
              <a:rPr lang="en-US" sz="1400" dirty="0" smtClean="0">
                <a:latin typeface="Courier New"/>
                <a:cs typeface="Courier New"/>
              </a:rPr>
              <a:t>     1    -4     2     9</a:t>
            </a:r>
          </a:p>
          <a:p>
            <a:endParaRPr lang="en-US" sz="1400" dirty="0" smtClean="0">
              <a:latin typeface="Courier New"/>
              <a:cs typeface="Courier New"/>
            </a:endParaRPr>
          </a:p>
          <a:p>
            <a:r>
              <a:rPr lang="en-US" sz="1400" dirty="0" smtClean="0">
                <a:latin typeface="Courier New"/>
                <a:cs typeface="Courier New"/>
              </a:rPr>
              <a:t>&gt;&gt; </a:t>
            </a:r>
            <a:r>
              <a:rPr lang="en-US" sz="1400" dirty="0" err="1" smtClean="0">
                <a:latin typeface="Courier New"/>
                <a:cs typeface="Courier New"/>
              </a:rPr>
              <a:t>cond</a:t>
            </a:r>
            <a:r>
              <a:rPr lang="en-US" sz="1400" dirty="0" smtClean="0">
                <a:latin typeface="Courier New"/>
                <a:cs typeface="Courier New"/>
              </a:rPr>
              <a:t>(A)</a:t>
            </a:r>
          </a:p>
          <a:p>
            <a:endParaRPr lang="en-US" sz="1400" dirty="0" smtClean="0">
              <a:latin typeface="Courier New"/>
              <a:cs typeface="Courier New"/>
            </a:endParaRPr>
          </a:p>
          <a:p>
            <a:r>
              <a:rPr lang="en-US" sz="1400" dirty="0" err="1" smtClean="0">
                <a:latin typeface="Courier New"/>
                <a:cs typeface="Courier New"/>
              </a:rPr>
              <a:t>ans</a:t>
            </a:r>
            <a:r>
              <a:rPr lang="en-US" sz="1400" dirty="0" smtClean="0">
                <a:latin typeface="Courier New"/>
                <a:cs typeface="Courier New"/>
              </a:rPr>
              <a:t> =</a:t>
            </a:r>
          </a:p>
          <a:p>
            <a:r>
              <a:rPr lang="en-US" sz="1400" dirty="0" smtClean="0">
                <a:latin typeface="Courier New"/>
                <a:cs typeface="Courier New"/>
              </a:rPr>
              <a:t>  37.457357527767179</a:t>
            </a:r>
          </a:p>
          <a:p>
            <a:endParaRPr lang="en-US" sz="1400" dirty="0" smtClean="0">
              <a:latin typeface="Courier New"/>
              <a:cs typeface="Courier New"/>
            </a:endParaRPr>
          </a:p>
          <a:p>
            <a:r>
              <a:rPr lang="en-US" sz="1400" dirty="0" smtClean="0">
                <a:latin typeface="Courier New"/>
                <a:cs typeface="Courier New"/>
              </a:rPr>
              <a:t>&gt;&gt; </a:t>
            </a:r>
            <a:r>
              <a:rPr lang="en-US" sz="1400" dirty="0" err="1" smtClean="0">
                <a:latin typeface="Courier New"/>
                <a:cs typeface="Courier New"/>
              </a:rPr>
              <a:t>cond</a:t>
            </a:r>
            <a:r>
              <a:rPr lang="en-US" sz="1400" dirty="0" smtClean="0">
                <a:latin typeface="Courier New"/>
                <a:cs typeface="Courier New"/>
              </a:rPr>
              <a:t>(</a:t>
            </a:r>
            <a:r>
              <a:rPr lang="en-US" sz="1400" dirty="0" err="1" smtClean="0">
                <a:latin typeface="Courier New"/>
                <a:cs typeface="Courier New"/>
              </a:rPr>
              <a:t>A,inf</a:t>
            </a:r>
            <a:r>
              <a:rPr lang="en-US" sz="1400" dirty="0" smtClean="0">
                <a:latin typeface="Courier New"/>
                <a:cs typeface="Courier New"/>
              </a:rPr>
              <a:t>)</a:t>
            </a:r>
          </a:p>
          <a:p>
            <a:endParaRPr lang="en-US" sz="1400" dirty="0" smtClean="0">
              <a:latin typeface="Courier New"/>
              <a:cs typeface="Courier New"/>
            </a:endParaRPr>
          </a:p>
          <a:p>
            <a:r>
              <a:rPr lang="en-US" sz="1400" dirty="0" err="1" smtClean="0">
                <a:latin typeface="Courier New"/>
                <a:cs typeface="Courier New"/>
              </a:rPr>
              <a:t>ans</a:t>
            </a:r>
            <a:r>
              <a:rPr lang="en-US" sz="1400" dirty="0" smtClean="0">
                <a:latin typeface="Courier New"/>
                <a:cs typeface="Courier New"/>
              </a:rPr>
              <a:t> =</a:t>
            </a:r>
          </a:p>
          <a:p>
            <a:r>
              <a:rPr lang="en-US" sz="1400" dirty="0" smtClean="0">
                <a:latin typeface="Courier New"/>
                <a:cs typeface="Courier New"/>
              </a:rPr>
              <a:t>  58.850574712643684</a:t>
            </a:r>
          </a:p>
          <a:p>
            <a:endParaRPr lang="en-US" sz="1400" dirty="0" smtClean="0">
              <a:latin typeface="Courier New"/>
              <a:cs typeface="Courier New"/>
            </a:endParaRPr>
          </a:p>
          <a:p>
            <a:r>
              <a:rPr lang="en-US" sz="1400" dirty="0" smtClean="0">
                <a:latin typeface="Courier New"/>
                <a:cs typeface="Courier New"/>
              </a:rPr>
              <a:t>&gt;&gt; </a:t>
            </a:r>
            <a:r>
              <a:rPr lang="en-US" sz="1400" dirty="0" err="1" smtClean="0">
                <a:latin typeface="Courier New"/>
                <a:cs typeface="Courier New"/>
              </a:rPr>
              <a:t>cond</a:t>
            </a:r>
            <a:r>
              <a:rPr lang="en-US" sz="1400" dirty="0" smtClean="0">
                <a:latin typeface="Courier New"/>
                <a:cs typeface="Courier New"/>
              </a:rPr>
              <a:t>(A,1)</a:t>
            </a:r>
          </a:p>
          <a:p>
            <a:endParaRPr lang="en-US" sz="1400" dirty="0" smtClean="0">
              <a:latin typeface="Courier New"/>
              <a:cs typeface="Courier New"/>
            </a:endParaRPr>
          </a:p>
          <a:p>
            <a:r>
              <a:rPr lang="en-US" sz="1400" dirty="0" err="1" smtClean="0">
                <a:latin typeface="Courier New"/>
                <a:cs typeface="Courier New"/>
              </a:rPr>
              <a:t>ans</a:t>
            </a:r>
            <a:r>
              <a:rPr lang="en-US" sz="1400" dirty="0" smtClean="0">
                <a:latin typeface="Courier New"/>
                <a:cs typeface="Courier New"/>
              </a:rPr>
              <a:t> =</a:t>
            </a:r>
          </a:p>
          <a:p>
            <a:r>
              <a:rPr lang="en-US" sz="1400" dirty="0" smtClean="0">
                <a:latin typeface="Courier New"/>
                <a:cs typeface="Courier New"/>
              </a:rPr>
              <a:t>  78.011494252873575</a:t>
            </a:r>
          </a:p>
          <a:p>
            <a:endParaRPr lang="en-US" sz="1400" dirty="0" smtClean="0">
              <a:latin typeface="Courier New"/>
              <a:cs typeface="Courier New"/>
            </a:endParaRPr>
          </a:p>
          <a:p>
            <a:r>
              <a:rPr lang="en-US" sz="1400" dirty="0" smtClean="0">
                <a:latin typeface="Courier New"/>
                <a:cs typeface="Courier New"/>
              </a:rPr>
              <a:t>&gt;&gt; </a:t>
            </a:r>
            <a:r>
              <a:rPr lang="en-US" sz="1400" dirty="0" err="1" smtClean="0">
                <a:latin typeface="Courier New"/>
                <a:cs typeface="Courier New"/>
              </a:rPr>
              <a:t>cond</a:t>
            </a:r>
            <a:r>
              <a:rPr lang="en-US" sz="1400" dirty="0" smtClean="0">
                <a:latin typeface="Courier New"/>
                <a:cs typeface="Courier New"/>
              </a:rPr>
              <a:t>(</a:t>
            </a:r>
            <a:r>
              <a:rPr lang="en-US" sz="1400" dirty="0" err="1" smtClean="0">
                <a:latin typeface="Courier New"/>
                <a:cs typeface="Courier New"/>
              </a:rPr>
              <a:t>A,'fro</a:t>
            </a:r>
            <a:r>
              <a:rPr lang="en-US" sz="1400" dirty="0" smtClean="0">
                <a:latin typeface="Courier New"/>
                <a:cs typeface="Courier New"/>
              </a:rPr>
              <a:t>')</a:t>
            </a:r>
          </a:p>
          <a:p>
            <a:endParaRPr lang="en-US" sz="1400" dirty="0" smtClean="0">
              <a:latin typeface="Courier New"/>
              <a:cs typeface="Courier New"/>
            </a:endParaRPr>
          </a:p>
          <a:p>
            <a:r>
              <a:rPr lang="en-US" sz="1400" dirty="0" err="1" smtClean="0">
                <a:latin typeface="Courier New"/>
                <a:cs typeface="Courier New"/>
              </a:rPr>
              <a:t>ans</a:t>
            </a:r>
            <a:r>
              <a:rPr lang="en-US" sz="1400" dirty="0" smtClean="0">
                <a:latin typeface="Courier New"/>
                <a:cs typeface="Courier New"/>
              </a:rPr>
              <a:t> =</a:t>
            </a:r>
          </a:p>
          <a:p>
            <a:r>
              <a:rPr lang="en-US" sz="1400" dirty="0" smtClean="0">
                <a:latin typeface="Courier New"/>
                <a:cs typeface="Courier New"/>
              </a:rPr>
              <a:t>  46.064705759921438</a:t>
            </a:r>
            <a:endParaRPr lang="en-US" sz="1400" dirty="0">
              <a:latin typeface="Courier New"/>
              <a:cs typeface="Courier New"/>
            </a:endParaRPr>
          </a:p>
        </p:txBody>
      </p:sp>
    </p:spTree>
    <p:extLst>
      <p:ext uri="{BB962C8B-B14F-4D97-AF65-F5344CB8AC3E}">
        <p14:creationId xmlns:p14="http://schemas.microsoft.com/office/powerpoint/2010/main" val="27619536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Condition Number</a:t>
            </a:r>
            <a:endParaRPr lang="en-US" dirty="0"/>
          </a:p>
        </p:txBody>
      </p:sp>
      <p:sp>
        <p:nvSpPr>
          <p:cNvPr id="3" name="Content Placeholder 2"/>
          <p:cNvSpPr>
            <a:spLocks noGrp="1"/>
          </p:cNvSpPr>
          <p:nvPr>
            <p:ph idx="1"/>
          </p:nvPr>
        </p:nvSpPr>
        <p:spPr/>
        <p:txBody>
          <a:bodyPr/>
          <a:lstStyle/>
          <a:p>
            <a:r>
              <a:rPr lang="en-US" dirty="0" smtClean="0"/>
              <a:t>Use the MATLAB function </a:t>
            </a:r>
            <a:r>
              <a:rPr lang="en-US" dirty="0" err="1" smtClean="0">
                <a:latin typeface="Courier New" pitchFamily="49" charset="0"/>
                <a:cs typeface="Courier New" pitchFamily="49" charset="0"/>
              </a:rPr>
              <a:t>condest</a:t>
            </a:r>
            <a:r>
              <a:rPr lang="en-US" dirty="0" smtClean="0"/>
              <a:t>.</a:t>
            </a:r>
          </a:p>
          <a:p>
            <a:pPr marL="457200" lvl="1" indent="0">
              <a:buNone/>
            </a:pPr>
            <a:endParaRPr lang="en-US" dirty="0"/>
          </a:p>
        </p:txBody>
      </p:sp>
      <p:sp>
        <p:nvSpPr>
          <p:cNvPr id="4" name="TextBox 3"/>
          <p:cNvSpPr txBox="1"/>
          <p:nvPr/>
        </p:nvSpPr>
        <p:spPr>
          <a:xfrm>
            <a:off x="146538" y="2442613"/>
            <a:ext cx="8899770" cy="2554545"/>
          </a:xfrm>
          <a:prstGeom prst="rect">
            <a:avLst/>
          </a:prstGeom>
          <a:noFill/>
        </p:spPr>
        <p:txBody>
          <a:bodyPr wrap="square" rtlCol="0">
            <a:spAutoFit/>
          </a:bodyPr>
          <a:lstStyle/>
          <a:p>
            <a:r>
              <a:rPr lang="en-US" sz="1600" dirty="0" smtClean="0">
                <a:latin typeface="Courier New"/>
                <a:cs typeface="Courier New"/>
              </a:rPr>
              <a:t>&gt;&gt; H = </a:t>
            </a:r>
            <a:r>
              <a:rPr lang="en-US" sz="1600" dirty="0" err="1" smtClean="0">
                <a:latin typeface="Courier New"/>
                <a:cs typeface="Courier New"/>
              </a:rPr>
              <a:t>hilb</a:t>
            </a:r>
            <a:r>
              <a:rPr lang="en-US" sz="1600" dirty="0" smtClean="0">
                <a:latin typeface="Courier New"/>
                <a:cs typeface="Courier New"/>
              </a:rPr>
              <a:t>(35); % the Hilbert matrices are notoriously ill-conditioned</a:t>
            </a:r>
          </a:p>
          <a:p>
            <a:r>
              <a:rPr lang="en-US" sz="1600" dirty="0" smtClean="0">
                <a:latin typeface="Courier New"/>
                <a:cs typeface="Courier New"/>
              </a:rPr>
              <a:t>&gt;&gt; </a:t>
            </a:r>
            <a:r>
              <a:rPr lang="en-US" sz="1600" dirty="0" err="1" smtClean="0">
                <a:latin typeface="Courier New"/>
                <a:cs typeface="Courier New"/>
              </a:rPr>
              <a:t>condest</a:t>
            </a:r>
            <a:r>
              <a:rPr lang="en-US" sz="1600" dirty="0" smtClean="0">
                <a:latin typeface="Courier New"/>
                <a:cs typeface="Courier New"/>
              </a:rPr>
              <a:t>(H)</a:t>
            </a:r>
          </a:p>
          <a:p>
            <a:endParaRPr lang="en-US" sz="1600" dirty="0" smtClean="0">
              <a:latin typeface="Courier New"/>
              <a:cs typeface="Courier New"/>
            </a:endParaRPr>
          </a:p>
          <a:p>
            <a:r>
              <a:rPr lang="en-US" sz="1600" dirty="0" err="1" smtClean="0">
                <a:latin typeface="Courier New"/>
                <a:cs typeface="Courier New"/>
              </a:rPr>
              <a:t>ans</a:t>
            </a:r>
            <a:r>
              <a:rPr lang="en-US" sz="1600" dirty="0" smtClean="0">
                <a:latin typeface="Courier New"/>
                <a:cs typeface="Courier New"/>
              </a:rPr>
              <a:t> =</a:t>
            </a:r>
          </a:p>
          <a:p>
            <a:r>
              <a:rPr lang="en-US" sz="1600" dirty="0" smtClean="0">
                <a:latin typeface="Courier New"/>
                <a:cs typeface="Courier New"/>
              </a:rPr>
              <a:t>     7.181296008864331e+18</a:t>
            </a:r>
          </a:p>
          <a:p>
            <a:endParaRPr lang="en-US" sz="1600" dirty="0" smtClean="0">
              <a:latin typeface="Courier New"/>
              <a:cs typeface="Courier New"/>
            </a:endParaRPr>
          </a:p>
          <a:p>
            <a:r>
              <a:rPr lang="en-US" sz="1600" dirty="0" smtClean="0">
                <a:latin typeface="Courier New"/>
                <a:cs typeface="Courier New"/>
              </a:rPr>
              <a:t>&gt;&gt; </a:t>
            </a:r>
            <a:r>
              <a:rPr lang="en-US" sz="1600" dirty="0" err="1" smtClean="0">
                <a:latin typeface="Courier New"/>
                <a:cs typeface="Courier New"/>
              </a:rPr>
              <a:t>cond</a:t>
            </a:r>
            <a:r>
              <a:rPr lang="en-US" sz="1600" dirty="0" smtClean="0">
                <a:latin typeface="Courier New"/>
                <a:cs typeface="Courier New"/>
              </a:rPr>
              <a:t>(H)</a:t>
            </a:r>
          </a:p>
          <a:p>
            <a:endParaRPr lang="en-US" sz="1600" dirty="0" smtClean="0">
              <a:latin typeface="Courier New"/>
              <a:cs typeface="Courier New"/>
            </a:endParaRPr>
          </a:p>
          <a:p>
            <a:r>
              <a:rPr lang="en-US" sz="1600" dirty="0" err="1" smtClean="0">
                <a:latin typeface="Courier New"/>
                <a:cs typeface="Courier New"/>
              </a:rPr>
              <a:t>ans</a:t>
            </a:r>
            <a:r>
              <a:rPr lang="en-US" sz="1600" dirty="0" smtClean="0">
                <a:latin typeface="Courier New"/>
                <a:cs typeface="Courier New"/>
              </a:rPr>
              <a:t> =</a:t>
            </a:r>
          </a:p>
          <a:p>
            <a:r>
              <a:rPr lang="en-US" sz="1600" dirty="0" smtClean="0">
                <a:latin typeface="Courier New"/>
                <a:cs typeface="Courier New"/>
              </a:rPr>
              <a:t>     2.735715209742145e+18</a:t>
            </a:r>
            <a:endParaRPr lang="en-US" sz="1600" dirty="0">
              <a:latin typeface="Courier New"/>
              <a:cs typeface="Courier New"/>
            </a:endParaRPr>
          </a:p>
        </p:txBody>
      </p:sp>
    </p:spTree>
    <p:extLst>
      <p:ext uri="{BB962C8B-B14F-4D97-AF65-F5344CB8AC3E}">
        <p14:creationId xmlns:p14="http://schemas.microsoft.com/office/powerpoint/2010/main" val="54829656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63"/>
            <a:ext cx="8229600" cy="1143000"/>
          </a:xfrm>
        </p:spPr>
        <p:txBody>
          <a:bodyPr>
            <a:normAutofit fontScale="90000"/>
          </a:bodyPr>
          <a:lstStyle/>
          <a:p>
            <a:r>
              <a:rPr lang="en-US" dirty="0" smtClean="0"/>
              <a:t>Perturbation Analysis of Eigenvalue Problems</a:t>
            </a:r>
            <a:endParaRPr lang="en-US" dirty="0"/>
          </a:p>
        </p:txBody>
      </p:sp>
      <p:sp>
        <p:nvSpPr>
          <p:cNvPr id="3" name="Content Placeholder 2"/>
          <p:cNvSpPr>
            <a:spLocks noGrp="1"/>
          </p:cNvSpPr>
          <p:nvPr>
            <p:ph idx="1"/>
          </p:nvPr>
        </p:nvSpPr>
        <p:spPr>
          <a:xfrm>
            <a:off x="87923" y="1134337"/>
            <a:ext cx="8598877" cy="5479432"/>
          </a:xfrm>
        </p:spPr>
        <p:txBody>
          <a:bodyPr>
            <a:normAutofit lnSpcReduction="10000"/>
          </a:bodyPr>
          <a:lstStyle/>
          <a:p>
            <a:r>
              <a:rPr lang="en-US" dirty="0" smtClean="0"/>
              <a:t>Consider the 20 × 20 bidiagonal matrix. Its condition number is 26.03, so it is not</a:t>
            </a:r>
            <a:br>
              <a:rPr lang="en-US" dirty="0" smtClean="0"/>
            </a:br>
            <a:r>
              <a:rPr lang="en-US" dirty="0" smtClean="0"/>
              <a:t>ill-conditioned.</a:t>
            </a:r>
          </a:p>
          <a:p>
            <a:pPr marL="0" indent="0">
              <a:buNone/>
            </a:pPr>
            <a:endParaRPr lang="en-US" dirty="0"/>
          </a:p>
          <a:p>
            <a:pPr marL="0" indent="0">
              <a:buNone/>
            </a:pPr>
            <a:endParaRPr lang="en-US" dirty="0" smtClean="0"/>
          </a:p>
          <a:p>
            <a:pPr marL="0" indent="0">
              <a:buNone/>
            </a:pPr>
            <a:endParaRPr lang="en-US" dirty="0" smtClean="0"/>
          </a:p>
          <a:p>
            <a:r>
              <a:rPr lang="en-US" dirty="0" smtClean="0"/>
              <a:t>Its eigenvalues all have value 1. Having 20 equal eigenvalues should cause suspicion as to the conditioning of its eigenvalues.</a:t>
            </a:r>
          </a:p>
          <a:p>
            <a:pPr lvl="1">
              <a:buFont typeface="Arial"/>
              <a:buChar char="•"/>
            </a:pPr>
            <a:r>
              <a:rPr lang="en-US" dirty="0" smtClean="0"/>
              <a:t>Let A(10,1) = 1.0e-10 and compute the eigenvalues of the perturbed matrix.</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50684964"/>
              </p:ext>
            </p:extLst>
          </p:nvPr>
        </p:nvGraphicFramePr>
        <p:xfrm>
          <a:off x="3028462" y="2543414"/>
          <a:ext cx="2178538" cy="1486705"/>
        </p:xfrm>
        <a:graphic>
          <a:graphicData uri="http://schemas.openxmlformats.org/presentationml/2006/ole">
            <mc:AlternateContent xmlns:mc="http://schemas.openxmlformats.org/markup-compatibility/2006">
              <mc:Choice xmlns:v="urn:schemas-microsoft-com:vml" Requires="v">
                <p:oleObj spid="_x0000_s16390" name="Equation" r:id="rId3" imgW="1879600" imgH="1282700" progId="Equation.DSMT4">
                  <p:embed/>
                </p:oleObj>
              </mc:Choice>
              <mc:Fallback>
                <p:oleObj name="Equation" r:id="rId3" imgW="1879600" imgH="1282700" progId="Equation.DSMT4">
                  <p:embed/>
                  <p:pic>
                    <p:nvPicPr>
                      <p:cNvPr id="0" name=""/>
                      <p:cNvPicPr/>
                      <p:nvPr/>
                    </p:nvPicPr>
                    <p:blipFill>
                      <a:blip r:embed="rId4"/>
                      <a:stretch>
                        <a:fillRect/>
                      </a:stretch>
                    </p:blipFill>
                    <p:spPr>
                      <a:xfrm>
                        <a:off x="3028462" y="2543414"/>
                        <a:ext cx="2178538" cy="1486705"/>
                      </a:xfrm>
                      <a:prstGeom prst="rect">
                        <a:avLst/>
                      </a:prstGeom>
                    </p:spPr>
                  </p:pic>
                </p:oleObj>
              </mc:Fallback>
            </mc:AlternateContent>
          </a:graphicData>
        </a:graphic>
      </p:graphicFrame>
    </p:spTree>
    <p:extLst>
      <p:ext uri="{BB962C8B-B14F-4D97-AF65-F5344CB8AC3E}">
        <p14:creationId xmlns:p14="http://schemas.microsoft.com/office/powerpoint/2010/main" val="38003829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Perturbation Analysis of Eigenvalue Problems</a:t>
            </a:r>
            <a:endParaRPr lang="en-US" dirty="0"/>
          </a:p>
        </p:txBody>
      </p:sp>
      <p:sp>
        <p:nvSpPr>
          <p:cNvPr id="3" name="Content Placeholder 2"/>
          <p:cNvSpPr>
            <a:spLocks noGrp="1"/>
          </p:cNvSpPr>
          <p:nvPr>
            <p:ph idx="1"/>
          </p:nvPr>
        </p:nvSpPr>
        <p:spPr>
          <a:xfrm>
            <a:off x="457200" y="5598197"/>
            <a:ext cx="8229600" cy="1055932"/>
          </a:xfrm>
        </p:spPr>
        <p:txBody>
          <a:bodyPr>
            <a:normAutofit fontScale="77500" lnSpcReduction="20000"/>
          </a:bodyPr>
          <a:lstStyle/>
          <a:p>
            <a:r>
              <a:rPr lang="en-US" dirty="0" smtClean="0"/>
              <a:t>Clearly, the eigenvalues of the bidiagonal matrix are</a:t>
            </a:r>
            <a:br>
              <a:rPr lang="en-US" dirty="0" smtClean="0"/>
            </a:br>
            <a:r>
              <a:rPr lang="en-US" dirty="0" smtClean="0"/>
              <a:t>ill-conditioned. The condition number of an eigenvalue is defined in Chapter 18.</a:t>
            </a:r>
            <a:endParaRPr lang="en-US" dirty="0"/>
          </a:p>
        </p:txBody>
      </p:sp>
      <p:sp>
        <p:nvSpPr>
          <p:cNvPr id="4" name="TextBox 3"/>
          <p:cNvSpPr txBox="1"/>
          <p:nvPr/>
        </p:nvSpPr>
        <p:spPr>
          <a:xfrm>
            <a:off x="674077" y="1035538"/>
            <a:ext cx="2540000" cy="4462760"/>
          </a:xfrm>
          <a:prstGeom prst="rect">
            <a:avLst/>
          </a:prstGeom>
          <a:noFill/>
        </p:spPr>
        <p:txBody>
          <a:bodyPr wrap="square" rtlCol="0">
            <a:spAutoFit/>
          </a:bodyPr>
          <a:lstStyle/>
          <a:p>
            <a:r>
              <a:rPr lang="en-US" sz="1400" dirty="0" smtClean="0">
                <a:latin typeface="Courier New"/>
                <a:cs typeface="Courier New"/>
              </a:rPr>
              <a:t>   0.9000 + 0.0000i</a:t>
            </a:r>
          </a:p>
          <a:p>
            <a:r>
              <a:rPr lang="en-US" sz="1400" dirty="0" smtClean="0">
                <a:latin typeface="Courier New"/>
                <a:cs typeface="Courier New"/>
              </a:rPr>
              <a:t>   0.9191 + 0.0588i</a:t>
            </a:r>
          </a:p>
          <a:p>
            <a:r>
              <a:rPr lang="en-US" sz="1400" dirty="0" smtClean="0">
                <a:latin typeface="Courier New"/>
                <a:cs typeface="Courier New"/>
              </a:rPr>
              <a:t>   0.9191 - 0.0588i</a:t>
            </a:r>
          </a:p>
          <a:p>
            <a:r>
              <a:rPr lang="en-US" sz="1400" dirty="0" smtClean="0">
                <a:latin typeface="Courier New"/>
                <a:cs typeface="Courier New"/>
              </a:rPr>
              <a:t>   0.9691 + 0.0951i</a:t>
            </a:r>
          </a:p>
          <a:p>
            <a:r>
              <a:rPr lang="en-US" sz="1400" dirty="0" smtClean="0">
                <a:latin typeface="Courier New"/>
                <a:cs typeface="Courier New"/>
              </a:rPr>
              <a:t>   0.9691 - 0.0951i</a:t>
            </a:r>
          </a:p>
          <a:p>
            <a:r>
              <a:rPr lang="en-US" sz="1400" dirty="0" smtClean="0">
                <a:latin typeface="Courier New"/>
                <a:cs typeface="Courier New"/>
              </a:rPr>
              <a:t>   1.0309 + 0.0951i</a:t>
            </a:r>
          </a:p>
          <a:p>
            <a:r>
              <a:rPr lang="en-US" sz="1400" dirty="0" smtClean="0">
                <a:latin typeface="Courier New"/>
                <a:cs typeface="Courier New"/>
              </a:rPr>
              <a:t>   1.0309 - 0.0951i</a:t>
            </a:r>
          </a:p>
          <a:p>
            <a:r>
              <a:rPr lang="en-US" sz="1400" dirty="0" smtClean="0">
                <a:latin typeface="Courier New"/>
                <a:cs typeface="Courier New"/>
              </a:rPr>
              <a:t>   1.1000 + 0.0000i</a:t>
            </a:r>
          </a:p>
          <a:p>
            <a:r>
              <a:rPr lang="en-US" sz="1400" dirty="0" smtClean="0">
                <a:latin typeface="Courier New"/>
                <a:cs typeface="Courier New"/>
              </a:rPr>
              <a:t>   1.0809 + 0.0588i</a:t>
            </a:r>
          </a:p>
          <a:p>
            <a:r>
              <a:rPr lang="en-US" sz="1400" dirty="0" smtClean="0">
                <a:latin typeface="Courier New"/>
                <a:cs typeface="Courier New"/>
              </a:rPr>
              <a:t>   1.0809 - 0.0588i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p>
          <a:p>
            <a:r>
              <a:rPr lang="en-US" sz="1400" dirty="0" smtClean="0">
                <a:latin typeface="Courier New"/>
                <a:cs typeface="Courier New"/>
              </a:rPr>
              <a:t>   1.0000 + 0.0000i</a:t>
            </a:r>
            <a:endParaRPr lang="en-US" sz="1400" dirty="0">
              <a:latin typeface="Courier New"/>
              <a:cs typeface="Courier New"/>
            </a:endParaRPr>
          </a:p>
        </p:txBody>
      </p:sp>
      <p:sp>
        <p:nvSpPr>
          <p:cNvPr id="5" name="TextBox 4"/>
          <p:cNvSpPr txBox="1"/>
          <p:nvPr/>
        </p:nvSpPr>
        <p:spPr>
          <a:xfrm>
            <a:off x="5138616" y="2725611"/>
            <a:ext cx="2638838" cy="923330"/>
          </a:xfrm>
          <a:prstGeom prst="rect">
            <a:avLst/>
          </a:prstGeom>
          <a:noFill/>
        </p:spPr>
        <p:txBody>
          <a:bodyPr wrap="none" rtlCol="0">
            <a:spAutoFit/>
          </a:bodyPr>
          <a:lstStyle/>
          <a:p>
            <a:r>
              <a:rPr lang="en-US" dirty="0" smtClean="0"/>
              <a:t>Eigenvalues of the 20 × 20</a:t>
            </a:r>
          </a:p>
          <a:p>
            <a:r>
              <a:rPr lang="en-US" dirty="0" smtClean="0"/>
              <a:t>bidiagonal matrix with</a:t>
            </a:r>
          </a:p>
          <a:p>
            <a:r>
              <a:rPr lang="en-US" dirty="0" smtClean="0"/>
              <a:t>A(10,1) = 1.0 × 10</a:t>
            </a:r>
            <a:r>
              <a:rPr lang="en-US" baseline="30000" dirty="0" smtClean="0"/>
              <a:t>-10</a:t>
            </a:r>
            <a:r>
              <a:rPr lang="en-US" dirty="0" smtClean="0"/>
              <a:t>.</a:t>
            </a:r>
            <a:endParaRPr lang="en-US" dirty="0"/>
          </a:p>
        </p:txBody>
      </p:sp>
      <p:cxnSp>
        <p:nvCxnSpPr>
          <p:cNvPr id="7" name="Straight Arrow Connector 6"/>
          <p:cNvCxnSpPr/>
          <p:nvPr/>
        </p:nvCxnSpPr>
        <p:spPr>
          <a:xfrm flipH="1">
            <a:off x="2930769" y="3204301"/>
            <a:ext cx="2090616" cy="19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4865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Numerical Linear Algebra?</a:t>
            </a:r>
            <a:endParaRPr lang="en-US" dirty="0"/>
          </a:p>
        </p:txBody>
      </p:sp>
      <p:sp>
        <p:nvSpPr>
          <p:cNvPr id="3" name="Content Placeholder 2"/>
          <p:cNvSpPr>
            <a:spLocks noGrp="1"/>
          </p:cNvSpPr>
          <p:nvPr>
            <p:ph idx="1"/>
          </p:nvPr>
        </p:nvSpPr>
        <p:spPr/>
        <p:txBody>
          <a:bodyPr/>
          <a:lstStyle/>
          <a:p>
            <a:r>
              <a:rPr lang="en-US" dirty="0" smtClean="0"/>
              <a:t>Finding the singular values of a matrix A by computing the eigenvalues of A</a:t>
            </a:r>
            <a:r>
              <a:rPr lang="en-US" baseline="30000" dirty="0" smtClean="0"/>
              <a:t>T</a:t>
            </a:r>
            <a:r>
              <a:rPr lang="en-US" dirty="0" smtClean="0"/>
              <a:t>A.</a:t>
            </a:r>
          </a:p>
          <a:p>
            <a:pPr lvl="1"/>
            <a:r>
              <a:rPr lang="en-US" dirty="0" smtClean="0"/>
              <a:t>The singular values of A are the square roots of the eigenvalues of A</a:t>
            </a:r>
            <a:r>
              <a:rPr lang="en-US" baseline="30000" dirty="0" smtClean="0"/>
              <a:t>T</a:t>
            </a:r>
            <a:r>
              <a:rPr lang="en-US" dirty="0" smtClean="0"/>
              <a:t>A . Direct computation of the singular values is not a good idea. Errors introduced by matrix multiplication, followed by errors in computing the eigenvalues may be serious.</a:t>
            </a:r>
            <a:endParaRPr lang="en-US" dirty="0"/>
          </a:p>
        </p:txBody>
      </p:sp>
    </p:spTree>
    <p:extLst>
      <p:ext uri="{BB962C8B-B14F-4D97-AF65-F5344CB8AC3E}">
        <p14:creationId xmlns:p14="http://schemas.microsoft.com/office/powerpoint/2010/main" val="28553596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Error</a:t>
            </a:r>
            <a:endParaRPr lang="en-US" dirty="0"/>
          </a:p>
        </p:txBody>
      </p:sp>
      <p:sp>
        <p:nvSpPr>
          <p:cNvPr id="3" name="Content Placeholder 2"/>
          <p:cNvSpPr>
            <a:spLocks noGrp="1"/>
          </p:cNvSpPr>
          <p:nvPr>
            <p:ph idx="1"/>
          </p:nvPr>
        </p:nvSpPr>
        <p:spPr/>
        <p:txBody>
          <a:bodyPr>
            <a:normAutofit lnSpcReduction="10000"/>
          </a:bodyPr>
          <a:lstStyle/>
          <a:p>
            <a:r>
              <a:rPr lang="en-US" dirty="0"/>
              <a:t>Our aim is to define criteria that help us decide what algorithm to use for a particular problem, or when the data </a:t>
            </a:r>
            <a:r>
              <a:rPr lang="en-US" dirty="0" smtClean="0"/>
              <a:t>may </a:t>
            </a:r>
            <a:r>
              <a:rPr lang="en-US" dirty="0"/>
              <a:t>cause computational problems</a:t>
            </a:r>
            <a:r>
              <a:rPr lang="en-US" dirty="0" smtClean="0"/>
              <a:t>.</a:t>
            </a:r>
          </a:p>
          <a:p>
            <a:r>
              <a:rPr lang="en-US" dirty="0"/>
              <a:t>Consider the problem to be solved by an algorithm as a function </a:t>
            </a:r>
            <a:r>
              <a:rPr lang="en-US" i="1" dirty="0"/>
              <a:t>f</a:t>
            </a:r>
            <a:r>
              <a:rPr lang="en-US" dirty="0"/>
              <a:t> mapping the input data </a:t>
            </a:r>
            <a:r>
              <a:rPr lang="en-US" i="1" dirty="0"/>
              <a:t>x</a:t>
            </a:r>
            <a:r>
              <a:rPr lang="en-US" dirty="0"/>
              <a:t> to the solution </a:t>
            </a:r>
            <a:r>
              <a:rPr lang="en-US" i="1" dirty="0"/>
              <a:t>y=f(x) </a:t>
            </a:r>
            <a:r>
              <a:rPr lang="en-US" dirty="0"/>
              <a:t>. However, due to inaccuracies during floating point computation, the computed result </a:t>
            </a:r>
            <a:r>
              <a:rPr lang="en-US" dirty="0" smtClean="0"/>
              <a:t>is            .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54820190"/>
              </p:ext>
            </p:extLst>
          </p:nvPr>
        </p:nvGraphicFramePr>
        <p:xfrm>
          <a:off x="7108722" y="5286444"/>
          <a:ext cx="914400" cy="406400"/>
        </p:xfrm>
        <a:graphic>
          <a:graphicData uri="http://schemas.openxmlformats.org/presentationml/2006/ole">
            <mc:AlternateContent xmlns:mc="http://schemas.openxmlformats.org/markup-compatibility/2006">
              <mc:Choice xmlns:v="urn:schemas-microsoft-com:vml" Requires="v">
                <p:oleObj spid="_x0000_s1030" name="Equation" r:id="rId3" imgW="571500" imgH="254000" progId="Equation.DSMT4">
                  <p:embed/>
                </p:oleObj>
              </mc:Choice>
              <mc:Fallback>
                <p:oleObj name="Equation" r:id="rId3" imgW="571500" imgH="254000" progId="Equation.DSMT4">
                  <p:embed/>
                  <p:pic>
                    <p:nvPicPr>
                      <p:cNvPr id="0" name=""/>
                      <p:cNvPicPr/>
                      <p:nvPr/>
                    </p:nvPicPr>
                    <p:blipFill>
                      <a:blip r:embed="rId4"/>
                      <a:stretch>
                        <a:fillRect/>
                      </a:stretch>
                    </p:blipFill>
                    <p:spPr>
                      <a:xfrm>
                        <a:off x="7108722" y="5286444"/>
                        <a:ext cx="914400" cy="406400"/>
                      </a:xfrm>
                      <a:prstGeom prst="rect">
                        <a:avLst/>
                      </a:prstGeom>
                    </p:spPr>
                  </p:pic>
                </p:oleObj>
              </mc:Fallback>
            </mc:AlternateContent>
          </a:graphicData>
        </a:graphic>
      </p:graphicFrame>
    </p:spTree>
    <p:extLst>
      <p:ext uri="{BB962C8B-B14F-4D97-AF65-F5344CB8AC3E}">
        <p14:creationId xmlns:p14="http://schemas.microsoft.com/office/powerpoint/2010/main" val="10475249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Error</a:t>
            </a:r>
            <a:endParaRPr lang="en-US" dirty="0"/>
          </a:p>
        </p:txBody>
      </p:sp>
      <p:sp>
        <p:nvSpPr>
          <p:cNvPr id="6" name="Content Placeholder 5"/>
          <p:cNvSpPr>
            <a:spLocks noGrp="1"/>
          </p:cNvSpPr>
          <p:nvPr>
            <p:ph idx="1"/>
          </p:nvPr>
        </p:nvSpPr>
        <p:spPr/>
        <p:txBody>
          <a:bodyPr/>
          <a:lstStyle/>
          <a:p>
            <a:endParaRPr lang="en-US" dirty="0" smtClean="0"/>
          </a:p>
          <a:p>
            <a:r>
              <a:rPr lang="en-US" dirty="0" smtClean="0">
                <a:effectLst/>
              </a:rPr>
              <a:t>The forward error is a natural quantity to measure but, in general, we do not know the true value f(x) so we can only get an upper bound on this error. </a:t>
            </a:r>
            <a:endParaRPr lang="en-US" dirty="0"/>
          </a:p>
        </p:txBody>
      </p:sp>
      <p:pic>
        <p:nvPicPr>
          <p:cNvPr id="5" name="Picture 4" descr="TP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bwMode="auto">
          <a:xfrm>
            <a:off x="183660" y="1417638"/>
            <a:ext cx="8737600" cy="7366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2509215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Error of the Outer Product</a:t>
            </a:r>
            <a:endParaRPr lang="en-US" dirty="0"/>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The forward error is bounded by</a:t>
            </a:r>
            <a:endParaRPr lang="en-US" dirty="0"/>
          </a:p>
        </p:txBody>
      </p:sp>
      <p:pic>
        <p:nvPicPr>
          <p:cNvPr id="6" name="Picture 5" descr="TP_tmp.png"/>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bwMode="auto">
          <a:xfrm>
            <a:off x="291121" y="1417638"/>
            <a:ext cx="8483600" cy="16510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aphicFrame>
        <p:nvGraphicFramePr>
          <p:cNvPr id="8" name="Object 7"/>
          <p:cNvGraphicFramePr>
            <a:graphicFrameLocks noChangeAspect="1"/>
          </p:cNvGraphicFramePr>
          <p:nvPr>
            <p:extLst>
              <p:ext uri="{D42A27DB-BD31-4B8C-83A1-F6EECF244321}">
                <p14:modId xmlns:p14="http://schemas.microsoft.com/office/powerpoint/2010/main" val="3557479032"/>
              </p:ext>
            </p:extLst>
          </p:nvPr>
        </p:nvGraphicFramePr>
        <p:xfrm>
          <a:off x="3446095" y="4682880"/>
          <a:ext cx="1395255" cy="651119"/>
        </p:xfrm>
        <a:graphic>
          <a:graphicData uri="http://schemas.openxmlformats.org/presentationml/2006/ole">
            <mc:AlternateContent xmlns:mc="http://schemas.openxmlformats.org/markup-compatibility/2006">
              <mc:Choice xmlns:v="urn:schemas-microsoft-com:vml" Requires="v">
                <p:oleObj spid="_x0000_s2053" name="Equation" r:id="rId5" imgW="571500" imgH="266700" progId="Equation.DSMT4">
                  <p:embed/>
                </p:oleObj>
              </mc:Choice>
              <mc:Fallback>
                <p:oleObj name="Equation" r:id="rId5" imgW="571500" imgH="266700" progId="Equation.DSMT4">
                  <p:embed/>
                  <p:pic>
                    <p:nvPicPr>
                      <p:cNvPr id="0" name=""/>
                      <p:cNvPicPr/>
                      <p:nvPr/>
                    </p:nvPicPr>
                    <p:blipFill>
                      <a:blip r:embed="rId6"/>
                      <a:stretch>
                        <a:fillRect/>
                      </a:stretch>
                    </p:blipFill>
                    <p:spPr>
                      <a:xfrm>
                        <a:off x="3446095" y="4682880"/>
                        <a:ext cx="1395255" cy="651119"/>
                      </a:xfrm>
                      <a:prstGeom prst="rect">
                        <a:avLst/>
                      </a:prstGeom>
                    </p:spPr>
                  </p:pic>
                </p:oleObj>
              </mc:Fallback>
            </mc:AlternateContent>
          </a:graphicData>
        </a:graphic>
      </p:graphicFrame>
    </p:spTree>
    <p:extLst>
      <p:ext uri="{BB962C8B-B14F-4D97-AF65-F5344CB8AC3E}">
        <p14:creationId xmlns:p14="http://schemas.microsoft.com/office/powerpoint/2010/main" val="10733196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Error of the Inner Product</a:t>
            </a:r>
            <a:endParaRPr lang="en-US" dirty="0"/>
          </a:p>
        </p:txBody>
      </p:sp>
      <p:sp>
        <p:nvSpPr>
          <p:cNvPr id="3" name="Content Placeholder 2"/>
          <p:cNvSpPr>
            <a:spLocks noGrp="1"/>
          </p:cNvSpPr>
          <p:nvPr>
            <p:ph idx="1"/>
          </p:nvPr>
        </p:nvSpPr>
        <p:spPr/>
        <p:txBody>
          <a:bodyPr/>
          <a:lstStyle/>
          <a:p>
            <a:r>
              <a:rPr lang="en-US" i="0" dirty="0" smtClean="0">
                <a:effectLst/>
              </a:rPr>
              <a:t>If </a:t>
            </a:r>
            <a:r>
              <a:rPr lang="en-US" i="1" dirty="0" smtClean="0">
                <a:effectLst/>
              </a:rPr>
              <a:t>x</a:t>
            </a:r>
            <a:r>
              <a:rPr lang="en-US" i="0" dirty="0" smtClean="0">
                <a:effectLst/>
              </a:rPr>
              <a:t> and </a:t>
            </a:r>
            <a:r>
              <a:rPr lang="en-US" i="1" dirty="0" smtClean="0">
                <a:effectLst/>
              </a:rPr>
              <a:t>y</a:t>
            </a:r>
            <a:r>
              <a:rPr lang="en-US" i="0" dirty="0" smtClean="0">
                <a:effectLst/>
              </a:rPr>
              <a:t> are </a:t>
            </a:r>
            <a:r>
              <a:rPr lang="en-US" i="1" dirty="0" smtClean="0">
                <a:effectLst/>
              </a:rPr>
              <a:t>n</a:t>
            </a:r>
            <a:r>
              <a:rPr lang="en-US" i="0" dirty="0" smtClean="0">
                <a:effectLst/>
              </a:rPr>
              <a:t> × 1 vectors and </a:t>
            </a:r>
            <a:r>
              <a:rPr lang="en-US" i="1" dirty="0" smtClean="0">
                <a:effectLst/>
              </a:rPr>
              <a:t>n</a:t>
            </a:r>
            <a:r>
              <a:rPr lang="en-US" i="0" dirty="0" smtClean="0">
                <a:effectLst/>
              </a:rPr>
              <a:t> × </a:t>
            </a:r>
            <a:r>
              <a:rPr lang="en-US" i="1" dirty="0" err="1" smtClean="0">
                <a:effectLst/>
              </a:rPr>
              <a:t>eps</a:t>
            </a:r>
            <a:r>
              <a:rPr lang="en-US" i="0" dirty="0" smtClean="0">
                <a:effectLst/>
              </a:rPr>
              <a:t> ≤ .01 , then</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2567256"/>
              </p:ext>
            </p:extLst>
          </p:nvPr>
        </p:nvGraphicFramePr>
        <p:xfrm>
          <a:off x="2113084" y="2797907"/>
          <a:ext cx="4797835" cy="728785"/>
        </p:xfrm>
        <a:graphic>
          <a:graphicData uri="http://schemas.openxmlformats.org/presentationml/2006/ole">
            <mc:AlternateContent xmlns:mc="http://schemas.openxmlformats.org/markup-compatibility/2006">
              <mc:Choice xmlns:v="urn:schemas-microsoft-com:vml" Requires="v">
                <p:oleObj spid="_x0000_s3077" name="Equation" r:id="rId3" imgW="2006600" imgH="304800" progId="Equation.DSMT4">
                  <p:embed/>
                </p:oleObj>
              </mc:Choice>
              <mc:Fallback>
                <p:oleObj name="Equation" r:id="rId3" imgW="2006600" imgH="304800" progId="Equation.DSMT4">
                  <p:embed/>
                  <p:pic>
                    <p:nvPicPr>
                      <p:cNvPr id="0" name=""/>
                      <p:cNvPicPr/>
                      <p:nvPr/>
                    </p:nvPicPr>
                    <p:blipFill>
                      <a:blip r:embed="rId4"/>
                      <a:stretch>
                        <a:fillRect/>
                      </a:stretch>
                    </p:blipFill>
                    <p:spPr>
                      <a:xfrm>
                        <a:off x="2113084" y="2797907"/>
                        <a:ext cx="4797835" cy="728785"/>
                      </a:xfrm>
                      <a:prstGeom prst="rect">
                        <a:avLst/>
                      </a:prstGeom>
                    </p:spPr>
                  </p:pic>
                </p:oleObj>
              </mc:Fallback>
            </mc:AlternateContent>
          </a:graphicData>
        </a:graphic>
      </p:graphicFrame>
    </p:spTree>
    <p:extLst>
      <p:ext uri="{BB962C8B-B14F-4D97-AF65-F5344CB8AC3E}">
        <p14:creationId xmlns:p14="http://schemas.microsoft.com/office/powerpoint/2010/main" val="19805475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Error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Chapter 8, it was shown that the addition of </a:t>
            </a:r>
            <a:r>
              <a:rPr lang="en-US" i="1" dirty="0" smtClean="0"/>
              <a:t>n</a:t>
            </a:r>
            <a:r>
              <a:rPr lang="en-US" dirty="0" smtClean="0"/>
              <a:t> floating point numbers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 satisfies the relation</a:t>
            </a:r>
            <a:br>
              <a:rPr lang="en-US" dirty="0" smtClean="0"/>
            </a:br>
            <a:r>
              <a:rPr lang="en-US" dirty="0" smtClean="0"/>
              <a:t/>
            </a:r>
            <a:br>
              <a:rPr lang="en-US" dirty="0" smtClean="0"/>
            </a:br>
            <a:r>
              <a:rPr lang="en-US" dirty="0" smtClean="0"/>
              <a:t/>
            </a:r>
            <a:br>
              <a:rPr lang="en-US" dirty="0" smtClean="0"/>
            </a:br>
            <a:r>
              <a:rPr lang="en-US" dirty="0" smtClean="0"/>
              <a:t>where the </a:t>
            </a:r>
            <a:r>
              <a:rPr lang="en-US" dirty="0" err="1" smtClean="0"/>
              <a:t>η</a:t>
            </a:r>
            <a:r>
              <a:rPr lang="en-US" baseline="-25000" dirty="0" err="1" smtClean="0"/>
              <a:t>i</a:t>
            </a:r>
            <a:r>
              <a:rPr lang="en-US" dirty="0" smtClean="0"/>
              <a:t> are small.</a:t>
            </a:r>
          </a:p>
          <a:p>
            <a:r>
              <a:rPr lang="en-US" dirty="0" smtClean="0">
                <a:effectLst/>
              </a:rPr>
              <a:t>This says that the result is the exact sum of the data perturbed by small errors, </a:t>
            </a:r>
            <a:r>
              <a:rPr lang="en-US" dirty="0" err="1" smtClean="0"/>
              <a:t>η</a:t>
            </a:r>
            <a:r>
              <a:rPr lang="en-US" baseline="-25000" dirty="0" err="1" smtClean="0"/>
              <a:t>i</a:t>
            </a:r>
            <a:r>
              <a:rPr lang="en-US" dirty="0" smtClean="0">
                <a:effectLst/>
              </a:rPr>
              <a:t> . In other words, the result shows how errors in the data affect errors in the result.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6891159"/>
              </p:ext>
            </p:extLst>
          </p:nvPr>
        </p:nvGraphicFramePr>
        <p:xfrm>
          <a:off x="787401" y="3028459"/>
          <a:ext cx="7428730" cy="420077"/>
        </p:xfrm>
        <a:graphic>
          <a:graphicData uri="http://schemas.openxmlformats.org/presentationml/2006/ole">
            <mc:AlternateContent xmlns:mc="http://schemas.openxmlformats.org/markup-compatibility/2006">
              <mc:Choice xmlns:v="urn:schemas-microsoft-com:vml" Requires="v">
                <p:oleObj spid="_x0000_s4101" name="Equation" r:id="rId3" imgW="4267200" imgH="241300" progId="Equation.DSMT4">
                  <p:embed/>
                </p:oleObj>
              </mc:Choice>
              <mc:Fallback>
                <p:oleObj name="Equation" r:id="rId3" imgW="4267200" imgH="241300" progId="Equation.DSMT4">
                  <p:embed/>
                  <p:pic>
                    <p:nvPicPr>
                      <p:cNvPr id="0" name=""/>
                      <p:cNvPicPr/>
                      <p:nvPr/>
                    </p:nvPicPr>
                    <p:blipFill>
                      <a:blip r:embed="rId4"/>
                      <a:stretch>
                        <a:fillRect/>
                      </a:stretch>
                    </p:blipFill>
                    <p:spPr>
                      <a:xfrm>
                        <a:off x="787401" y="3028459"/>
                        <a:ext cx="7428730" cy="420077"/>
                      </a:xfrm>
                      <a:prstGeom prst="rect">
                        <a:avLst/>
                      </a:prstGeom>
                    </p:spPr>
                  </p:pic>
                </p:oleObj>
              </mc:Fallback>
            </mc:AlternateContent>
          </a:graphicData>
        </a:graphic>
      </p:graphicFrame>
    </p:spTree>
    <p:extLst>
      <p:ext uri="{BB962C8B-B14F-4D97-AF65-F5344CB8AC3E}">
        <p14:creationId xmlns:p14="http://schemas.microsoft.com/office/powerpoint/2010/main" val="79881194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extbf{Definition:} The \textbf{forward error} in computing $f\left(x\right)$ is $\left|\hat{f}\left(x\right)-f\left(x\right)\right|$.&#10;This measures errors in computation for input $x$.&#10;&#10;\end{document}"/>
  <p:tag name="FILENAME" val="TP_tmp"/>
  <p:tag name="FORMAT" val="png16m"/>
  <p:tag name="RES" val="1200"/>
  <p:tag name="BLEND" val="0"/>
  <p:tag name="TRANSPARENT" val="0"/>
  <p:tag name="TBUG" val="0"/>
  <p:tag name="ALLOWFS" val="0"/>
  <p:tag name="ORIGWIDTH" val="344"/>
  <p:tag name="PICTUREFILESIZE" val="29508"/>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Theorem:} Assume $A$ is a nonsingular matrix, $b\neq0$ is a vector,&#10;$x$ is the solution to the system $Ax=b$, and $\left\Vert \cdot\right\Vert $&#10;is subordinate norm. &#10;\begin{enumerate}&#10;\item If $x+\delta x$ is the solution to the perturbed system $A\left(x+\delta x\right)=b+\delta b$,&#10;then\\&#10;\[&#10;\frac{\left\Vert \delta x\right\Vert }{\left\Vert x\right\Vert }\le\left\Vert A\right\Vert \left\Vert A^{-1}\right\Vert \frac{\left\Vert \delta b\right\Vert }{\left\Vert b\right\Vert }.&#10;\]&#10;&#10;\item If $x+\delta x$ is the solution to the perturbed system $\left(A+\delta A\right)\left(x+\delta x\right)=b$,&#10;then\\&#10;\[&#10;\frac{\left\Vert \delta x\right\Vert }{\left\Vert x+\delta x\right\Vert }\leq\left\Vert A\right\Vert \left\Vert A^{-1}\right\Vert \frac{\left\Vert \delta A\right\Vert }{\left\Vert A\right\Vert }.&#10;\]&#10;&#10;\item If $x+\delta x$ is the solution to the perturbed system $\left(A+\delta A\right)\left(x+\delta x\right)=b+\delta b$,&#10;then\\&#10;\[&#10;\frac{\left\Vert \delta x\right\Vert }{\left\Vert x\right\Vert }\leq\left\Vert A\right\Vert \left\Vert A^{-1}\right\Vert \left(\frac{\left\Vert \delta A\right\Vert }{\left\Vert A\right\Vert }+\frac{\left\Vert \delta b\right\Vert }{\left\Vert A\right\Vert \left\Vert x+\delta x\right\Vert }\right).&#10;\]&#10;\end{enumerate}&#10;\end{document}"/>
  <p:tag name="FILENAME" val="TP_tmp"/>
  <p:tag name="FORMAT" val="png16m"/>
  <p:tag name="RES" val="1200"/>
  <p:tag name="BLEND" val="0"/>
  <p:tag name="TRANSPARENT" val="0"/>
  <p:tag name="TBUG" val="0"/>
  <p:tag name="ALLOWFS" val="0"/>
  <p:tag name="ORIGWIDTH" val="345"/>
  <p:tag name="PICTUREFILESIZE" val="15191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extbf{Definition:} The number $\left\Vert A\right\Vert \left\Vert A^{-1}\right\Vert $&#10;is called the \index{condition number}\emph{condition number}\index{matrix!condition number}&#10;of A and we denote it by $\kappa\left(A\right)$.&#10;&#10;\end{document}"/>
  <p:tag name="FILENAME" val="TP_tmp"/>
  <p:tag name="FORMAT" val="png16m"/>
  <p:tag name="RES" val="1200"/>
  <p:tag name="BLEND" val="0"/>
  <p:tag name="TRANSPARENT" val="0"/>
  <p:tag name="TBUG" val="0"/>
  <p:tag name="ALLOWFS" val="0"/>
  <p:tag name="ORIGWIDTH" val="345"/>
  <p:tag name="PICTUREFILESIZE" val="26472"/>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Example:} Let A = $\left[\begin{array}{ccc}&#10;1 &amp; 3 &amp; 8\\&#10;-1 &amp; 2 &amp; 6\\&#10;2 &amp; -1 &amp; 7&#10;\end{array}\right]$, $b=\left[\begin{array}{c}&#10;1\\&#10;1\\&#10;1&#10;\end{array}\right]$. The solution to $Ax=b$ is $x=\left[\begin{array}{c}&#10;-0.1320755\\&#10;-0.075471698113208\\&#10;0.169811320754717&#10;\end{array}\right]$. Let $\delta b$=$\left[\begin{array}{c}&#10;.0001\\&#10;-0.0001\\&#10;.0005&#10;\end{array}\right]$, so $b+\delta b=\left[\begin{array}{c}&#10;1.0001\\&#10;0.9999\\&#10;1.0005&#10;\end{array}\right]$. The solution to the perturbed system is $x+\delta x=\left[\begin{array}{c}&#10;-0.131964150943396\\&#10;-0.075550943396226\\&#10;0.169839622641509&#10;\end{array}\right]$.&#10;&#10;\noindent The relative perturbation is $\frac{\left\Vert \delta b\right\Vert }{\left\Vert b\right\Vert }=3.0000\times10^{-4}$, and the relative error of the solution is $\frac{\left\Vert \delta x\right\Vert }{\left\Vert x\right\Vert }=6.1209\times10^{-4}$.&#10;The condition number of the matrix A is 9.6978, so good behavior should&#10;be expected.&#10;\end{document}"/>
  <p:tag name="FILENAME" val="TP_tmp"/>
  <p:tag name="FORMAT" val="png16m"/>
  <p:tag name="RES" val="1200"/>
  <p:tag name="BLEND" val="0"/>
  <p:tag name="TRANSPARENT" val="0"/>
  <p:tag name="TBUG" val="0"/>
  <p:tag name="ALLOWFS" val="0"/>
  <p:tag name="ORIGWIDTH" val="345"/>
  <p:tag name="PICTUREFILESIZE" val="14726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Example:} Let $A$ be the matrix obtained in MATLAB using \index{MATLAB function!gallery}the&#10;command\\ A = gallery(3).&#10;&#10;\[&#10;A=\left[\begin{array}{ccc}&#10;-149 &amp; -50 &amp; -154\\&#10;537 &amp; 180 &amp; 546\\&#10;-27 &amp; -9 &amp; -25&#10;\end{array}\right]&#10;\]&#10;&#10;&#10;\noindent If $b=\left[\begin{array}{c}&#10;1\\&#10;2\\&#10;3&#10;\end{array}\right]$, the solution is $x=\left[\begin{array}{c}&#10;324.3333\\&#10;-1035.8333\\&#10;22.5000&#10;\end{array}\right]$. Perturb A by $\delta A=\left[\begin{array}{ccc}&#10;.00001 &amp; 0 &amp; -.00001\\&#10;0 &amp; 0 &amp; 0\\&#10;0 &amp; .00003 &amp; 0&#10;\end{array}\right]$ so that $A+\delta A=\left[\begin{array}{ccc}&#10;-148.99999 &amp; -50 &amp; -154.00001\\&#10;537 &amp; 180 &amp; 546\\&#10;-27 &amp; -8.99997 &amp; -25&#10;\end{array}\right]$.\\ \\The solution to the perturbed system is&#10;&#10;\[&#10;x+\delta x=\left[\begin{array}{c}&#10;326.31236\\&#10;-1042.17016\\&#10;22.64266&#10;\end{array}\right],&#10;\]&#10;&#10;&#10;\noindent which is very different from the solution to the unperturbed system&#10;relative to the small change in A. This is not surprising, since $\kappa\left(A\right)=275848.6$.&#10;\end{document}"/>
  <p:tag name="FILENAME" val="TP_tmp"/>
  <p:tag name="FORMAT" val="png16m"/>
  <p:tag name="RES" val="1200"/>
  <p:tag name="BLEND" val="0"/>
  <p:tag name="TRANSPARENT" val="0"/>
  <p:tag name="TBUG" val="0"/>
  <p:tag name="ALLOWFS" val="0"/>
  <p:tag name="ORIGWIDTH" val="396"/>
  <p:tag name="PICTUREFILESIZE" val="19745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Let A be a nonsingular matrix.&#10;\begin{enumerate}&#10;\item $\kappa{}_{p}\left(A\right)\geq1$ for any p-norm. &#10;\item $\kappa_{G}\left(\alpha A\right)=\kappa_{G}\left(A\right)$, where&#10;$\alpha\neq0$ is a constant. Here $\kappa_{G}\left(A\right)$ refers&#10;to any matrix norm. &#10;\item Let A be an orthogonal matrix. Then, $\kappa\left(A\right)=1$ if&#10;and only if $A^{T}A=\alpha I$, where $\alpha\neq0$. &#10;\item $\kappa\left(A^{T}A\right)=\left(\kappa\left(A\right)\right)^{2}$.&#10;\item $\kappa_{2}\left(A\right)=\kappa_{2}\left(A^{T}\right);\kappa_{1}\left(A\right)=\kappa_{\infty}\left(A^{T}\right)$.&#10;\item For any matrix norm, $\kappa\left(AB\right)\leq\kappa\left(A\right)\kappa\left(B\right)$. &#10;\item $\kappa\left(A\right)=\frac{\sigma_{max}}{\sigma_{min}}$ where $\sigma{}_{max}$&#10;and $\sigma_{min}$ are, respectively, the largest and smallest singular&#10;values of A.&#10;\end{enumerate}&#10;\end{document}"/>
  <p:tag name="FILENAME" val="TP_tmp"/>
  <p:tag name="FORMAT" val="png16m"/>
  <p:tag name="RES" val="1200"/>
  <p:tag name="BLEND" val="0"/>
  <p:tag name="TRANSPARENT" val="0"/>
  <p:tag name="TBUG" val="0"/>
  <p:tag name="ALLOWFS" val="0"/>
  <p:tag name="ORIGWIDTH" val="344"/>
  <p:tag name="PICTUREFILESIZE" val="14791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o determine the condition number of a matrix, use the function&#10;\texttt{cond}. Its arguments are the&#10;matrix and one of the following:&#10;\begin{itemize}&#10;\item None (default is the 2-norm)&#10;\item 1 (the 1-norm)&#10;\item 2 (the 2-norm)&#10;\item 'inf' (the $\infty$ norm)&#10;\item 'fro' (the Frobenius norm )&#10;\end{itemize}&#10;\end{document}"/>
  <p:tag name="FILENAME" val="TP_tmp"/>
  <p:tag name="FORMAT" val="png16m"/>
  <p:tag name="RES" val="1200"/>
  <p:tag name="BLEND" val="0"/>
  <p:tag name="TRANSPARENT" val="0"/>
  <p:tag name="TBUG" val="0"/>
  <p:tag name="ALLOWFS" val="0"/>
  <p:tag name="ORIGWIDTH" val="344"/>
  <p:tag name="PICTUREFILESIZE" val="8078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The \emph{outer product} of vectors $x$ and&#10;$y$ in ${R}^{n}$ is the $n\times n$ matrix&#10;&#10;$A=xy^{T}=\left[\begin{array}{cccc}&#10;x_{1}y_{1} &amp; x_{1}y_{2} &amp; \ldots &amp; x_{1}y_{n}\\&#10;x_{2}y_{1} &amp; x_{2}y_{2} &amp; \ldots &amp; x_{2}y_{n}\\&#10;\vdots &amp; \vdots &amp; \vdots &amp; \vdots\\&#10;x_{n}y_{1} &amp; x_{n}y_{2} &amp; \ldots &amp; x_{n}y_{n}&#10;\end{array}\right].$&#10;\end{document}"/>
  <p:tag name="FILENAME" val="TP_tmp"/>
  <p:tag name="FORMAT" val="png16m"/>
  <p:tag name="RES" val="1200"/>
  <p:tag name="BLEND" val="0"/>
  <p:tag name="TRANSPARENT" val="0"/>
  <p:tag name="TBUG" val="0"/>
  <p:tag name="ALLOWFS" val="0"/>
  <p:tag name="ORIGWIDTH" val="334"/>
  <p:tag name="PICTUREFILESIZE" val="4984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Roundoff or other errors in the data have produced the result $\hat{y}$.&#10;The\index{backward!error}\index{error!backward}\emph{ backward error}&#10;is the smallest $\Delta x$ for which $\hat{y}=f\left(x+\Delta x\right)$;&#10;in other words, backward error tells us what problem actually solved.&#10;\end{document}"/>
  <p:tag name="FILENAME" val="TP_tmp"/>
  <p:tag name="FORMAT" val="png16m"/>
  <p:tag name="RES" val="1200"/>
  <p:tag name="BLEND" val="0"/>
  <p:tag name="TRANSPARENT" val="0"/>
  <p:tag name="TBUG" val="0"/>
  <p:tag name="ALLOWFS" val="0"/>
  <p:tag name="ORIGWIDTH" val="344"/>
  <p:tag name="PICTUREFILESIZE" val="4796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x_{1},\, x_{2},\,\ldots,\, x_{n}$, $y_{1}\left(1+\eta_{n}\right),\, y_{2}\left(1+\eta_{n}^{\prime}\right),\,\ldots,\, y_{n}\left(1+\eta_{2}\right)$,&#10;\end{document}"/>
  <p:tag name="FILENAME" val="TP_tmp"/>
  <p:tag name="FORMAT" val="png16m"/>
  <p:tag name="RES" val="1200"/>
  <p:tag name="BLEND" val="0"/>
  <p:tag name="TRANSPARENT" val="0"/>
  <p:tag name="TBUG" val="0"/>
  <p:tag name="ALLOWFS" val="0"/>
  <p:tag name="ORIGWIDTH" val="246"/>
  <p:tag name="PICTUREFILESIZE" val="11189"/>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where $\left|\eta_{i}\right|\leq\frac{n\, eps}{1-n\, eps}$ is very&#10;small.&#10;\end{document}"/>
  <p:tag name="FILENAME" val="TP_tmp"/>
  <p:tag name="FORMAT" val="png16m"/>
  <p:tag name="RES" val="1200"/>
  <p:tag name="BLEND" val="0"/>
  <p:tag name="TRANSPARENT" val="0"/>
  <p:tag name="TBUG" val="0"/>
  <p:tag name="ALLOWFS" val="0"/>
  <p:tag name="ORIGWIDTH" val="147"/>
  <p:tag name="PICTUREFILESIZE" val="995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An algorithm is \emph{backward stable} if for any $x$&#10; , it computes $\hat{f}\left(x\right)$&#10;  with small backward error, $\Delta x$&#10; . In other words, it computes the exact solution to a nearby problem,&#10;&#10;\[f\left(x+\Delta x\right)=\hat{f}\left(x\right),\]&#10; &#10;&#10;\noindent so that the solution is not sensitive to small perturbations in $x$&#10;  .&#10;\end{document}"/>
  <p:tag name="FILENAME" val="TP_tmp"/>
  <p:tag name="FORMAT" val="png16m"/>
  <p:tag name="RES" val="1200"/>
  <p:tag name="BLEND" val="0"/>
  <p:tag name="TRANSPARENT" val="0"/>
  <p:tag name="TBUG" val="0"/>
  <p:tag name="ALLOWFS" val="0"/>
  <p:tag name="ORIGWIDTH" val="345"/>
  <p:tag name="PICTUREFILESIZE" val="7322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extbf{Definition:} An algorithm is&#10;\emph{forward stable} if whenever $f\left(x\right)$ is the true solution,&#10;the difference between the computed and true solutions is small. In&#10;other words,&#10;&#10;\[&#10;\left|\hat{f}\left(x\right)-f\left(x\right)\right|&#10;\]&#10;\noindent is small.&#10;&#10;\end{document}"/>
  <p:tag name="FILENAME" val="TP_tmp"/>
  <p:tag name="FORMAT" val="png16m"/>
  <p:tag name="RES" val="1200"/>
  <p:tag name="BLEND" val="0"/>
  <p:tag name="TRANSPARENT" val="0"/>
  <p:tag name="TBUG" val="0"/>
  <p:tag name="ALLOWFS" val="0"/>
  <p:tag name="ORIGWIDTH" val="344"/>
  <p:tag name="PICTUREFILESIZE" val="54876"/>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A problem is \emph{ill-conditioned} if a small relative&#10;change in its data can cause a large relative error in its computed&#10;solution, regardless of the algorithm used to solve the problem. If&#10;small perturbations in problem data lead to small relative errors&#10;in the solution, a problem is said to be \textit{well-conditioned}.&#10;\end{document}"/>
  <p:tag name="FILENAME" val="TP_tmp"/>
  <p:tag name="FORMAT" val="png16m"/>
  <p:tag name="RES" val="1200"/>
  <p:tag name="BLEND" val="0"/>
  <p:tag name="TRANSPARENT" val="0"/>
  <p:tag name="TBUG" val="0"/>
  <p:tag name="ALLOWFS" val="0"/>
  <p:tag name="ORIGWIDTH" val="345"/>
  <p:tag name="PICTUREFILESIZE" val="66176"/>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frac{dx}{dt}=x\left(t\right)-t,\, t&gt;0,\,\, x\left(0\right)=1&#10;\]&#10;\end{document}"/>
  <p:tag name="FILENAME" val="TP_tmp"/>
  <p:tag name="FORMAT" val="png16m"/>
  <p:tag name="RES" val="1200"/>
  <p:tag name="BLEND" val="0"/>
  <p:tag name="TRANSPARENT" val="0"/>
  <p:tag name="TBUG" val="0"/>
  <p:tag name="ALLOWFS" val="0"/>
  <p:tag name="ORIGWIDTH" val="134"/>
  <p:tag name="PICTUREFILESIZE" val="95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360</TotalTime>
  <Words>1309</Words>
  <Application>Microsoft Macintosh PowerPoint</Application>
  <PresentationFormat>On-screen Show (4:3)</PresentationFormat>
  <Paragraphs>176</Paragraphs>
  <Slides>39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Equation</vt:lpstr>
      <vt:lpstr>Why Do We Need Numerical Linear Algebra?</vt:lpstr>
      <vt:lpstr>Why Do We Need Numerical Linear Algebra?</vt:lpstr>
      <vt:lpstr>Why Do We Need Numerical Linear Algebra?</vt:lpstr>
      <vt:lpstr>Why Do We Need Numerical Linear Algebra?</vt:lpstr>
      <vt:lpstr>Computation Error</vt:lpstr>
      <vt:lpstr>Forward Error</vt:lpstr>
      <vt:lpstr>Forward Error of the Outer Product</vt:lpstr>
      <vt:lpstr>Forward Error of the Inner Product</vt:lpstr>
      <vt:lpstr>Backward Error</vt:lpstr>
      <vt:lpstr>Backward Error</vt:lpstr>
      <vt:lpstr>Backward Error Example</vt:lpstr>
      <vt:lpstr>Backward Error Result for the Computation of the Inner Product</vt:lpstr>
      <vt:lpstr>Algorithm Stability</vt:lpstr>
      <vt:lpstr>Algorithm Stability</vt:lpstr>
      <vt:lpstr>Backward Stable Algorithm</vt:lpstr>
      <vt:lpstr>Forward Stable Algorithm</vt:lpstr>
      <vt:lpstr>Backward Error Analysis is Generally Preferred</vt:lpstr>
      <vt:lpstr>Examples of Unstable Algorithms</vt:lpstr>
      <vt:lpstr>Examples of Unstable Algorithms</vt:lpstr>
      <vt:lpstr>The Wilkinson Polynomial</vt:lpstr>
      <vt:lpstr>The Wilkinson Polynomial</vt:lpstr>
      <vt:lpstr>Conditioning of a Problem</vt:lpstr>
      <vt:lpstr>Conditioning of a Problem</vt:lpstr>
      <vt:lpstr>Conditioning of a Problem</vt:lpstr>
      <vt:lpstr>Conditioning of a Problem</vt:lpstr>
      <vt:lpstr>Distinction between Stability and Conditioning</vt:lpstr>
      <vt:lpstr>Conditioning of a Linear System</vt:lpstr>
      <vt:lpstr>Pertubation Theorem for the Solution of a Linear System</vt:lpstr>
      <vt:lpstr>Pertubation Theorem for the Solution of a Linear System</vt:lpstr>
      <vt:lpstr>Condition Number Notation</vt:lpstr>
      <vt:lpstr>Example 1</vt:lpstr>
      <vt:lpstr>Example 2</vt:lpstr>
      <vt:lpstr>Properties of Matrix Condition Numbers</vt:lpstr>
      <vt:lpstr>Condition Number of an Orthogonal Matrix</vt:lpstr>
      <vt:lpstr>MATLAB Computation of a Matrix Condition Number</vt:lpstr>
      <vt:lpstr>MATLAB Computation of a Matrix Condition Number</vt:lpstr>
      <vt:lpstr>Estimating the Condition Number</vt:lpstr>
      <vt:lpstr>Perturbation Analysis of Eigenvalue Problems</vt:lpstr>
      <vt:lpstr>Perturbation Analysis of Eigenvalue Problems</vt:lpstr>
    </vt:vector>
  </TitlesOfParts>
  <Company>University of the Pacific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Numerical Linear Algebra?</dc:title>
  <dc:creator>William Ford</dc:creator>
  <cp:lastModifiedBy>William Ford</cp:lastModifiedBy>
  <cp:revision>20</cp:revision>
  <dcterms:created xsi:type="dcterms:W3CDTF">2014-09-30T20:13:14Z</dcterms:created>
  <dcterms:modified xsi:type="dcterms:W3CDTF">2014-10-15T21:06:26Z</dcterms:modified>
</cp:coreProperties>
</file>