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6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embeddings/oleObject25.bin" ContentType="application/vnd.openxmlformats-officedocument.oleObject"/>
  <Override PartName="/ppt/tags/tag24.xml" ContentType="application/vnd.openxmlformats-officedocument.presentationml.tags+xml"/>
  <Override PartName="/ppt/embeddings/oleObject26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embeddings/oleObject27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embeddings/oleObject28.bin" ContentType="application/vnd.openxmlformats-officedocument.oleObject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0D21C-CAC1-824B-B0EA-92EECC996DC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D305-A61D-D044-831D-962990F4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C64FB-3F7F-46BA-9A5E-06535F6B94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C1DD-2144-584F-A125-5AA2131A620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F688-2962-2644-B2E7-A926ED34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6" Type="http://schemas.openxmlformats.org/officeDocument/2006/relationships/image" Target="../media/image17.png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38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3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oleObject" Target="../embeddings/oleObject27.bin"/><Relationship Id="rId8" Type="http://schemas.openxmlformats.org/officeDocument/2006/relationships/image" Target="../media/image54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59.emf"/><Relationship Id="rId17" Type="http://schemas.openxmlformats.org/officeDocument/2006/relationships/image" Target="../media/image65.png"/><Relationship Id="rId1" Type="http://schemas.openxmlformats.org/officeDocument/2006/relationships/vmlDrawing" Target="../drawings/vmlDrawing15.v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ELIMINATION AND THE LU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studied the process or Gaussian elimination in Chapter 2. The process used the elementary row operations:</a:t>
            </a:r>
            <a:br>
              <a:rPr lang="en-US" dirty="0" smtClean="0"/>
            </a:b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Multiplying a row by a scalar.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Subtracting a multiple of one row from another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Exchanging two rows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3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Row Matrices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99846"/>
            <a:ext cx="8737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Row Matrices Example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2" y="1865923"/>
            <a:ext cx="8255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1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Elementary Row Matrix Theorem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436077"/>
            <a:ext cx="8737600" cy="863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54256"/>
              </p:ext>
            </p:extLst>
          </p:nvPr>
        </p:nvGraphicFramePr>
        <p:xfrm>
          <a:off x="1575287" y="2368062"/>
          <a:ext cx="5751636" cy="436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3746500" imgH="2844800" progId="Equation.DSMT4">
                  <p:embed/>
                </p:oleObj>
              </mc:Choice>
              <mc:Fallback>
                <p:oleObj name="Equation" r:id="rId5" imgW="3746500" imgH="284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5287" y="2368062"/>
                        <a:ext cx="5751636" cy="4367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00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Elementary Matrices are Nonsingular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04808"/>
              </p:ext>
            </p:extLst>
          </p:nvPr>
        </p:nvGraphicFramePr>
        <p:xfrm>
          <a:off x="457200" y="1905000"/>
          <a:ext cx="205153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888840" imgH="330120" progId="Equation.3">
                  <p:embed/>
                </p:oleObj>
              </mc:Choice>
              <mc:Fallback>
                <p:oleObj name="Equation" r:id="rId3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051539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442939"/>
              </p:ext>
            </p:extLst>
          </p:nvPr>
        </p:nvGraphicFramePr>
        <p:xfrm>
          <a:off x="439127" y="3032369"/>
          <a:ext cx="624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3124080" imgH="342720" progId="Equation.DSMT4">
                  <p:embed/>
                </p:oleObj>
              </mc:Choice>
              <mc:Fallback>
                <p:oleObj name="Equation" r:id="rId5" imgW="3124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27" y="3032369"/>
                        <a:ext cx="6248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971426"/>
              </p:ext>
            </p:extLst>
          </p:nvPr>
        </p:nvGraphicFramePr>
        <p:xfrm>
          <a:off x="457200" y="4158271"/>
          <a:ext cx="3106127" cy="71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054100" imgH="241300" progId="Equation.DSMT4">
                  <p:embed/>
                </p:oleObj>
              </mc:Choice>
              <mc:Fallback>
                <p:oleObj name="Equation" r:id="rId7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158271"/>
                        <a:ext cx="3106127" cy="711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63327" y="4024515"/>
            <a:ext cx="5181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/>
              </a:rPr>
              <a:t>Multiply row </a:t>
            </a:r>
            <a:r>
              <a:rPr lang="en-US" i="1" dirty="0" smtClean="0">
                <a:effectLst/>
              </a:rPr>
              <a:t>j</a:t>
            </a:r>
            <a:r>
              <a:rPr lang="en-US" i="0" dirty="0" smtClean="0">
                <a:effectLst/>
              </a:rPr>
              <a:t> by </a:t>
            </a:r>
            <a:r>
              <a:rPr lang="en-US" i="1" dirty="0" smtClean="0">
                <a:effectLst/>
              </a:rPr>
              <a:t>t</a:t>
            </a:r>
            <a:r>
              <a:rPr lang="en-US" i="0" dirty="0" smtClean="0">
                <a:effectLst/>
              </a:rPr>
              <a:t> and subtract from row </a:t>
            </a:r>
            <a:r>
              <a:rPr lang="en-US" i="1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 ,</a:t>
            </a:r>
          </a:p>
          <a:p>
            <a:r>
              <a:rPr lang="en-US" i="0" dirty="0" smtClean="0">
                <a:effectLst/>
              </a:rPr>
              <a:t>then reverse the operation by multiplying row </a:t>
            </a:r>
            <a:r>
              <a:rPr lang="en-US" i="1" dirty="0" smtClean="0">
                <a:effectLst/>
              </a:rPr>
              <a:t>j</a:t>
            </a:r>
            <a:r>
              <a:rPr lang="en-US" i="0" dirty="0" smtClean="0">
                <a:effectLst/>
              </a:rPr>
              <a:t> by </a:t>
            </a:r>
            <a:r>
              <a:rPr lang="en-US" i="1" dirty="0" smtClean="0">
                <a:effectLst/>
              </a:rPr>
              <a:t>–t</a:t>
            </a:r>
          </a:p>
          <a:p>
            <a:r>
              <a:rPr lang="en-US" i="0" dirty="0" smtClean="0">
                <a:effectLst/>
              </a:rPr>
              <a:t>and subtract from row </a:t>
            </a:r>
            <a:r>
              <a:rPr lang="en-US" i="1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1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7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Elementary Matrices are Nonsingular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07" y="1427407"/>
            <a:ext cx="7725454" cy="532870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98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9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Row Equivalence and Elementary Row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030"/>
            <a:ext cx="8229600" cy="56259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If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 is row-equivalent to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, then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row equivalent to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.</a:t>
            </a:r>
            <a:endParaRPr lang="en-US" dirty="0" smtClean="0"/>
          </a:p>
          <a:p>
            <a:r>
              <a:rPr lang="en-US" dirty="0" smtClean="0"/>
              <a:t> Let </a:t>
            </a:r>
            <a:r>
              <a:rPr lang="en-US" i="1" dirty="0" smtClean="0"/>
              <a:t>A</a:t>
            </a:r>
            <a:r>
              <a:rPr lang="en-US" dirty="0" smtClean="0"/>
              <a:t> be a nonsingular </a:t>
            </a:r>
            <a:r>
              <a:rPr lang="en-US" i="1" dirty="0" smtClean="0"/>
              <a:t>n × n </a:t>
            </a:r>
            <a:r>
              <a:rPr lang="en-US" dirty="0" smtClean="0"/>
              <a:t>matrix. Then,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row-equivalent to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the product of elementary row matrices.</a:t>
            </a:r>
            <a:endParaRPr lang="en-US" dirty="0"/>
          </a:p>
          <a:p>
            <a:pPr marL="571500" indent="-514350"/>
            <a:r>
              <a:rPr lang="en-US" dirty="0" smtClean="0">
                <a:effectLst/>
              </a:rPr>
              <a:t>Let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be an </a:t>
            </a:r>
            <a:r>
              <a:rPr lang="en-US" i="1" dirty="0" smtClean="0">
                <a:effectLst/>
              </a:rPr>
              <a:t>n × n </a:t>
            </a:r>
            <a:r>
              <a:rPr lang="en-US" dirty="0" smtClean="0">
                <a:effectLst/>
              </a:rPr>
              <a:t>matrix and suppose that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row-equivalent to </a:t>
            </a:r>
            <a:r>
              <a:rPr lang="en-US" i="1" dirty="0" smtClean="0">
                <a:effectLst/>
              </a:rPr>
              <a:t>I</a:t>
            </a:r>
            <a:r>
              <a:rPr lang="en-US" dirty="0" smtClean="0">
                <a:effectLst/>
              </a:rPr>
              <a:t> . Then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nonsingular, and A</a:t>
            </a:r>
            <a:r>
              <a:rPr lang="en-US" baseline="30000" dirty="0" smtClean="0">
                <a:effectLst/>
              </a:rPr>
              <a:t>-1</a:t>
            </a:r>
            <a:r>
              <a:rPr lang="en-US" dirty="0" smtClean="0">
                <a:effectLst/>
              </a:rPr>
              <a:t> can be found by performing the same sequence of elementary row operations on </a:t>
            </a:r>
            <a:r>
              <a:rPr lang="en-US" i="1" dirty="0" smtClean="0">
                <a:effectLst/>
              </a:rPr>
              <a:t>I</a:t>
            </a:r>
            <a:r>
              <a:rPr lang="en-US" dirty="0" smtClean="0">
                <a:effectLst/>
              </a:rPr>
              <a:t> as were used to convert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to </a:t>
            </a:r>
            <a:r>
              <a:rPr lang="en-US" i="1" dirty="0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. </a:t>
            </a:r>
            <a:r>
              <a:rPr lang="en-US" dirty="0" smtClean="0"/>
              <a:t>This justifies the method of computing A</a:t>
            </a:r>
            <a:r>
              <a:rPr lang="en-US" baseline="30000" dirty="0" smtClean="0"/>
              <a:t>-1 </a:t>
            </a:r>
            <a:r>
              <a:rPr lang="en-US" dirty="0" smtClean="0"/>
              <a:t>presented in Chapter 2.</a:t>
            </a:r>
            <a:endParaRPr lang="en-US" i="1" dirty="0" smtClean="0">
              <a:effectLst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LU Decomposition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 details of the derivation require care, it is intuitively straightforward.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Elimination of elements a</a:t>
            </a:r>
            <a:r>
              <a:rPr lang="en-US" baseline="-25000" dirty="0" smtClean="0"/>
              <a:t>21</a:t>
            </a:r>
            <a:r>
              <a:rPr lang="en-US" dirty="0" smtClean="0"/>
              <a:t>, a</a:t>
            </a:r>
            <a:r>
              <a:rPr lang="en-US" baseline="-25000" dirty="0" smtClean="0"/>
              <a:t>31</a:t>
            </a:r>
            <a:r>
              <a:rPr lang="en-US" dirty="0" smtClean="0"/>
              <a:t>, …, a</a:t>
            </a:r>
            <a:r>
              <a:rPr lang="en-US" baseline="-25000" dirty="0" smtClean="0"/>
              <a:t>n1</a:t>
            </a:r>
            <a:r>
              <a:rPr lang="en-US" dirty="0" smtClean="0"/>
              <a:t> corresponds to the application of a sequence of n-1 products of elementary matrices                   as follows: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09933"/>
              </p:ext>
            </p:extLst>
          </p:nvPr>
        </p:nvGraphicFramePr>
        <p:xfrm>
          <a:off x="6901962" y="3526203"/>
          <a:ext cx="1323730" cy="54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1143000" imgH="469900" progId="Equation.DSMT4">
                  <p:embed/>
                </p:oleObj>
              </mc:Choice>
              <mc:Fallback>
                <p:oleObj name="Equation" r:id="rId4" imgW="1143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1962" y="3526203"/>
                        <a:ext cx="1323730" cy="54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541715"/>
            <a:ext cx="812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LU Decomposition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elements a</a:t>
            </a:r>
            <a:r>
              <a:rPr lang="en-US" baseline="-25000" dirty="0" smtClean="0"/>
              <a:t>3</a:t>
            </a:r>
            <a:r>
              <a:rPr lang="en-US" baseline="-25000" dirty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baseline="-25000" dirty="0"/>
              <a:t>4</a:t>
            </a:r>
            <a:r>
              <a:rPr lang="en-US" dirty="0" smtClean="0"/>
              <a:t>, …, a</a:t>
            </a:r>
            <a:r>
              <a:rPr lang="en-US" baseline="-25000" dirty="0" smtClean="0"/>
              <a:t>n2</a:t>
            </a:r>
            <a:r>
              <a:rPr lang="en-US" dirty="0" smtClean="0"/>
              <a:t> corresponds to the product of elementary matrices                             , and the row reduction now looks like this: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11460"/>
              </p:ext>
            </p:extLst>
          </p:nvPr>
        </p:nvGraphicFramePr>
        <p:xfrm>
          <a:off x="2477477" y="2588357"/>
          <a:ext cx="2573216" cy="61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981200" imgH="469900" progId="Equation.DSMT4">
                  <p:embed/>
                </p:oleObj>
              </mc:Choice>
              <mc:Fallback>
                <p:oleObj name="Equation" r:id="rId3" imgW="1981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7477" y="2588357"/>
                        <a:ext cx="2573216" cy="61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89825"/>
              </p:ext>
            </p:extLst>
          </p:nvPr>
        </p:nvGraphicFramePr>
        <p:xfrm>
          <a:off x="344870" y="3907203"/>
          <a:ext cx="8400544" cy="169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6121400" imgH="1231900" progId="Equation.DSMT4">
                  <p:embed/>
                </p:oleObj>
              </mc:Choice>
              <mc:Fallback>
                <p:oleObj name="Equation" r:id="rId5" imgW="61214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70" y="3907203"/>
                        <a:ext cx="8400544" cy="169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07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LU Decomposition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in this way, the result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matrix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the product of invertible matrices and so is invertible. This gives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84244"/>
              </p:ext>
            </p:extLst>
          </p:nvPr>
        </p:nvGraphicFramePr>
        <p:xfrm>
          <a:off x="277569" y="2461357"/>
          <a:ext cx="8634322" cy="14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7454900" imgH="1231900" progId="Equation.DSMT4">
                  <p:embed/>
                </p:oleObj>
              </mc:Choice>
              <mc:Fallback>
                <p:oleObj name="Equation" r:id="rId3" imgW="74549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69" y="2461357"/>
                        <a:ext cx="8634322" cy="1426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65630"/>
              </p:ext>
            </p:extLst>
          </p:nvPr>
        </p:nvGraphicFramePr>
        <p:xfrm>
          <a:off x="1067288" y="4449582"/>
          <a:ext cx="6367097" cy="60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5524500" imgH="520700" progId="Equation.DSMT4">
                  <p:embed/>
                </p:oleObj>
              </mc:Choice>
              <mc:Fallback>
                <p:oleObj name="Equation" r:id="rId5" imgW="5524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7288" y="4449582"/>
                        <a:ext cx="6367097" cy="60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76229"/>
              </p:ext>
            </p:extLst>
          </p:nvPr>
        </p:nvGraphicFramePr>
        <p:xfrm>
          <a:off x="3430953" y="6018700"/>
          <a:ext cx="1776047" cy="51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660400" imgH="190500" progId="Equation.DSMT4">
                  <p:embed/>
                </p:oleObj>
              </mc:Choice>
              <mc:Fallback>
                <p:oleObj name="Equation" r:id="rId7" imgW="660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0953" y="6018700"/>
                        <a:ext cx="1776047" cy="512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3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LU Decomposition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 be shown that M</a:t>
            </a:r>
            <a:r>
              <a:rPr lang="en-US" baseline="30000" dirty="0" smtClean="0"/>
              <a:t>-1</a:t>
            </a:r>
            <a:r>
              <a:rPr lang="en-US" dirty="0" smtClean="0"/>
              <a:t> = L is a lower triangular matrix with ones on its diagonal, and</a:t>
            </a:r>
            <a:br>
              <a:rPr lang="en-US" dirty="0" smtClean="0"/>
            </a:br>
            <a:r>
              <a:rPr lang="en-US" dirty="0" smtClean="0"/>
              <a:t>					A = LU</a:t>
            </a:r>
            <a:endParaRPr lang="en-US" dirty="0"/>
          </a:p>
          <a:p>
            <a:r>
              <a:rPr lang="en-US" dirty="0" smtClean="0"/>
              <a:t>Note that this analysis assumes no diagonal element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 = 0. If so, the algorithm does not work because a row exchange is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1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LU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/>
          <a:lstStyle/>
          <a:p>
            <a:r>
              <a:rPr lang="en-US" sz="2400" dirty="0" smtClean="0"/>
              <a:t>In many applications where linear systems appear, one needs to solve </a:t>
            </a:r>
            <a:r>
              <a:rPr lang="en-US" sz="2400" i="1" dirty="0" smtClean="0"/>
              <a:t>Ax = b </a:t>
            </a:r>
            <a:r>
              <a:rPr lang="en-US" sz="2400" dirty="0" smtClean="0"/>
              <a:t>for many different vectors </a:t>
            </a:r>
            <a:r>
              <a:rPr lang="en-US" sz="2400" i="1" dirty="0" smtClean="0"/>
              <a:t>b</a:t>
            </a:r>
            <a:r>
              <a:rPr lang="en-US" sz="2400" dirty="0" smtClean="0"/>
              <a:t>. For instance, a structure must be tested under several different loads, not just one. As in the example of a truss (Section 2.7), the loading in such a problem is usually represented by the vector </a:t>
            </a:r>
            <a:r>
              <a:rPr lang="en-US" sz="2400" i="1" dirty="0" smtClean="0"/>
              <a:t>b</a:t>
            </a:r>
            <a:r>
              <a:rPr lang="en-US" sz="2400" dirty="0" smtClean="0"/>
              <a:t>. If we need to solve several different systems with the same </a:t>
            </a:r>
            <a:r>
              <a:rPr lang="en-US" sz="2400" i="1" dirty="0" smtClean="0"/>
              <a:t>A</a:t>
            </a:r>
            <a:r>
              <a:rPr lang="en-US" sz="2400" dirty="0" smtClean="0"/>
              <a:t>, and </a:t>
            </a:r>
            <a:r>
              <a:rPr lang="en-US" sz="2400" i="1" dirty="0" smtClean="0"/>
              <a:t>A</a:t>
            </a:r>
            <a:r>
              <a:rPr lang="en-US" sz="2400" dirty="0" smtClean="0"/>
              <a:t> is large, then we would like to avoid repeating the steps of Gaussian elimination on </a:t>
            </a:r>
            <a:r>
              <a:rPr lang="en-US" sz="2400" i="1" dirty="0" smtClean="0"/>
              <a:t>A</a:t>
            </a:r>
            <a:r>
              <a:rPr lang="en-US" sz="2400" dirty="0" smtClean="0"/>
              <a:t> for every different </a:t>
            </a:r>
            <a:r>
              <a:rPr lang="en-US" sz="2400" i="1" dirty="0" smtClean="0"/>
              <a:t>b</a:t>
            </a:r>
            <a:r>
              <a:rPr lang="en-US" sz="2400" dirty="0" smtClean="0"/>
              <a:t>. This can be accomplished by the  LU factorization, which in effect records the steps of Gaussian elimination.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31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LU decomposition of a nonsingular matrix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unique</a:t>
            </a:r>
            <a:r>
              <a:rPr lang="en-US" i="1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71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Colon Notation for an </a:t>
            </a:r>
            <a:r>
              <a:rPr lang="en-US" i="1" dirty="0" smtClean="0"/>
              <a:t>m × n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The notation </a:t>
            </a:r>
            <a:r>
              <a:rPr lang="en-US" i="1" dirty="0" smtClean="0">
                <a:effectLst/>
              </a:rPr>
              <a:t>A( :,j ) </a:t>
            </a:r>
            <a:r>
              <a:rPr lang="en-US" dirty="0" smtClean="0">
                <a:effectLst/>
              </a:rPr>
              <a:t>references column </a:t>
            </a:r>
            <a:r>
              <a:rPr lang="en-US" i="1" dirty="0" smtClean="0">
                <a:effectLst/>
              </a:rPr>
              <a:t>j</a:t>
            </a:r>
            <a:r>
              <a:rPr lang="en-US" dirty="0" smtClean="0">
                <a:effectLst/>
              </a:rPr>
              <a:t> of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effectLst/>
              </a:rPr>
              <a:t>The notation </a:t>
            </a:r>
            <a:r>
              <a:rPr lang="en-US" i="1" dirty="0" smtClean="0">
                <a:effectLst/>
              </a:rPr>
              <a:t>A( </a:t>
            </a:r>
            <a:r>
              <a:rPr lang="en-US" i="1" dirty="0" err="1" smtClean="0">
                <a:effectLst/>
              </a:rPr>
              <a:t>i</a:t>
            </a:r>
            <a:r>
              <a:rPr lang="en-US" i="1" dirty="0" smtClean="0">
                <a:effectLst/>
              </a:rPr>
              <a:t>,: ) </a:t>
            </a:r>
            <a:r>
              <a:rPr lang="en-US" dirty="0" smtClean="0">
                <a:effectLst/>
              </a:rPr>
              <a:t>references row </a:t>
            </a:r>
            <a:r>
              <a:rPr lang="en-US" i="1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of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To multiply row </a:t>
            </a:r>
            <a:r>
              <a:rPr lang="en-US" i="1" dirty="0" smtClean="0"/>
              <a:t>j</a:t>
            </a:r>
            <a:r>
              <a:rPr lang="en-US" dirty="0" smtClean="0"/>
              <a:t> by constant </a:t>
            </a:r>
            <a:r>
              <a:rPr lang="en-US" i="1" dirty="0" smtClean="0"/>
              <a:t>t</a:t>
            </a:r>
            <a:r>
              <a:rPr lang="en-US" dirty="0" smtClean="0"/>
              <a:t> and subtract from row </a:t>
            </a:r>
            <a:r>
              <a:rPr lang="en-US" i="1" dirty="0" err="1" smtClean="0"/>
              <a:t>i</a:t>
            </a:r>
            <a:r>
              <a:rPr lang="en-US" dirty="0" smtClean="0"/>
              <a:t>, use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31" y="2188308"/>
            <a:ext cx="2073030" cy="1455532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431" y="4464542"/>
            <a:ext cx="4470400" cy="33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77243"/>
              </p:ext>
            </p:extLst>
          </p:nvPr>
        </p:nvGraphicFramePr>
        <p:xfrm>
          <a:off x="2855547" y="6126163"/>
          <a:ext cx="2758039" cy="41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1587500" imgH="241300" progId="Equation.DSMT4">
                  <p:embed/>
                </p:oleObj>
              </mc:Choice>
              <mc:Fallback>
                <p:oleObj name="Equation" r:id="rId7" imgW="1587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5547" y="6126163"/>
                        <a:ext cx="2758039" cy="41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62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Colon Notation for an </a:t>
            </a:r>
            <a:r>
              <a:rPr lang="en-US" i="1" dirty="0" smtClean="0"/>
              <a:t>m × n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colon notation can reference both rows and columns. For instance, if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an </a:t>
            </a:r>
            <a:r>
              <a:rPr lang="en-US" i="1" dirty="0" smtClean="0">
                <a:effectLst/>
              </a:rPr>
              <a:t>n × n </a:t>
            </a:r>
            <a:r>
              <a:rPr lang="en-US" dirty="0" smtClean="0">
                <a:effectLst/>
              </a:rPr>
              <a:t>matrix, </a:t>
            </a:r>
            <a:r>
              <a:rPr lang="en-US" i="1" dirty="0" smtClean="0">
                <a:effectLst/>
              </a:rPr>
              <a:t>A( 1:k,1:k ) </a:t>
            </a:r>
            <a:r>
              <a:rPr lang="en-US" dirty="0" smtClean="0">
                <a:effectLst/>
              </a:rPr>
              <a:t>is the </a:t>
            </a:r>
            <a:r>
              <a:rPr lang="en-US" i="1" dirty="0" smtClean="0">
                <a:effectLst/>
              </a:rPr>
              <a:t>k × k </a:t>
            </a:r>
            <a:r>
              <a:rPr lang="en-US" dirty="0" smtClean="0">
                <a:effectLst/>
              </a:rPr>
              <a:t>submatrix beginning in the upper left-hand corner of A. </a:t>
            </a:r>
            <a:endParaRPr lang="en-US" dirty="0"/>
          </a:p>
        </p:txBody>
      </p:sp>
      <p:pic>
        <p:nvPicPr>
          <p:cNvPr id="4" name="Picture 3" descr="f11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23" y="3816838"/>
            <a:ext cx="3605823" cy="25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>
                <a:cs typeface="Courier New"/>
              </a:rPr>
              <a:t>lugauss</a:t>
            </a:r>
            <a:endParaRPr lang="en-US" dirty="0">
              <a:cs typeface="Courier New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7"/>
          <a:stretch/>
        </p:blipFill>
        <p:spPr bwMode="auto">
          <a:xfrm>
            <a:off x="190500" y="2070100"/>
            <a:ext cx="8763000" cy="398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065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170960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 err="1">
                <a:cs typeface="Courier New"/>
              </a:rPr>
              <a:t>lugauss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1"/>
          <a:stretch/>
        </p:blipFill>
        <p:spPr bwMode="auto">
          <a:xfrm>
            <a:off x="190500" y="1968500"/>
            <a:ext cx="8763000" cy="2006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717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0587"/>
            <a:ext cx="8229600" cy="1143000"/>
          </a:xfrm>
        </p:spPr>
        <p:txBody>
          <a:bodyPr/>
          <a:lstStyle/>
          <a:p>
            <a:r>
              <a:rPr lang="en-US" dirty="0" smtClean="0"/>
              <a:t>MATLAB Example using </a:t>
            </a:r>
            <a:r>
              <a:rPr lang="en-US" dirty="0" err="1" smtClean="0">
                <a:latin typeface="Courier New"/>
                <a:cs typeface="Courier New"/>
              </a:rPr>
              <a:t>lugauss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71058"/>
            <a:ext cx="5571632" cy="612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latin typeface="Courier New"/>
                <a:cs typeface="Courier New"/>
              </a:rPr>
              <a:t>&gt;&gt; A = </a:t>
            </a:r>
            <a:r>
              <a:rPr lang="es-ES_tradnl" sz="1400" dirty="0" err="1" smtClean="0">
                <a:latin typeface="Courier New"/>
                <a:cs typeface="Courier New"/>
              </a:rPr>
              <a:t>randi</a:t>
            </a:r>
            <a:r>
              <a:rPr lang="es-ES_tradnl" sz="1400" dirty="0" smtClean="0">
                <a:latin typeface="Courier New"/>
                <a:cs typeface="Courier New"/>
              </a:rPr>
              <a:t>([-10 10],5,5)</a:t>
            </a:r>
          </a:p>
          <a:p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smtClean="0">
                <a:latin typeface="Courier New"/>
                <a:cs typeface="Courier New"/>
              </a:rPr>
              <a:t>A =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5     4     7    -1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5   -10     4    -2    -1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-2    -5    -4     6     3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3   -10     9     6     4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-7    -8   -10    -7     5</a:t>
            </a:r>
          </a:p>
          <a:p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smtClean="0">
                <a:latin typeface="Courier New"/>
                <a:cs typeface="Courier New"/>
              </a:rPr>
              <a:t>&gt;&gt; [L,U] = </a:t>
            </a:r>
            <a:r>
              <a:rPr lang="es-ES_tradnl" sz="1400" dirty="0" err="1" smtClean="0">
                <a:latin typeface="Courier New"/>
                <a:cs typeface="Courier New"/>
              </a:rPr>
              <a:t>lugauss</a:t>
            </a:r>
            <a:r>
              <a:rPr lang="es-ES_tradnl" sz="1400" dirty="0" smtClean="0">
                <a:latin typeface="Courier New"/>
                <a:cs typeface="Courier New"/>
              </a:rPr>
              <a:t>(A)</a:t>
            </a:r>
          </a:p>
          <a:p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smtClean="0">
                <a:latin typeface="Courier New"/>
                <a:cs typeface="Courier New"/>
              </a:rPr>
              <a:t>L =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1.0000         0         0         0         0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1.0000    1.0000         0         0         0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-0.4000    0.2429    1.0000         0         0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0.6000    0.8857  -15.8182    1.0000    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-1.4000    0.1714   -0.6667   -0.0434    1.0000</a:t>
            </a:r>
          </a:p>
          <a:p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smtClean="0">
                <a:latin typeface="Courier New"/>
                <a:cs typeface="Courier New"/>
              </a:rPr>
              <a:t>U =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5.0000    4.0000    7.0000   -1.0000         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    0  -14.0000   -3.0000   -1.0000   -1.0000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    0         0   -0.4714    5.8429    3.2429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    0         0         0   99.9091   56.1818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      0         0         0         0    9.7701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 smtClean="0">
                <a:latin typeface="Courier New"/>
                <a:cs typeface="Courier New"/>
              </a:rPr>
              <a:t>&gt;&gt; </a:t>
            </a:r>
            <a:r>
              <a:rPr lang="es-ES_tradnl" sz="1400" dirty="0" err="1" smtClean="0">
                <a:latin typeface="Courier New"/>
                <a:cs typeface="Courier New"/>
              </a:rPr>
              <a:t>norm</a:t>
            </a:r>
            <a:r>
              <a:rPr lang="es-ES_tradnl" sz="1400" dirty="0" smtClean="0">
                <a:latin typeface="Courier New"/>
                <a:cs typeface="Courier New"/>
              </a:rPr>
              <a:t>(A-L*U)</a:t>
            </a:r>
          </a:p>
          <a:p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err="1" smtClean="0">
                <a:latin typeface="Courier New"/>
                <a:cs typeface="Courier New"/>
              </a:rPr>
              <a:t>ans</a:t>
            </a:r>
            <a:r>
              <a:rPr lang="es-ES_tradnl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es-ES_tradnl" sz="1400" dirty="0" smtClean="0">
                <a:latin typeface="Courier New"/>
                <a:cs typeface="Courier New"/>
              </a:rPr>
              <a:t>   8.8818e-16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840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 Flop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flop count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     is the dominant term, the flop count is         .</a:t>
            </a:r>
          </a:p>
          <a:p>
            <a:endParaRPr lang="en-US" dirty="0"/>
          </a:p>
          <a:p>
            <a:r>
              <a:rPr lang="en-US" dirty="0" smtClean="0"/>
              <a:t>The LU decomposition, being a cubic algorithm, is relatively slow. Fortunately, only one decomposition is required to solve </a:t>
            </a:r>
            <a:r>
              <a:rPr lang="en-US" i="1" dirty="0" smtClean="0"/>
              <a:t>k</a:t>
            </a:r>
            <a:r>
              <a:rPr lang="en-US" dirty="0" smtClean="0"/>
              <a:t> systems</a:t>
            </a:r>
            <a:br>
              <a:rPr lang="en-US" dirty="0" smtClean="0"/>
            </a:br>
            <a:r>
              <a:rPr lang="en-US" i="1" dirty="0" err="1" smtClean="0"/>
              <a:t>Ax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i </a:t>
            </a:r>
            <a:r>
              <a:rPr lang="en-US" dirty="0" smtClean="0"/>
              <a:t>,</a:t>
            </a:r>
            <a:r>
              <a:rPr lang="en-US" i="1" dirty="0" smtClean="0"/>
              <a:t> 1 ≤ </a:t>
            </a:r>
            <a:r>
              <a:rPr lang="en-US" i="1" dirty="0" err="1" smtClean="0"/>
              <a:t>i</a:t>
            </a:r>
            <a:r>
              <a:rPr lang="en-US" i="1" dirty="0" smtClean="0"/>
              <a:t> ≤ 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6" y="2393461"/>
            <a:ext cx="2893192" cy="53730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41305"/>
              </p:ext>
            </p:extLst>
          </p:nvPr>
        </p:nvGraphicFramePr>
        <p:xfrm>
          <a:off x="1817567" y="2930768"/>
          <a:ext cx="400050" cy="53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292100" imgH="393700" progId="Equation.DSMT4">
                  <p:embed/>
                </p:oleObj>
              </mc:Choice>
              <mc:Fallback>
                <p:oleObj name="Equation" r:id="rId5" imgW="29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7567" y="2930768"/>
                        <a:ext cx="400050" cy="539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01253"/>
              </p:ext>
            </p:extLst>
          </p:nvPr>
        </p:nvGraphicFramePr>
        <p:xfrm>
          <a:off x="1231989" y="3368918"/>
          <a:ext cx="672612" cy="44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419100" imgH="279400" progId="Equation.DSMT4">
                  <p:embed/>
                </p:oleObj>
              </mc:Choice>
              <mc:Fallback>
                <p:oleObj name="Equation" r:id="rId7" imgW="4191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1989" y="3368918"/>
                        <a:ext cx="672612" cy="448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2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2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Gaussian Elimination with 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7110"/>
            <a:ext cx="8229600" cy="5704122"/>
          </a:xfrm>
        </p:spPr>
        <p:txBody>
          <a:bodyPr/>
          <a:lstStyle/>
          <a:p>
            <a:r>
              <a:rPr lang="en-US" dirty="0" smtClean="0"/>
              <a:t>Without row exchanges, Gaussian elimination is an unstable algorithm.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121" y="2211764"/>
            <a:ext cx="6836629" cy="459738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8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Elimination with 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problem arose when we divided by a small pivot element and obtained a large multiplier. The large multiplier resulted in the addition of a very large number to a much smaller number. The result was loss of any contribution from the small number.</a:t>
            </a:r>
          </a:p>
          <a:p>
            <a:endParaRPr lang="en-US" dirty="0"/>
          </a:p>
          <a:p>
            <a:r>
              <a:rPr lang="en-US" dirty="0" smtClean="0"/>
              <a:t>The solution is to use partial pivoting.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6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15" y="19538"/>
            <a:ext cx="8229600" cy="1005131"/>
          </a:xfrm>
        </p:spPr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417638"/>
            <a:ext cx="8763000" cy="1930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930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 </a:t>
            </a:r>
            <a:r>
              <a:rPr lang="en-US" dirty="0" smtClean="0"/>
              <a:t>DECOMPOSITION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229600" cy="5105400"/>
          </a:xfrm>
        </p:spPr>
        <p:txBody>
          <a:bodyPr/>
          <a:lstStyle/>
          <a:p>
            <a:r>
              <a:rPr lang="en-US" dirty="0" smtClean="0"/>
              <a:t>The main idea of the LU factorization is to record the steps used in Gaussian elimination on </a:t>
            </a:r>
            <a:r>
              <a:rPr lang="en-US" i="1" dirty="0" smtClean="0"/>
              <a:t>A</a:t>
            </a:r>
            <a:r>
              <a:rPr lang="en-US" dirty="0" smtClean="0"/>
              <a:t> in the places where the zero is produced. This forms the lower triangular matrix </a:t>
            </a:r>
            <a:r>
              <a:rPr lang="en-US" i="1" dirty="0" smtClean="0"/>
              <a:t>L</a:t>
            </a:r>
            <a:r>
              <a:rPr lang="en-US" dirty="0"/>
              <a:t> </a:t>
            </a:r>
            <a:r>
              <a:rPr lang="en-US" dirty="0" smtClean="0"/>
              <a:t>having a unit diagonal. </a:t>
            </a:r>
            <a:r>
              <a:rPr lang="en-US" i="1" dirty="0" smtClean="0"/>
              <a:t>U</a:t>
            </a:r>
            <a:r>
              <a:rPr lang="en-US" dirty="0" smtClean="0"/>
              <a:t> is simply the upper triangular matrix we are used to generating. </a:t>
            </a:r>
            <a:endParaRPr lang="en-US" dirty="0"/>
          </a:p>
        </p:txBody>
      </p:sp>
      <p:pic>
        <p:nvPicPr>
          <p:cNvPr id="6" name="Picture 5" descr="f11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724400"/>
            <a:ext cx="5562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0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283"/>
            <a:ext cx="8229600" cy="4525963"/>
          </a:xfrm>
        </p:spPr>
        <p:txBody>
          <a:bodyPr/>
          <a:lstStyle/>
          <a:p>
            <a:r>
              <a:rPr lang="en-US" dirty="0" smtClean="0">
                <a:effectLst/>
              </a:rPr>
              <a:t>Apply this strategy to the 2 × 2 matrix,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rounding to 3 digit precision.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69252"/>
              </p:ext>
            </p:extLst>
          </p:nvPr>
        </p:nvGraphicFramePr>
        <p:xfrm>
          <a:off x="3453086" y="1222619"/>
          <a:ext cx="2091290" cy="79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1295400" imgH="495300" progId="Equation.DSMT4">
                  <p:embed/>
                </p:oleObj>
              </mc:Choice>
              <mc:Fallback>
                <p:oleObj name="Equation" r:id="rId3" imgW="1295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3086" y="1222619"/>
                        <a:ext cx="2091290" cy="799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60108"/>
              </p:ext>
            </p:extLst>
          </p:nvPr>
        </p:nvGraphicFramePr>
        <p:xfrm>
          <a:off x="1033597" y="2888272"/>
          <a:ext cx="7044504" cy="78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4445000" imgH="495300" progId="Equation.DSMT4">
                  <p:embed/>
                </p:oleObj>
              </mc:Choice>
              <mc:Fallback>
                <p:oleObj name="Equation" r:id="rId5" imgW="4445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597" y="2888272"/>
                        <a:ext cx="7044504" cy="784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08361"/>
              </p:ext>
            </p:extLst>
          </p:nvPr>
        </p:nvGraphicFramePr>
        <p:xfrm>
          <a:off x="1095375" y="3987800"/>
          <a:ext cx="2543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2171700" imgH="698500" progId="Equation.DSMT4">
                  <p:embed/>
                </p:oleObj>
              </mc:Choice>
              <mc:Fallback>
                <p:oleObj name="Equation" r:id="rId7" imgW="21717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5375" y="3987800"/>
                        <a:ext cx="25431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10219"/>
              </p:ext>
            </p:extLst>
          </p:nvPr>
        </p:nvGraphicFramePr>
        <p:xfrm>
          <a:off x="3453086" y="5871950"/>
          <a:ext cx="1782022" cy="54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9" imgW="622300" imgH="190500" progId="Equation.DSMT4">
                  <p:embed/>
                </p:oleObj>
              </mc:Choice>
              <mc:Fallback>
                <p:oleObj name="Equation" r:id="rId9" imgW="622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3086" y="5871950"/>
                        <a:ext cx="1782022" cy="545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17116"/>
              </p:ext>
            </p:extLst>
          </p:nvPr>
        </p:nvGraphicFramePr>
        <p:xfrm>
          <a:off x="1378676" y="5147991"/>
          <a:ext cx="1370162" cy="75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1" imgW="901700" imgH="495300" progId="Equation.DSMT4">
                  <p:embed/>
                </p:oleObj>
              </mc:Choice>
              <mc:Fallback>
                <p:oleObj name="Equation" r:id="rId11" imgW="90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8676" y="5147991"/>
                        <a:ext cx="1370162" cy="75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368702"/>
              </p:ext>
            </p:extLst>
          </p:nvPr>
        </p:nvGraphicFramePr>
        <p:xfrm>
          <a:off x="3990394" y="4064487"/>
          <a:ext cx="1997619" cy="74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3" imgW="1333500" imgH="495300" progId="Equation.DSMT4">
                  <p:embed/>
                </p:oleObj>
              </mc:Choice>
              <mc:Fallback>
                <p:oleObj name="Equation" r:id="rId13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0394" y="4064487"/>
                        <a:ext cx="1997619" cy="74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5988013" y="4454280"/>
            <a:ext cx="1055602" cy="23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0853" y="4758593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with its rows exchanged (permuted)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526" y="5317003"/>
            <a:ext cx="288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                           , and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permutation matrix </a:t>
            </a:r>
            <a:r>
              <a:rPr lang="en-US" dirty="0" smtClean="0"/>
              <a:t>is the identity matrix with rows swapped. The product </a:t>
            </a:r>
            <a:r>
              <a:rPr lang="en-US" i="1" dirty="0" smtClean="0"/>
              <a:t>PA</a:t>
            </a:r>
            <a:r>
              <a:rPr lang="en-US" dirty="0" smtClean="0"/>
              <a:t> exchanges the corresponding rows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 partial pivoting is used, the result consists of three matrices, </a:t>
            </a:r>
            <a:r>
              <a:rPr lang="en-US" i="1" dirty="0" smtClean="0"/>
              <a:t>L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, and </a:t>
            </a:r>
            <a:r>
              <a:rPr lang="en-US" i="1" dirty="0" smtClean="0"/>
              <a:t>P</a:t>
            </a:r>
            <a:r>
              <a:rPr lang="en-US" dirty="0" smtClean="0"/>
              <a:t> such that </a:t>
            </a:r>
            <a:r>
              <a:rPr lang="en-US" i="1" dirty="0" smtClean="0"/>
              <a:t>PA = LU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516"/>
            <a:ext cx="8229600" cy="1143000"/>
          </a:xfrm>
        </p:spPr>
        <p:txBody>
          <a:bodyPr/>
          <a:lstStyle/>
          <a:p>
            <a:r>
              <a:rPr lang="en-US" dirty="0" smtClean="0"/>
              <a:t>Partial Pivoting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32" y="1174260"/>
            <a:ext cx="8763000" cy="4851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973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252898"/>
            <a:ext cx="8229600" cy="1143000"/>
          </a:xfrm>
        </p:spPr>
        <p:txBody>
          <a:bodyPr/>
          <a:lstStyle/>
          <a:p>
            <a:r>
              <a:rPr lang="en-US" dirty="0" smtClean="0"/>
              <a:t>Partial Pivoting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427" y="792407"/>
            <a:ext cx="7719646" cy="59856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7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effectLst/>
              </a:rPr>
              <a:t>Even if a row interchange occurs when dealing with column 1, do not interchange the corresponding rows of </a:t>
            </a:r>
            <a:r>
              <a:rPr lang="en-US" i="1" dirty="0" smtClean="0">
                <a:effectLst/>
              </a:rPr>
              <a:t>L</a:t>
            </a:r>
            <a:r>
              <a:rPr lang="en-US" i="0" dirty="0" smtClean="0">
                <a:effectLst/>
              </a:rPr>
              <a:t> until moving to column 2. Think of it this way. The matrix </a:t>
            </a:r>
            <a:r>
              <a:rPr lang="en-US" i="1" dirty="0" smtClean="0">
                <a:effectLst/>
              </a:rPr>
              <a:t>A</a:t>
            </a:r>
            <a:r>
              <a:rPr lang="en-US" i="0" dirty="0" smtClean="0">
                <a:effectLst/>
              </a:rPr>
              <a:t> after a row swap defines the starting configuration. The elements in the first column of </a:t>
            </a:r>
            <a:r>
              <a:rPr lang="en-US" i="1" dirty="0" smtClean="0">
                <a:effectLst/>
              </a:rPr>
              <a:t>L</a:t>
            </a:r>
            <a:r>
              <a:rPr lang="en-US" i="0" dirty="0" smtClean="0">
                <a:effectLst/>
              </a:rPr>
              <a:t> correspond to the multipliers after the row interchange involving pivot position ( 1,1 ), if 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3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</a:t>
            </a:r>
            <a:r>
              <a:rPr lang="en-US" dirty="0" smtClean="0"/>
              <a:t>Pivoting </a:t>
            </a:r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31461"/>
            <a:ext cx="8940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2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PA = 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507"/>
            <a:ext cx="8229600" cy="5335955"/>
          </a:xfrm>
        </p:spPr>
        <p:txBody>
          <a:bodyPr>
            <a:normAutofit/>
          </a:bodyPr>
          <a:lstStyle/>
          <a:p>
            <a:r>
              <a:rPr lang="en-US" dirty="0" smtClean="0"/>
              <a:t>The derivation is similar to the sequence of steps when pivoting is not used.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To deal with column </a:t>
            </a:r>
            <a:r>
              <a:rPr lang="en-US" dirty="0" err="1" smtClean="0"/>
              <a:t>i</a:t>
            </a:r>
            <a:r>
              <a:rPr lang="en-US" dirty="0" smtClean="0"/>
              <a:t>, first multiply by the permutation matrix (</a:t>
            </a:r>
            <a:r>
              <a:rPr lang="en-US" i="1" dirty="0" smtClean="0"/>
              <a:t>I</a:t>
            </a:r>
            <a:r>
              <a:rPr lang="en-US" dirty="0" smtClean="0"/>
              <a:t> if no row exchange is required) and then apply the elimination steps.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Let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dirty="0" smtClean="0"/>
              <a:t> be the product of the elementary row matrices that eliminate </a:t>
            </a:r>
            <a:r>
              <a:rPr lang="en-US" i="1" dirty="0" smtClean="0"/>
              <a:t>a</a:t>
            </a:r>
            <a:r>
              <a:rPr lang="en-US" i="1" baseline="-25000" dirty="0"/>
              <a:t>j</a:t>
            </a:r>
            <a:r>
              <a:rPr lang="en-US" i="1" baseline="-25000" dirty="0" smtClean="0"/>
              <a:t>+1,i</a:t>
            </a:r>
            <a:r>
              <a:rPr lang="en-US" i="1" dirty="0" smtClean="0"/>
              <a:t>, a</a:t>
            </a:r>
            <a:r>
              <a:rPr lang="en-US" i="1" baseline="-25000" dirty="0"/>
              <a:t>j</a:t>
            </a:r>
            <a:r>
              <a:rPr lang="en-US" i="1" baseline="-25000" dirty="0" smtClean="0"/>
              <a:t>+2,i</a:t>
            </a:r>
            <a:r>
              <a:rPr lang="en-US" i="1" dirty="0" smtClean="0"/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ni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</a:t>
            </a:r>
            <a:r>
              <a:rPr lang="en-US" dirty="0" smtClean="0"/>
              <a:t> performs the elimination step for column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9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Derivation of PA = LU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33046"/>
            <a:ext cx="8229600" cy="5853723"/>
          </a:xfrm>
        </p:spPr>
        <p:txBody>
          <a:bodyPr>
            <a:normAutofit/>
          </a:bodyPr>
          <a:lstStyle/>
          <a:p>
            <a:pPr marL="628650" lvl="1" indent="-457200">
              <a:buFont typeface="Arial"/>
              <a:buChar char="•"/>
            </a:pPr>
            <a:r>
              <a:rPr lang="en-US" dirty="0" smtClean="0"/>
              <a:t>The final configuration is</a:t>
            </a:r>
          </a:p>
          <a:p>
            <a:pPr marL="628650" lvl="1" indent="-457200">
              <a:buFont typeface="Arial"/>
              <a:buChar char="•"/>
            </a:pPr>
            <a:endParaRPr lang="en-US" dirty="0"/>
          </a:p>
          <a:p>
            <a:pPr marL="628650" lvl="1" indent="-457200">
              <a:buFont typeface="Arial"/>
              <a:buChar char="•"/>
            </a:pPr>
            <a:endParaRPr lang="en-US" dirty="0" smtClean="0"/>
          </a:p>
          <a:p>
            <a:pPr marL="628650" lvl="1" indent="-457200">
              <a:buFont typeface="Arial"/>
              <a:buChar char="•"/>
            </a:pPr>
            <a:endParaRPr lang="en-US" dirty="0"/>
          </a:p>
          <a:p>
            <a:pPr marL="628650" lvl="1" indent="-457200">
              <a:buFont typeface="Arial"/>
              <a:buChar char="•"/>
            </a:pPr>
            <a:endParaRPr lang="en-US" dirty="0" smtClean="0"/>
          </a:p>
          <a:p>
            <a:pPr marL="628650" lvl="1" indent="-457200">
              <a:buFont typeface="Arial"/>
              <a:buChar char="•"/>
            </a:pPr>
            <a:endParaRPr lang="en-US" dirty="0"/>
          </a:p>
          <a:p>
            <a:pPr marL="628650" lvl="1" indent="-457200">
              <a:buFont typeface="Arial"/>
              <a:buChar char="•"/>
            </a:pPr>
            <a:r>
              <a:rPr lang="en-US" dirty="0" smtClean="0"/>
              <a:t>The product                                           must be manipulated  in order to isolate the permutation matrices in the order                           so that PA = LU.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7" y="1211383"/>
            <a:ext cx="7594600" cy="2463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12" y="3907692"/>
            <a:ext cx="3225800" cy="25400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388" y="4757615"/>
            <a:ext cx="1981200" cy="254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79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ludecomp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1"/>
          <a:stretch/>
        </p:blipFill>
        <p:spPr>
          <a:xfrm>
            <a:off x="190500" y="2070100"/>
            <a:ext cx="8763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096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ludecomp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0" b="10538"/>
          <a:stretch/>
        </p:blipFill>
        <p:spPr>
          <a:xfrm>
            <a:off x="190500" y="1727200"/>
            <a:ext cx="87630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8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LU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with                       and                    . </a:t>
            </a:r>
          </a:p>
          <a:p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Use the diagonal element 1 to eliminate the 2 and 3 in column 1. The multipliers required are 2 and 3, respectively. Store these multipliers in the positions of A that were eliminated.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93072"/>
              </p:ext>
            </p:extLst>
          </p:nvPr>
        </p:nvGraphicFramePr>
        <p:xfrm>
          <a:off x="2668411" y="1371600"/>
          <a:ext cx="2055989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193800" imgH="685800" progId="Equation.DSMT4">
                  <p:embed/>
                </p:oleObj>
              </mc:Choice>
              <mc:Fallback>
                <p:oleObj name="Equation" r:id="rId4" imgW="1193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8411" y="1371600"/>
                        <a:ext cx="2055989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51334"/>
              </p:ext>
            </p:extLst>
          </p:nvPr>
        </p:nvGraphicFramePr>
        <p:xfrm>
          <a:off x="5533953" y="1409792"/>
          <a:ext cx="165608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117600" imgH="698500" progId="Equation.DSMT4">
                  <p:embed/>
                </p:oleObj>
              </mc:Choice>
              <mc:Fallback>
                <p:oleObj name="Equation" r:id="rId6" imgW="11176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3953" y="1409792"/>
                        <a:ext cx="165608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99479"/>
              </p:ext>
            </p:extLst>
          </p:nvPr>
        </p:nvGraphicFramePr>
        <p:xfrm>
          <a:off x="3479800" y="4724400"/>
          <a:ext cx="1912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435100" imgH="800100" progId="Equation.DSMT4">
                  <p:embed/>
                </p:oleObj>
              </mc:Choice>
              <mc:Fallback>
                <p:oleObj name="Equation" r:id="rId8" imgW="14351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4724400"/>
                        <a:ext cx="1912938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57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ludecomp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9"/>
          <a:stretch/>
        </p:blipFill>
        <p:spPr>
          <a:xfrm>
            <a:off x="177800" y="2222500"/>
            <a:ext cx="8763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1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103"/>
            <a:ext cx="8229600" cy="1143000"/>
          </a:xfrm>
        </p:spPr>
        <p:txBody>
          <a:bodyPr/>
          <a:lstStyle/>
          <a:p>
            <a:r>
              <a:rPr lang="en-US" dirty="0" smtClean="0"/>
              <a:t>MATLAB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3"/>
            <a:ext cx="8229600" cy="4525963"/>
          </a:xfrm>
        </p:spPr>
        <p:txBody>
          <a:bodyPr/>
          <a:lstStyle/>
          <a:p>
            <a:r>
              <a:rPr lang="en-US" dirty="0" smtClean="0"/>
              <a:t>The singular, ill-conditioned, 8 × 8 Rosser matrix is used to test algorithms for eigenvalue computation. The function </a:t>
            </a:r>
            <a:r>
              <a:rPr lang="en-US" dirty="0" err="1" smtClean="0"/>
              <a:t>ludecomp</a:t>
            </a:r>
            <a:r>
              <a:rPr lang="en-US" dirty="0" smtClean="0"/>
              <a:t> can be used to factor a singular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5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1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MATLAB </a:t>
            </a:r>
            <a:r>
              <a:rPr lang="en-US" dirty="0" smtClean="0"/>
              <a:t>Example using </a:t>
            </a:r>
            <a:r>
              <a:rPr lang="en-US" dirty="0" err="1" smtClean="0">
                <a:latin typeface="Courier New"/>
                <a:cs typeface="Courier New"/>
              </a:rPr>
              <a:t>ludecomp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29" y="604336"/>
            <a:ext cx="6833722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&gt;&gt; A = </a:t>
            </a:r>
            <a:r>
              <a:rPr lang="en-US" dirty="0" err="1" smtClean="0">
                <a:latin typeface="Courier New"/>
                <a:cs typeface="Courier New"/>
              </a:rPr>
              <a:t>rosser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A =</a:t>
            </a:r>
          </a:p>
          <a:p>
            <a:r>
              <a:rPr lang="en-US" dirty="0" smtClean="0">
                <a:latin typeface="Courier New"/>
                <a:cs typeface="Courier New"/>
              </a:rPr>
              <a:t>   611   196  -192   407    -8   -52   -49    29</a:t>
            </a:r>
          </a:p>
          <a:p>
            <a:r>
              <a:rPr lang="en-US" dirty="0" smtClean="0">
                <a:latin typeface="Courier New"/>
                <a:cs typeface="Courier New"/>
              </a:rPr>
              <a:t>   196   899   113  -192   -71   -43    -8   -44</a:t>
            </a:r>
          </a:p>
          <a:p>
            <a:r>
              <a:rPr lang="en-US" dirty="0" smtClean="0">
                <a:latin typeface="Courier New"/>
                <a:cs typeface="Courier New"/>
              </a:rPr>
              <a:t>  -192   113   899   196    61    49     8    52</a:t>
            </a:r>
          </a:p>
          <a:p>
            <a:r>
              <a:rPr lang="en-US" dirty="0" smtClean="0">
                <a:latin typeface="Courier New"/>
                <a:cs typeface="Courier New"/>
              </a:rPr>
              <a:t>   407  -192   196   611     8    44    59   -23</a:t>
            </a:r>
          </a:p>
          <a:p>
            <a:r>
              <a:rPr lang="en-US" dirty="0" smtClean="0">
                <a:latin typeface="Courier New"/>
                <a:cs typeface="Courier New"/>
              </a:rPr>
              <a:t>    -8   -71    61     8   411  -599   208   208</a:t>
            </a:r>
          </a:p>
          <a:p>
            <a:r>
              <a:rPr lang="en-US" dirty="0" smtClean="0">
                <a:latin typeface="Courier New"/>
                <a:cs typeface="Courier New"/>
              </a:rPr>
              <a:t>   -52   -43    49    44  -599   411   208   208</a:t>
            </a:r>
          </a:p>
          <a:p>
            <a:r>
              <a:rPr lang="en-US" dirty="0" smtClean="0">
                <a:latin typeface="Courier New"/>
                <a:cs typeface="Courier New"/>
              </a:rPr>
              <a:t>   -49    -8     8    59   208   208    99  -911</a:t>
            </a:r>
          </a:p>
          <a:p>
            <a:r>
              <a:rPr lang="en-US" dirty="0" smtClean="0">
                <a:latin typeface="Courier New"/>
                <a:cs typeface="Courier New"/>
              </a:rPr>
              <a:t>    29   -44    52   -23   208   208  -911    99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&gt;&gt; [L,U,P] = </a:t>
            </a:r>
            <a:r>
              <a:rPr lang="en-US" dirty="0" err="1" smtClean="0">
                <a:latin typeface="Courier New"/>
                <a:cs typeface="Courier New"/>
              </a:rPr>
              <a:t>ludecomp</a:t>
            </a:r>
            <a:r>
              <a:rPr lang="en-US" dirty="0" smtClean="0">
                <a:latin typeface="Courier New"/>
                <a:cs typeface="Courier New"/>
              </a:rPr>
              <a:t>(A);</a:t>
            </a:r>
          </a:p>
          <a:p>
            <a:r>
              <a:rPr lang="en-US" dirty="0" smtClean="0">
                <a:latin typeface="Courier New"/>
                <a:cs typeface="Courier New"/>
              </a:rPr>
              <a:t>&gt;&gt; norm(P*A - L*U)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ans</a:t>
            </a:r>
            <a:r>
              <a:rPr lang="en-US" dirty="0" smtClean="0">
                <a:latin typeface="Courier New"/>
                <a:cs typeface="Courier New"/>
              </a:rPr>
              <a:t> =</a:t>
            </a:r>
          </a:p>
          <a:p>
            <a:r>
              <a:rPr lang="en-US" dirty="0" smtClean="0">
                <a:latin typeface="Courier New"/>
                <a:cs typeface="Courier New"/>
              </a:rPr>
              <a:t>   1.2872e-13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&gt;&gt; </a:t>
            </a:r>
            <a:r>
              <a:rPr lang="en-US" dirty="0" err="1" smtClean="0">
                <a:latin typeface="Courier New"/>
                <a:cs typeface="Courier New"/>
              </a:rPr>
              <a:t>cond</a:t>
            </a:r>
            <a:r>
              <a:rPr lang="en-US" dirty="0" smtClean="0">
                <a:latin typeface="Courier New"/>
                <a:cs typeface="Courier New"/>
              </a:rPr>
              <a:t>(A)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ans</a:t>
            </a:r>
            <a:r>
              <a:rPr lang="en-US" dirty="0" smtClean="0">
                <a:latin typeface="Courier New"/>
                <a:cs typeface="Courier New"/>
              </a:rPr>
              <a:t> =</a:t>
            </a:r>
          </a:p>
          <a:p>
            <a:r>
              <a:rPr lang="en-US" dirty="0" smtClean="0">
                <a:latin typeface="Courier New"/>
                <a:cs typeface="Courier New"/>
              </a:rPr>
              <a:t>   4.5866e+15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44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LU Decomposition To Solve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obtaining the decomposition PA = LU, the following steps solve Ax = b in O(n</a:t>
            </a:r>
            <a:r>
              <a:rPr lang="en-US" baseline="30000" dirty="0" smtClean="0"/>
              <a:t>2</a:t>
            </a:r>
            <a:r>
              <a:rPr lang="en-US" dirty="0" smtClean="0"/>
              <a:t>) flops.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Ly = </a:t>
            </a:r>
            <a:r>
              <a:rPr lang="en-US" dirty="0" err="1" smtClean="0"/>
              <a:t>Pb</a:t>
            </a:r>
            <a:r>
              <a:rPr lang="en-US" dirty="0" smtClean="0"/>
              <a:t> using forward substitution, followed by solving </a:t>
            </a:r>
            <a:r>
              <a:rPr lang="en-US" dirty="0" err="1" smtClean="0"/>
              <a:t>Ux</a:t>
            </a:r>
            <a:r>
              <a:rPr lang="en-US" dirty="0" smtClean="0"/>
              <a:t> = y with back substitution.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10" y="1218745"/>
            <a:ext cx="2864407" cy="33698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45420"/>
              </p:ext>
            </p:extLst>
          </p:nvPr>
        </p:nvGraphicFramePr>
        <p:xfrm>
          <a:off x="3515594" y="2846715"/>
          <a:ext cx="1497190" cy="179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762000" imgH="914400" progId="Equation.DSMT4">
                  <p:embed/>
                </p:oleObj>
              </mc:Choice>
              <mc:Fallback>
                <p:oleObj name="Equation" r:id="rId5" imgW="762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5594" y="2846715"/>
                        <a:ext cx="1497190" cy="179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1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lusolve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35100"/>
            <a:ext cx="8763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9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MATLAB to compute the Inverse with </a:t>
            </a:r>
            <a:r>
              <a:rPr lang="en-US" dirty="0" err="1" smtClean="0"/>
              <a:t>ludecomp</a:t>
            </a:r>
            <a:r>
              <a:rPr lang="en-US" dirty="0" smtClean="0"/>
              <a:t> and </a:t>
            </a:r>
            <a:r>
              <a:rPr lang="en-US" dirty="0" err="1" smtClean="0"/>
              <a:t>lusolve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09"/>
            <a:ext cx="8229600" cy="4525963"/>
          </a:xfrm>
        </p:spPr>
        <p:txBody>
          <a:bodyPr/>
          <a:lstStyle/>
          <a:p>
            <a:r>
              <a:rPr lang="en-US" dirty="0" smtClean="0"/>
              <a:t>Find the inverse of the matrix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7933"/>
              </p:ext>
            </p:extLst>
          </p:nvPr>
        </p:nvGraphicFramePr>
        <p:xfrm>
          <a:off x="3273119" y="1931473"/>
          <a:ext cx="1857780" cy="100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270000" imgH="685800" progId="Equation.DSMT4">
                  <p:embed/>
                </p:oleObj>
              </mc:Choice>
              <mc:Fallback>
                <p:oleObj name="Equation" r:id="rId3" imgW="1270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3119" y="1931473"/>
                        <a:ext cx="1857780" cy="100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34673"/>
            <a:ext cx="3878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latin typeface="Courier New"/>
                <a:cs typeface="Courier New"/>
              </a:rPr>
              <a:t>&gt;&gt; A = [-9 1 3;1 5 2;-6 12 3];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&gt;&gt; B = </a:t>
            </a:r>
            <a:r>
              <a:rPr lang="tr-TR" sz="1600" dirty="0" err="1" smtClean="0">
                <a:latin typeface="Courier New"/>
                <a:cs typeface="Courier New"/>
              </a:rPr>
              <a:t>eye</a:t>
            </a:r>
            <a:r>
              <a:rPr lang="tr-TR" sz="1600" dirty="0" smtClean="0">
                <a:latin typeface="Courier New"/>
                <a:cs typeface="Courier New"/>
              </a:rPr>
              <a:t>(3);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&gt;&gt; [L,U,P] = </a:t>
            </a:r>
            <a:r>
              <a:rPr lang="tr-TR" sz="1600" dirty="0" err="1" smtClean="0">
                <a:latin typeface="Courier New"/>
                <a:cs typeface="Courier New"/>
              </a:rPr>
              <a:t>ludecomp</a:t>
            </a:r>
            <a:r>
              <a:rPr lang="tr-TR" sz="1600" dirty="0" smtClean="0">
                <a:latin typeface="Courier New"/>
                <a:cs typeface="Courier New"/>
              </a:rPr>
              <a:t>(A);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&gt;&gt; C = </a:t>
            </a:r>
            <a:r>
              <a:rPr lang="tr-TR" sz="1600" dirty="0" err="1" smtClean="0">
                <a:latin typeface="Courier New"/>
                <a:cs typeface="Courier New"/>
              </a:rPr>
              <a:t>lusolve</a:t>
            </a:r>
            <a:r>
              <a:rPr lang="tr-TR" sz="1600" dirty="0" smtClean="0">
                <a:latin typeface="Courier New"/>
                <a:cs typeface="Courier New"/>
              </a:rPr>
              <a:t>(L,U,P,B);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&gt;&gt; C</a:t>
            </a:r>
          </a:p>
          <a:p>
            <a:endParaRPr lang="tr-TR" sz="1600" dirty="0" smtClean="0">
              <a:latin typeface="Courier New"/>
              <a:cs typeface="Courier New"/>
            </a:endParaRPr>
          </a:p>
          <a:p>
            <a:r>
              <a:rPr lang="tr-TR" sz="1600" dirty="0" smtClean="0">
                <a:latin typeface="Courier New"/>
                <a:cs typeface="Courier New"/>
              </a:rPr>
              <a:t>C =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   -0.0469    0.1719   -0.0677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   -0.0781   -0.0469    0.1094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    0.2187    0.5312   -0.2396</a:t>
            </a:r>
          </a:p>
          <a:p>
            <a:endParaRPr lang="tr-TR" sz="1600" dirty="0" smtClean="0">
              <a:latin typeface="Courier New"/>
              <a:cs typeface="Courier New"/>
            </a:endParaRPr>
          </a:p>
          <a:p>
            <a:r>
              <a:rPr lang="tr-TR" sz="1600" dirty="0" smtClean="0">
                <a:latin typeface="Courier New"/>
                <a:cs typeface="Courier New"/>
              </a:rPr>
              <a:t>&gt;&gt; norm(C*A – B)</a:t>
            </a:r>
          </a:p>
          <a:p>
            <a:endParaRPr lang="tr-TR" sz="1600" dirty="0" smtClean="0">
              <a:latin typeface="Courier New"/>
              <a:cs typeface="Courier New"/>
            </a:endParaRPr>
          </a:p>
          <a:p>
            <a:r>
              <a:rPr lang="tr-TR" sz="1600" dirty="0" err="1" smtClean="0">
                <a:latin typeface="Courier New"/>
                <a:cs typeface="Courier New"/>
              </a:rPr>
              <a:t>ans</a:t>
            </a:r>
            <a:r>
              <a:rPr lang="tr-TR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tr-TR" sz="1600" dirty="0" smtClean="0">
                <a:latin typeface="Courier New"/>
                <a:cs typeface="Courier New"/>
              </a:rPr>
              <a:t>   5.8443e-16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254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 Count for Computing A</a:t>
            </a:r>
            <a:r>
              <a:rPr lang="en-US" baseline="30000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the inverse is expensive and should be done sparingly.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0" y="3165378"/>
            <a:ext cx="7336187" cy="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8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 Count for GEPP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for a pivot at each of the n-1 steps requires                                                    comparisons, or O(n</a:t>
            </a:r>
            <a:r>
              <a:rPr lang="en-US" baseline="30000" dirty="0" smtClean="0"/>
              <a:t>2</a:t>
            </a:r>
            <a:r>
              <a:rPr lang="en-US" dirty="0" smtClean="0"/>
              <a:t>) comparisons, so GEPP has a flop count of                  , or         flops.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21" y="2212811"/>
            <a:ext cx="4571798" cy="396399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25" y="3261597"/>
            <a:ext cx="1447800" cy="3302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71566"/>
              </p:ext>
            </p:extLst>
          </p:nvPr>
        </p:nvGraphicFramePr>
        <p:xfrm>
          <a:off x="6237167" y="3213487"/>
          <a:ext cx="688820" cy="4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419100" imgH="279400" progId="Equation.DSMT4">
                  <p:embed/>
                </p:oleObj>
              </mc:Choice>
              <mc:Fallback>
                <p:oleObj name="Equation" r:id="rId7" imgW="4191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7167" y="3213487"/>
                        <a:ext cx="688820" cy="45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69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GEPP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85" y="1722095"/>
            <a:ext cx="8763000" cy="2743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247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</a:t>
            </a:r>
            <a:r>
              <a:rPr lang="en-US" dirty="0" smtClean="0"/>
              <a:t>of GEPP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417638"/>
            <a:ext cx="8763000" cy="317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352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LU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Now use the -1 on the diagonal in column 2 to eliminate 5. The required multiplier is -5. Place -5 in the position of A that was eliminated. We now have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19425"/>
              </p:ext>
            </p:extLst>
          </p:nvPr>
        </p:nvGraphicFramePr>
        <p:xfrm>
          <a:off x="2135188" y="3733800"/>
          <a:ext cx="4711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603500" imgH="800100" progId="Equation.DSMT4">
                  <p:embed/>
                </p:oleObj>
              </mc:Choice>
              <mc:Fallback>
                <p:oleObj name="Equation" r:id="rId3" imgW="26035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3733800"/>
                        <a:ext cx="4711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92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</a:t>
            </a:r>
            <a:r>
              <a:rPr lang="en-US" dirty="0" smtClean="0"/>
              <a:t>GEPP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growth factor, </a:t>
            </a:r>
            <a:r>
              <a:rPr lang="en-US" dirty="0" err="1" smtClean="0"/>
              <a:t>ρ</a:t>
            </a:r>
            <a:r>
              <a:rPr lang="en-US" dirty="0" smtClean="0"/>
              <a:t>, grows large, then Gaussian elimination with partial pivoting becomes unstable. There are matrices for which </a:t>
            </a:r>
            <a:r>
              <a:rPr lang="en-US" dirty="0" err="1" smtClean="0"/>
              <a:t>ρ</a:t>
            </a:r>
            <a:r>
              <a:rPr lang="en-US" dirty="0" smtClean="0"/>
              <a:t> does become large, but these and other matrices with large growth factors have never occurred in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5842" cy="50389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 solution to a linear system Ax = b is not accurate enough, it is possible to improve the solution using a process known as </a:t>
            </a:r>
            <a:r>
              <a:rPr lang="en-US" i="1" dirty="0" smtClean="0"/>
              <a:t>iterative refinement</a:t>
            </a:r>
            <a:r>
              <a:rPr lang="en-US" dirty="0" smtClean="0"/>
              <a:t>. Here are the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Let     be the computed solution to Ax = b. The exact solution is                   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                                                 , and                            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r</a:t>
            </a:r>
            <a:r>
              <a:rPr lang="en-US" dirty="0" smtClean="0"/>
              <a:t> is the residual.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the system                   for     , 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is hoped that                     is an improved solution.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51" y="3425165"/>
            <a:ext cx="245174" cy="245174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22" y="3795460"/>
            <a:ext cx="1387135" cy="260088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59" y="4262268"/>
            <a:ext cx="3962400" cy="27940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00" y="4262268"/>
            <a:ext cx="2260600" cy="279400"/>
          </a:xfrm>
          <a:prstGeom prst="rect">
            <a:avLst/>
          </a:prstGeom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22" y="5025793"/>
            <a:ext cx="1313627" cy="314128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933693"/>
              </p:ext>
            </p:extLst>
          </p:nvPr>
        </p:nvGraphicFramePr>
        <p:xfrm>
          <a:off x="5589914" y="4988109"/>
          <a:ext cx="403475" cy="33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5" imgW="215900" imgH="177800" progId="Equation.DSMT4">
                  <p:embed/>
                </p:oleObj>
              </mc:Choice>
              <mc:Fallback>
                <p:oleObj name="Equation" r:id="rId15" imgW="2159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9914" y="4988109"/>
                        <a:ext cx="403475" cy="332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53" y="5628581"/>
            <a:ext cx="5308600" cy="279400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90" y="6156232"/>
            <a:ext cx="1387135" cy="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>
                <a:effectLst/>
              </a:rPr>
              <a:t>ompute the residual </a:t>
            </a:r>
            <a:r>
              <a:rPr lang="en-US" i="1" dirty="0" smtClean="0">
                <a:effectLst/>
              </a:rPr>
              <a:t>r</a:t>
            </a:r>
            <a:r>
              <a:rPr lang="en-US" dirty="0" smtClean="0">
                <a:effectLst/>
              </a:rPr>
              <a:t> using twice the precision of the original computations .</a:t>
            </a:r>
          </a:p>
          <a:p>
            <a:r>
              <a:rPr lang="en-US" dirty="0" smtClean="0"/>
              <a:t>Unless the matrix is ill-conditioned, only a few iterations are normally necessary. There may be little improvement if the matrix is</a:t>
            </a:r>
            <a:br>
              <a:rPr lang="en-US" dirty="0" smtClean="0"/>
            </a:br>
            <a:r>
              <a:rPr lang="en-US" dirty="0" smtClean="0"/>
              <a:t>ill-conditioned.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969"/>
            <a:ext cx="8229600" cy="1143000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iterimp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918" y="1196792"/>
            <a:ext cx="7015977" cy="50637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524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Improvement Example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78" y="1494615"/>
            <a:ext cx="8834368" cy="3872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721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6"/>
            <a:ext cx="8229600" cy="1143000"/>
          </a:xfrm>
        </p:spPr>
        <p:txBody>
          <a:bodyPr/>
          <a:lstStyle/>
          <a:p>
            <a:r>
              <a:rPr lang="en-US" dirty="0"/>
              <a:t>Iterative Improvement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82647"/>
            <a:ext cx="7079983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&gt;&gt; al = ones(13,1);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</a:t>
            </a:r>
            <a:r>
              <a:rPr lang="en-US" sz="1400" dirty="0" err="1" smtClean="0">
                <a:latin typeface="Courier New"/>
                <a:cs typeface="Courier New"/>
              </a:rPr>
              <a:t>bl</a:t>
            </a:r>
            <a:r>
              <a:rPr lang="en-US" sz="1400" dirty="0" smtClean="0">
                <a:latin typeface="Courier New"/>
                <a:cs typeface="Courier New"/>
              </a:rPr>
              <a:t> = -4*ones(14,1);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d = 6*ones(15,1);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</a:t>
            </a:r>
            <a:r>
              <a:rPr lang="en-US" sz="1400" dirty="0" err="1" smtClean="0">
                <a:latin typeface="Courier New"/>
                <a:cs typeface="Courier New"/>
              </a:rPr>
              <a:t>bh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bl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ah = al;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A = </a:t>
            </a:r>
            <a:r>
              <a:rPr lang="en-US" sz="1400" dirty="0" err="1" smtClean="0">
                <a:latin typeface="Courier New"/>
                <a:cs typeface="Courier New"/>
              </a:rPr>
              <a:t>pentd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al,bl,d,bh,ah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</a:t>
            </a:r>
            <a:r>
              <a:rPr lang="en-US" sz="1400" dirty="0" err="1" smtClean="0">
                <a:latin typeface="Courier New"/>
                <a:cs typeface="Courier New"/>
              </a:rPr>
              <a:t>cond</a:t>
            </a:r>
            <a:r>
              <a:rPr lang="en-US" sz="1400" dirty="0" smtClean="0">
                <a:latin typeface="Courier New"/>
                <a:cs typeface="Courier New"/>
              </a:rPr>
              <a:t>(A)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ans</a:t>
            </a:r>
            <a:r>
              <a:rPr lang="en-US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2.6113e+03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&gt;&gt; x1 = [20.00,52.49,91.00,130.00,165.00,192.51,...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210.00,216.00,210.00,192.51,165.00,130.00,91.00,52.49,20.00]';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x = [20.00,52.50,91.00,130.00,165.00,192.50,210.00,216.00,...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210.00,192.50,165.00,130.00,91.00,52.50,20.00]';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b = ones(15,1);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norm(b-A*x1)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ans</a:t>
            </a:r>
            <a:r>
              <a:rPr lang="en-US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0.1661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&gt;&gt; norm(b-A*x)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ans</a:t>
            </a:r>
            <a:r>
              <a:rPr lang="en-US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[L,U,P] = </a:t>
            </a:r>
            <a:r>
              <a:rPr lang="en-US" sz="1400" dirty="0" err="1" smtClean="0">
                <a:latin typeface="Courier New"/>
                <a:cs typeface="Courier New"/>
              </a:rPr>
              <a:t>ludecomp</a:t>
            </a:r>
            <a:r>
              <a:rPr lang="en-US" sz="1400" dirty="0" smtClean="0">
                <a:latin typeface="Courier New"/>
                <a:cs typeface="Courier New"/>
              </a:rPr>
              <a:t>(A);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[</a:t>
            </a:r>
            <a:r>
              <a:rPr lang="en-US" sz="1400" dirty="0" err="1" smtClean="0">
                <a:latin typeface="Courier New"/>
                <a:cs typeface="Courier New"/>
              </a:rPr>
              <a:t>xnew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iter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iterimp</a:t>
            </a:r>
            <a:r>
              <a:rPr lang="en-US" sz="1400" dirty="0" smtClean="0">
                <a:latin typeface="Courier New"/>
                <a:cs typeface="Courier New"/>
              </a:rPr>
              <a:t>(A,L,U,P,b,x1,1.0e-5,5);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&gt;&gt; norm(b - A*</a:t>
            </a:r>
            <a:r>
              <a:rPr lang="en-US" sz="1400" dirty="0" err="1" smtClean="0">
                <a:latin typeface="Courier New"/>
                <a:cs typeface="Courier New"/>
              </a:rPr>
              <a:t>xnew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ans</a:t>
            </a:r>
            <a:r>
              <a:rPr lang="en-US" sz="14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3.2132e-13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84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LU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stored multipliers in the same positions of the identity matrix. This is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8040"/>
              </p:ext>
            </p:extLst>
          </p:nvPr>
        </p:nvGraphicFramePr>
        <p:xfrm>
          <a:off x="1051169" y="3328743"/>
          <a:ext cx="66182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657600" imgH="685800" progId="Equation.DSMT4">
                  <p:embed/>
                </p:oleObj>
              </mc:Choice>
              <mc:Fallback>
                <p:oleObj name="Equation" r:id="rId3" imgW="3657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169" y="3328743"/>
                        <a:ext cx="661828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92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LU to Solve </a:t>
            </a:r>
            <a:r>
              <a:rPr lang="en-US" i="1" dirty="0" smtClean="0"/>
              <a:t>Ax = b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the decomposition of A into LU.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Ax = (LU)x = L(</a:t>
            </a:r>
            <a:r>
              <a:rPr lang="en-US" i="1" dirty="0" err="1" smtClean="0"/>
              <a:t>Ux</a:t>
            </a:r>
            <a:r>
              <a:rPr lang="en-US" i="1" dirty="0" smtClean="0"/>
              <a:t>) = b</a:t>
            </a:r>
            <a:r>
              <a:rPr lang="en-US" dirty="0" smtClean="0"/>
              <a:t>. Find the value of </a:t>
            </a:r>
            <a:r>
              <a:rPr lang="en-US" i="1" dirty="0" smtClean="0"/>
              <a:t>y = </a:t>
            </a:r>
            <a:r>
              <a:rPr lang="en-US" i="1" dirty="0" err="1" smtClean="0"/>
              <a:t>Ux</a:t>
            </a:r>
            <a:r>
              <a:rPr lang="en-US" i="1" dirty="0" smtClean="0"/>
              <a:t> </a:t>
            </a:r>
            <a:r>
              <a:rPr lang="en-US" dirty="0" smtClean="0"/>
              <a:t>by solving </a:t>
            </a:r>
            <a:r>
              <a:rPr lang="en-US" i="1" dirty="0" smtClean="0"/>
              <a:t>Ly = b</a:t>
            </a:r>
            <a:r>
              <a:rPr lang="en-US" dirty="0" smtClean="0"/>
              <a:t>. This is a lower triangular system, so use forward substitution to find 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i="1" dirty="0" smtClean="0"/>
              <a:t>x</a:t>
            </a:r>
            <a:r>
              <a:rPr lang="en-US" dirty="0" smtClean="0"/>
              <a:t> by solving the upper triangular system </a:t>
            </a:r>
            <a:r>
              <a:rPr lang="en-US" i="1" dirty="0" err="1" smtClean="0"/>
              <a:t>Ux</a:t>
            </a:r>
            <a:r>
              <a:rPr lang="en-US" i="1" dirty="0" smtClean="0"/>
              <a:t> = y </a:t>
            </a:r>
            <a:r>
              <a:rPr lang="en-US" dirty="0" smtClean="0"/>
              <a:t>using back substitution.</a:t>
            </a:r>
          </a:p>
        </p:txBody>
      </p:sp>
    </p:spTree>
    <p:extLst>
      <p:ext uri="{BB962C8B-B14F-4D97-AF65-F5344CB8AC3E}">
        <p14:creationId xmlns:p14="http://schemas.microsoft.com/office/powerpoint/2010/main" val="256680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1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Using LU to Solve </a:t>
            </a:r>
            <a:r>
              <a:rPr lang="en-US" i="1" dirty="0" smtClean="0"/>
              <a:t>Ax = b</a:t>
            </a:r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5" y="821716"/>
            <a:ext cx="8655543" cy="59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0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Elementary Row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638800"/>
          </a:xfrm>
        </p:spPr>
        <p:txBody>
          <a:bodyPr/>
          <a:lstStyle/>
          <a:p>
            <a:r>
              <a:rPr lang="en-US" dirty="0" smtClean="0"/>
              <a:t>An important class of nonsingular matrices is the elementary row matrices. </a:t>
            </a:r>
            <a:r>
              <a:rPr lang="en-US" dirty="0" smtClean="0">
                <a:effectLst/>
              </a:rPr>
              <a:t>Multiplication by one of these matrices performs an elementary row operation. </a:t>
            </a:r>
            <a:r>
              <a:rPr lang="en-US" dirty="0" smtClean="0"/>
              <a:t>These matrices are important in understanding why the LU decomposition works.</a:t>
            </a:r>
          </a:p>
        </p:txBody>
      </p:sp>
    </p:spTree>
    <p:extLst>
      <p:ext uri="{BB962C8B-B14F-4D97-AF65-F5344CB8AC3E}">
        <p14:creationId xmlns:p14="http://schemas.microsoft.com/office/powerpoint/2010/main" val="240117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Solve $\left[\begin{array}{ccc}&#10;1 &amp; 2 &amp; -1\\&#10;2 &amp; 3 &amp; 2\\&#10;5 &amp; 1 &amp; 4&#10;\end{array}\right]x=\left[\begin{array}{c}&#10;1\\&#10;-1\\&#10;2&#10;\end{array}\right]$. First factor $A$ into the product $LU$.&#10;\begin{eqnarray*}&#10;\left[\begin{array}{ccc}&#10;1 &amp; 2 &amp; -1\\&#10;2 &amp; 3 &amp; 2\\&#10;5 &amp; 1 &amp; 4&#10;\end{array}\right]\overrightarrow{\begin{array}[t]{c}&#10;R_{2}=R_{2}-\left(2\right)R_{1}\\&#10;R_{3}=R_{3}-\left(5\right)R_{1}&#10;\end{array}}\left[\begin{array}{ccc}&#10;1 &amp; 2 &amp; -1\\&#10;(2) &amp; -1 &amp; 4\\&#10;(5) &amp; -9 &amp; 9&#10;\end{array}\right]\overrightarrow{\begin{array}{c}&#10;R_{3}=R_{3}-(9)R_{2}\end{array}}\left[\begin{array}{ccc}&#10;1 &amp; 2 &amp; -1\\&#10;(2) &amp; -1 &amp; 4\\&#10;(5) &amp; (9) &amp; -27&#10;\end{array}\right]\\&#10;L=\left[\begin{array}{ccc}&#10;1 &amp; 0 &amp; 0\\&#10;2 &amp; 1 &amp; 0\\&#10;5 &amp; 9 &amp; 1&#10;\end{array}\right],\,\,\, U=\left[\begin{array}{ccc}&#10;1 &amp; 2 &amp; -1\\&#10;0 &amp; -1 &amp; 4\\&#10;0 &amp; 0 &amp; -27&#10;\end{array}\right]&#10;\end{eqnarray*}&#10;Forward substitution:&#10;\begin{eqnarray*}&#10;y_{1}=1\\&#10;y_{2}=-1-2\left(1\right)=-3\\&#10;y_{3}=2-5\left(1\right)-9\left(-3\right)=24&#10;\end{eqnarray*}&#10;Back substitution:&#10;&#10;\begin{eqnarray*}&#10;x_{3}=-24/27=-8/9\\&#10;x_{2}=3-4\left(8/9\right)=-5/9\\&#10;x_{1}=1-2\left(-5/9\right)-8/9=11/9&#10;\end{eqnarray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9"/>
  <p:tag name="PICTUREFILESIZE" val="1824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eigsb} {A,nev,m,tol,maxiter}&#10;\State&#10;\Comment {Assign U the upper triangular portion of A.}&#10;\State&#10;U = triu(A)&#10;\State&#10;\Comment{Initialize L as the identity matrix.}&#10;\State&#10;L = I&#10;\Comment {Add into L the portion of A below the main diagonal.}&#10;\State&#10;L =  L + tril(A,-1);&#10;\State&#10;\textbf{return} $\left[\begin{array}{cc} L, &amp; U\end{array}\right]$&#10;\EndFunction&#10;\end{algorithmic}&#10;\end{algorithm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699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frac{2}{3}n^{3}-\frac{1}{2}n^{2}-\frac{1}{6}n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8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Consider the matrix&#10;\[&#10;A=\left[\begin{array}{cc}&#10;0.00001 &amp; 3\\&#10;2 &amp; 1&#10;\end{array}\right],&#10;\]&#10;and use three-digit arithmetic. There is only one step required to&#10;produce the LU decomposition. Use the multiplier $\frac{2}{0.00001}=2\times10^{5}$.&#10;In exact arithmetic, the elimination step gives&#10;\[&#10;\left[\begin{array}{cc}&#10;0.00001 &amp; 1\\&#10;1 &amp; 1&#10;\end{array}\right]\to\left[\begin{array}{cc}&#10;0.00001 &amp; 3\\&#10;0 &amp; 1-3\left(\frac{2}{.00001}\right)&#10;\end{array}\right]=\left[\begin{array}{cc}&#10;0.00001 &amp; 3\\&#10;0 &amp; -599999&#10;\end{array}\right],&#10;\]&#10;and the LU decomposition is $L=\left[\begin{array}{cc}&#10;1 &amp; 0\\&#10;200000 &amp; 1&#10;\end{array}\right],\,\, U=\left[\begin{array}{cc}&#10;0.00001 &amp; 3\\&#10;0 &amp; -599999&#10;\end{array}\right]$.&#10;&#10;\noindent In our 3-digit arithmetic, the 1 is lost, and the result&#10;is&#10;\[&#10;L=\left[\begin{array}{cc}&#10;1 &amp; 0\\&#10;200000 &amp; 1&#10;\end{array}\right],\,\, U=\left[\begin{array}{cc}&#10;0.00001 &amp; 3\\&#10;0 &amp; -600000&#10;\end{array}\right]&#10;\]&#10;Now compute LU to get&#10;\[&#10;\left[\begin{array}{cc}&#10;0.00001 &amp; 3\\&#10;2 &amp; 0&#10;\end{array}\right]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6069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Definition:} When&#10;choosing the pivot element on the diagonal at position $a_{ii}$,&#10;locate the element in column $i$ at or below the diagonal that is&#10;largest in magnitude, say $a_{ji},\, j\leq i\leq n$. If $j\neq i$,&#10;interchange row $j$ with row $i$, and then the multipliers, $\frac{a_{ji}}{a_{ii}}$,&#10;satisfy $\left|\frac{a_{ji}}{a_{ii}}\right|\leq1\,,i+1\leq j\leq n$,&#10;and we avoid multiplying a row by a large number and losing precision.&#10;We call this  \emph{Gaussian elimination with partial pivoting (GEPP)}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998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 \noindent Factor the matrix $A=\left[\begin{array}{ccc}&#10;3 &amp; 8 &amp; 1\\&#10;5 &amp; 2 &amp; 0\\&#10;6 &amp; 1 &amp; 12&#10;\end{array}\right]$.&#10;&#10;\noindent &#10;\[&#10;L=\left[\begin{array}{ccc}&#10;1 &amp; 0 &amp; 0\\&#10;0 &amp; 1 &amp; 0\\&#10;0 &amp; 0 &amp; 1&#10;\end{array}\right],\, P=\left[\begin{array}{ccc}&#10;1 &amp; 0 &amp; 0\\&#10;0 &amp; 1 &amp; 0\\&#10;0 &amp; 0 &amp; 1&#10;\end{array}\right],\, A=\left[\begin{array}{ccc}&#10;3 &amp; 8 &amp; 1\\&#10;5 &amp; 2 &amp; 0\\&#10;6 &amp; 1 &amp; 12&#10;\end{array}\right]&#10;\]&#10; Pivot row = 1. Swap rows 1 and 3, and permute $P$. Do not interchange&#10;rows of $L$ until arriving at the pivot in row 2, column 2.&#10;&#10;\noindent &#10;\[&#10;L=\left[\begin{array}{ccc}&#10;1 &amp; 0 &amp; 0\\&#10;0 &amp; 1 &amp; 0\\&#10;0 &amp; 0 &amp; 1&#10;\end{array}\right],\, P=\left[\begin{array}{ccc}&#10;0 &amp; 0 &amp; 1\\&#10;0 &amp; 1 &amp; 0\\&#10;1 &amp; 0 &amp; 0&#10;\end{array}\right],A=\left[\begin{array}{ccc}&#10;6 &amp; 1 &amp; 12\\&#10;5 &amp; 2 &amp; 0\\&#10;3 &amp; 8 &amp; 1&#10;\end{array}\right]&#10;\]&#10; Apply the pivot element, and add multipliers to L.&#10;&#10;\noindent &#10;\[&#10;L=\left[\begin{array}{ccc}&#10;1 &amp; 0 &amp; 0\\&#10;5/6 &amp; 1 &amp; 0\\&#10;1/2 &amp; 0 &amp; 1&#10;\end{array}\right],\, P=\left[\begin{array}{ccc}&#10;0 &amp; 0 &amp; 1\\&#10;0 &amp; 1 &amp; 0\\&#10;1 &amp; 0 &amp; 0&#10;\end{array}\right],A=\left[\begin{array}{ccc}&#10;6 &amp; 1 &amp; 12\\&#10;0 &amp; 7/6 &amp; -5/3\\&#10;0 &amp; 15/2 &amp; -5&#10;\end{array}\right]&#10;\]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320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 \noindent Pivot row = 2. Swap rows 2 and 3. Permute $P$ and $L$.&#10;&#10;\noindent &#10;\[&#10;L=\left[\begin{array}{ccc}&#10;1 &amp; 0 &amp; 0\\&#10;1/2 &amp; 1 &amp; 0\\&#10;5/6 &amp; 0 &amp; 1&#10;\end{array}\right],\, P=\left[\begin{array}{ccc}&#10;0 &amp; 0 &amp; 1\\&#10;1 &amp; 0 &amp; 0\\&#10;0 &amp; 1 &amp; 0&#10;\end{array}\right],A=\left[\begin{array}{ccc}&#10;6 &amp; 1 &amp; 12\\&#10;0 &amp; 15/2 &amp; -5\\&#10;0 &amp; 7/6 &amp; -5/3&#10;\end{array}\right]&#10;\]&#10; Apply the pivot element and update $L$.&#10;&#10;\noindent &#10;\[&#10;L=\left[\begin{array}{ccc}&#10;1 &amp; 0 &amp; 0\\&#10;1/2 &amp; 1 &amp; 0\\&#10;5/6 &amp; 7/45 &amp; 1&#10;\end{array}\right],\, P=\left[\begin{array}{ccc}&#10;0 &amp; 0 &amp; 1\\&#10;1 &amp; 0 &amp; 0\\&#10;0 &amp; 1 &amp; 0&#10;\end{array}\right],A=\left[\begin{array}{ccc}&#10;6 &amp; 1 &amp; 12\\&#10;0 &amp; 15/2 &amp; -5\\&#10;0 &amp; 0 &amp; -83/9&#10;\end{array}\right]&#10;\]&#10;The final results are&#10;&#10;\begin{eqnarray*}&#10;L=\left[\begin{array}{ccc}&#10;1 &amp; 0 &amp; 0\\&#10;1/2 &amp; 1 &amp; 0\\&#10;5/6 &amp; 7/45 &amp; 1&#10;\end{array}\right]\\&#10;U=\left[\begin{array}{ccc}&#10;6 &amp; 1 &amp; 12\\&#10;0 &amp; 15/2 &amp; -5\\&#10;0 &amp; 0 &amp; -83/9&#10;\end{array}\right]\\&#10;P=\left[\begin{array}{ccc}&#10;0 &amp; 0 &amp; 1\\&#10;1 &amp; 0 &amp; 0\\&#10;0 &amp; 1 &amp; 0&#10;\end{array}\right]&#10;\end{eqnarray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5"/>
  <p:tag name="PICTUREFILESIZE" val="139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fbox{\begin{minipage}[t]{1\columnwidth}%&#10;At step $i$ of Gaussian elimination, the pivot element is $a_{ii}$.&#10;To eliminate each element $a_{ki},\, i+1\leq k\leq n$, multiply row&#10;$i$ by $\frac{a_{ki}}{a_{ii}}$ and subtract from row $k$. These&#10;multipliers should not be large or precision can be lost. Find the&#10;largest of the elements $\left\{ \left|a_{ii}\right|,\,\left|a_{i+1,\, i}\right|,\,\left|a_{i+2,\, i}\right|,\,\ldots,\,\left|a_{ni}\right|\right\} $.&#10;If the row index of the largest absolute value is $j\neq i$, exchange&#10;rows $i$ and $j$. Now all the multipliers $\frac{a_{ki}}{a_{ii}}$&#10;have absolute value less than or equal to 1.%&#10;\end{minipage}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2"/>
  <p:tag name="PICTUREFILESIZE" val="964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E_{n-1}P_{n-1}\ldots E_{3}P_{3}E_{2}P_{2}E_{1}P_{1}A=\left[\begin{array}{ccccccc}&#10;x &amp; x &amp; x &amp; \ldots &amp; x &amp; x &amp; x\\&#10;0 &amp; x &amp; x &amp; \ldots &amp; x &amp; x &amp; x\\&#10;0 &amp; 0 &amp; x &amp; \ldots &amp; x &amp; x &amp; x\\&#10;\vdots &amp; \vdots &amp; 0 &amp; \ddots &amp; \vdots &amp; \vdots &amp; \vdots\\&#10;0 &amp; 0 &amp; \vdots &amp; \ldots &amp; x &amp; x &amp; x\\&#10;0 &amp; 0 &amp; 0 &amp; \ldots &amp; 0 &amp; x &amp; x\\&#10;0 &amp; 0 &amp; 0 &amp; \ldots &amp; 0 &amp; 0 &amp; x&#10;\end{array}\right]=U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9"/>
  <p:tag name="PICTUREFILESIZE" val="4686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E_{n-1}P_{n-1}\ldots E_{3}P_{3}E_{2}P_{2}E_{1}P_{1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63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P_{n-1}P_{n-2}$$\ldots P_{2}P_{1}$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36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To each of the three elementary row operations, there corresponds&#10;an\textit{ elementary row matrix} $E{}_{ij}$, $E_{i}$, and $E{}_{ij}\left(t\right)$:&#10;\begin{enumerate}&#10;\item E$_{ij}$, $i\neq j$, is obtained from the identity matrix $I$ by&#10;exchanging rows $i$ and $j$.&#10;\item $E_{i}\left(t\right),t\neq0$ is obtained by multiplying the $i$-th&#10;row of $I$ by $t$.&#10;\item $E_{ij}\left(t\right)$ $i\neq j$, is obtained from $I$ by subtracting&#10;$t$ times the $j$-th row of $I$ from the $i$-th row of $I$. &#10;\end{enumerat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1002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ludecomp} {A}&#10;\State&#10;\Comment {LU decomposition using Gaussian elimination with partial pivoting.}&#10;\State&#10;\Comment {[P U P interchanges] = ludecomp(A) factors a square}&#10;\State&#10;\Comment {matrix so that PA = LU. U is an upper triangular matrix,}&#10;\State&#10;\Comment {L is a lower triangular matrix, and P is a permutation}&#10;\State&#10;\Comment {matrix that reflects the row exchanges required by}&#10;\State&#10;\Comment {partial pivoting used to reduce round-off error.}&#10;\State&#10;\Comment {In the event that is is useful, interchanges is the number}&#10;\State&#10;\Comment {of row interchanges required.}&#10;\State&#10;L = I&#10;\State&#10;P = I&#10;\EndFunction&#10;\end{algorithmic}&#10;\end{algorithm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239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ludecomp} {A}&#10;\For {i = 1:n-1}&#10;\State&#10;k = index of largest matrix entry in column i, rows i through n&#10;\State&#10;$pivotindex=i+k-1$&#10;\If {$pivotindex\neq i$}&#10;\State&#10;\Comment {Exchange rows i and k, ignoring columns 1 through i-1 in each row.}&#10;\State&#10;tmp = A(i,i:n)&#10;\State&#10;A(i,i:n) = A(pivotindex,i:n)&#10;\State&#10;A(pivotindex,i:n) = tmp&#10;\State&#10;\Comment {Swap whole rows in P.}&#10;\State&#10;tmp = P(i,1:n)&#10;\State&#10;P(i,1:n) = A(pivotindex,1:n)&#10;\State&#10;P(pivotindex,1:n) = tmp&#10;\State&#10;\Comment {Swap rows of L also, but only in columns 1 through i-1.}&#10;\State&#10;tmp = L(i,1:i-1)&#10;\State&#10;L(i,1:i-1) = A(pivotindex,1:i-1)&#10;\State&#10;P(pivotindex,1:i-1) = tmp&#10;\EndIf&#10;\EndFor&#10;\EndFunction&#10;\end{algorithmic}&#10;\end{algorithm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663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ludecomp} {A}&#10;\For {i = 1:n}&#10;\State&#10;\Comment {Compute the multipliers.}&#10;\State&#10;multipliers = A(i+1:n,i)/A(i,i)&#10;\State&#10;\Comment {Use submatrix calculations instead of a loop to perform}&#10;\State&#10;\Comment {the row operations on the submatrix A(i+1:n, i+1:n).}&#10;\State&#10;A(i+1:n,i+1:n) = A(i+1:n,i+1:n) - multipliers*A(i,i+1:n);&#10;\State&#10;\Comment {Set entries in column i, rows i+1:n to 0.}&#10;\State&#10;$A\left(i+1:n,\, i\right)=\left[\begin{array}{ccccc} 0 &amp; 0 &amp; \ldots &amp; 0 &amp; 0\end{array}\right]^{T}$&#10;\State&#10;L(i+1:n,i) = multipliers&#10;\EndFor&#10;\State&#10;U = A&#10;\State&#10;$return\,\left[\begin{array}{ccc} L &amp; U &amp; P\end{array}\right]$&#10;\EndFunction&#10;\end{algorithmic}&#10;\end{algorithm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73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x_{i}=b_{i},\,1\leq i\leq k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49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lusolve} {L,U,P,B}&#10;\State&#10;\Comment {Solve multiple equations Ax = b using}&#10;\State&#10;\Comment {the result of the LU factorization.}&#10;\State&#10;\Comment {X = lusolve(L,U,P,B), where B is an $n\times k$ matrix containing}&#10;\State&#10;\Comment {k right-hand sides for which a solution to the linear system}&#10;\State&#10;\Comment {Ax = b is required. L, U, P are the result of the LU factorization}&#10;\State&#10;\Comment {P*A = L*U. The solutions are in the k columns of X.}&#10;\State&#10;pb = P*B&#10;\For {i = 1:k}&#10;\State&#10;$y_{i}=forsolve\left(L,\, pb\left(:,\, i\right)\right)$ &#10;\State&#10;$x_{i}=backsolve\left(U,\, y_{i}\right)$&#10;\State&#10;$X\left(:,i\right)=x_{i}$&#10;\EndFor&#10;\State&#10;\textbf{return} X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400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The flop count is approximately $\frac{8}{3}n^{3}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2"/>
  <p:tag name="PICTUREFILESIZE" val="100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left(n-1\right)+\left(n-2\right)+\ldots+2+1=\frac{n\left(n-1\right)}{2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3"/>
  <p:tag name="PICTUREFILESIZE" val="79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frac{2}{3}n^{3}+O\left(n^{2}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9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Apply the LU factorization to matrix $A$. During the elimination&#10;steps, we have matrices $A=A^{\left(0\right)},\, A^{\left(1\right)},\, A^{\left(2\right)},\, A^{\left(k\right)},\,\ldots,\, A^{\left(n-1\right)}=U$.&#10;The \emph{growth factor} is the ratio&#10;\[&#10;\rho=\frac{\max_{i,\, j,\, k}\left|a_{ij}^{\left(k\right)}\right|}{\max_{ij}\left|a_{ij}\right|};&#10;\]&#10;in other words, find the ratio of the largest element in magnitude&#10;during Gaussian elimination to the largest element of $A$ in magnitude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9610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Theorem:} Let the factorization $PA=LU$ of a matrix A be computed using Gaussian&#10;elimination with partial pivoting on a computer that satisfies the rules of floating point&#10;as described in Chapter 8. Then the computed matrices $\tilde{L}$, $\tilde{U}$,&#10;and $\tilde{P}$ satisfy&#10;\[&#10;\tilde{L}\tilde{U}=\tilde{P}A+\delta A,\qquad\qquad\frac{\left\Vert \delta A\right\Vert _{2}}{\left\Vert A\right\Vert }=O\left(\rho\,\, eps\right)&#10;\]&#10;for some $n\times n$ matrix $\delta A$, where $\rho$ is the growth&#10;factor for A. If $\left|l_{ij}\right|&lt;1$ for each $i&gt;j$, implying&#10;there are no ties in the selection of pivots in exact arithmetic,&#10;then $\tilde{P}=P$ for all sufficiently small ep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251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$E_{23}=\left[\begin{array}{ccc}&#10;1 &amp; 0 &amp; 0\\&#10;0 &amp; 0 &amp; 1\\&#10;0 &amp; 1 &amp; 0&#10;\end{array}\right],E_{2}\left(-1\right)=\left[\begin{array}{ccc}&#10;1 &amp; 0 &amp; 0\\&#10;0 &amp; -1 &amp; 0\\&#10;0 &amp; 0 &amp; 1&#10;\end{array}\right],\ \ E_{23}\left(-2\right)=\left[\begin{array}{ccc}&#10;1 &amp; 0 &amp; 0\\&#10;0 &amp; 1 &amp; 2\\&#10;0 &amp; 0 &amp; 1&#10;\end{array}\right]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5"/>
  <p:tag name="PICTUREFILESIZE" val="221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overline{x}$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=\overline{x}+\delta x$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"/>
  <p:tag name="PICTUREFILESIZE" val="25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x=A\left(\overline{x}+\delta x\right)=A\overline{x}+A\left(\delta x\right)=b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6"/>
  <p:tag name="PICTUREFILESIZE" val="762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\left(\delta x\right)=b-A\overline{x}=r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49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\left(\delta x\right)=r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4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Ax=A\overline{x}+A\left(\delta x\right)=A\overline{x}+r=A\overline{x}+b-A\overline{x}=b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9"/>
  <p:tag name="PICTUREFILESIZE" val="88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=\overline{x}+\delta x$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"/>
  <p:tag name="PICTUREFILESIZE" val="25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iterimp} {A,L,U,P,b,$x_{1}$,tol,numiter}&#10;\State&#10;\Comment {Perform iterative improvement of a solution $x_{1}$}&#10;\State&#10;\Comment {to Ax = b, where L, U, P is the LU factorization of A.}&#10;\State&#10;\Comment {tol is the error tolerance, and numiter the max number of iterations.}&#10;\State&#10;\Comment {Returns the improved solution and the number of iterations}&#10;\State&#10;\Comment {required, or -1 if the tolerance is not obtained.}&#10;\For {k = 1:numiter}&#10;\State&#10;iter = k&#10;\Comment {Compute the residual.}&#10;\State&#10;$r=b-Ax_{k}$&#10;\State&#10;\Comment {Compute the correction.}&#10;\State&#10;$\delta x=lusolve\left(L,\, U,\, P,\, r\right)$&#10;\State&#10;\Comment {Add the correction to form a new approximate solution.}&#10;\State&#10;$x_{k+1}=x_{k}+\delta x$&#10;\If {$\frac{\left\Vert x_{k+1}-x_{k}\right\Vert }{\left\Vert x_{k}\right\Vert }&lt;tol$}&#10;\State&#10;$x=x_{k+1}$&#10;\State&#10;\textbf{return }$\left[\begin{array}{cc} x &amp; iter\end{array}\right]$ &#10;\EndIf&#10;\EndFor&#10;\State&#10;\Comment {Tolerance not obtained.}&#10;\State&#10;$x=x_{k+1}$&#10;\State&#10;iter = -1&#10;\EndFunction&#10;\end{algorithmic}&#10;\end{algorithm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879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Solve the $15\times15$ pentadiagonal system $\left[\begin{array}{ccccc}&#10;6 &amp; -4 &amp; 1\\&#10;-4 &amp; 6 &amp; -4 &amp; \ddots\\&#10;1 &amp; -4 &amp; \ddots &amp; \ddots &amp; 1\\&#10; &amp; \ddots &amp; \ddots &amp; 6 &amp; -4\\&#10; &amp;  &amp; 1 &amp; -4 &amp; 6&#10;\end{array}\right]\left[\begin{array}{c}&#10;x_{1}\\&#10;x_{2}\\&#10;\vdots\\&#10;x_{9}\\&#10;x_{10}&#10;\end{array}\right]=\left[\begin{array}{c}&#10;1\\&#10;1\\&#10;\vdots\\&#10;1\\&#10;1&#10;\end{array}\right]$ and perform iterative improvement. Assume the solution obtained using&#10;the LU factorization is&#10;&#10;{\scriptsize{}$x_{1}=\left[\begin{array}{ccccccccccccccc}&#10;20.00 &amp; 52.49 &amp; 91.00 &amp; 130.00 &amp; 165.00 &amp; 192.51 &amp; 210.00 &amp; 216.00 &amp; 210.00 &amp; 192.51 &amp; 165.00 &amp; 130.00 &amp; 91.00 &amp; 52.49 &amp; 20.00\end{array}\right]^{T},$}{\scriptsize \par}&#10;&#10;\noindent whereas the true solution correct to two decimal places is&#10;&#10;{\scriptsize{}$x=\left[\begin{array}{ccccccccccccccc}&#10;20.00 &amp; 52.50 &amp; 91.00 &amp; 130.00 &amp; 165.00 &amp; 192.50 &amp; 210.00 &amp; 216.00 &amp; 210.00 &amp; 192.50 &amp; 165.00 &amp; 130.00 &amp; 91.00 &amp; 52.50 &amp; 20.00\end{array}\right]^{T}.$}{\scriptsize \par}&#10;&#10;The true residual is $\left\Vert b-Ax\right\Vert _{2}=0$,&#10;and residual for the approximate solution is $\left\Vert b-Ax_{1}\right\Vert _{2}=0.166$.&#10;Apply iterative improvement using $x_{1},\, tol=1\times10^{-5}$ and&#10;$numiter=2.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1"/>
  <p:tag name="PICTUREFILESIZE" val="2054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:} If an $n\times n$ matrix is pre-multiplied by an $n\times n$&#10;elementary row matrix, the resulting $n\times n$ matrix is the one&#10;obtained by performing the corresponding elementary row-operation&#10;on $A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434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Find the $3\times3$ matrix $A=E_{3}\left(5\right)E_{23}\left(2\right)E_{12}$&#10;and then find $A^{-1}$.&#10;\begin{eqnarray*}&#10;A=E_{3}\left(5\right)E_{23}\left(2\right)E_{12}=\\&#10;\left[\begin{array}{ccc}&#10;1 &amp; 0 &amp; 0\\&#10;0 &amp; 1 &amp; 0\\&#10;0 &amp; 0 &amp; 5&#10;\end{array}\right]\left[\begin{array}{ccc}&#10;1 &amp; 0 &amp; 0\\&#10;0 &amp; 1 &amp; -2\\&#10;0 &amp; 0 &amp; 1&#10;\end{array}\right]\left[\begin{array}{ccc}&#10;0 &amp; 1 &amp; 0\\&#10;1 &amp; 0 &amp; 0\\&#10;0 &amp; 0 &amp; 1&#10;\end{array}\right]=\\&#10;\left[\begin{array}{ccc}&#10;0 &amp; 1 &amp; 0\\&#10;1 &amp; 0 &amp; -2\\&#10;0 &amp; 0 &amp; 5&#10;\end{array}\right]&#10;\end{eqnarray*}&#10;&#10;&#10;\begin{eqnarray*}&#10;A^{-1}=\left(E_{3}\left(5\right)E_{23}\left(2\right)E_{12}\right)^{-1}=E_{12}^{-1}\left(E_{23}\left(2\right)\right)^{-1}\left(E_{3}\left(5\right)\right)^{-1}=\\&#10;\left[\begin{array}{ccc}&#10;0 &amp; 1 &amp; 0\\&#10;1 &amp; 0 &amp; 0\\&#10;0 &amp; 0 &amp; 1&#10;\end{array}\right]\left[\begin{array}{ccc}&#10;1 &amp; 0 &amp; 0\\&#10;0 &amp; 1 &amp; 2\\&#10;0 &amp; 0 &amp; 1&#10;\end{array}\right]\left[\begin{array}{ccc}&#10;1 &amp; 0 &amp; 0\\&#10;0 &amp; 1 &amp; 0\\&#10;0 &amp; 0 &amp; \frac{1}{5}&#10;\end{array}\right]=\\&#10;\left[\begin{array}{ccc}&#10;0 &amp; 1 &amp; \frac{2}{5}\\&#10;1 &amp; 0 &amp; 0\\&#10;0 &amp; 0 &amp; \frac{1}{5}&#10;\end{array}\right] &#10;\end{eqnarray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2"/>
  <p:tag name="PICTUREFILESIZE" val="123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E_{n1}\left(\frac{a_{n1}}{a_{11}}\right)\ldots E_{31}\left(\frac{a_{31}}{a_{11}}\right)E_{21}\left(\frac{a_{21}}{a_{11}}\right)A=\left[\begin{array}{ccccc}&#10;a_{11} &amp; a_{12} &amp; \ldots &amp; \ldots &amp; a_{1n}\\&#10;0 &amp; a_{22} &amp; \ldots &amp; \ldots &amp; a_{2n}\\&#10;0 &amp; a_{32} &amp; \ddots &amp; \vdots &amp; \vdots\\&#10;\vdots &amp; \vdots &amp; \vdots &amp; \ddots &amp; \vdots\\&#10;0 &amp; a_{n2} &amp; \ldots &amp; \ldots &amp; a_{nn}&#10;\end{array}\right]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0"/>
  <p:tag name="PICTUREFILESIZE" val="439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A\left(:,\, j\right)=\left[\begin{array}{c}&#10;a_{1j}\\&#10;a_{2j}\\&#10;\vdots\\&#10;a_{m-1,j}\\&#10;a_{mj}&#10;\end{array}\right]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152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A\left(i,\,:\right)=\left[\begin{array}{ccccc}&#10;a_{i1} &amp; a_{i2} &amp; \ldots &amp; a_{i,n-1} &amp; a_{in}\end{array}\right]&#10;\]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6"/>
  <p:tag name="PICTUREFILESIZE" val="75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[0]&#10;\Function {lugauss} {A}&#10;\State&#10;\Comment {Input: $n\times n$ matrix A.}&#10;\State&#10;\Comment {Output: lower triang matrix L and upper triang matrix U such that A = LU.}&#10;\For {i = 1:n-1}&#10;\If {$a_{ii}=0$}&#10;\State&#10;print 'The algorithm has encountered a zero pivot.'&#10;\State&#10;exit&#10;\EndIf&#10;\State&#10;\Comment {Replace the elements in column i, rows i+1 to n by the multipliers $\frac{a_{ji}}{a_{ii}}$}&#10;\State&#10;$A\left(i+1:n,\, i\right)=A\left(i+1:n,\, i\right)/a_{ii}$&#10;\State&#10;\Comment {Modify the elements in rows i+1 to n, columns i+1 to n by subtracting}&#10;\State&#10;\Comment {the multiplier for the row times the elements in row i.}&#10;\State&#10;$A\left(i+1:n,\, i+1:n\right)=A\left(i+1:n,\, i+1:n\right)-A\left(i+1:n,\, i\right)A\left(i,\, i+1:n\right)$&#10;\EndFor&#10;\EndFunction&#10;\end{algorithmic}&#10;\end{algorithm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385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2145</Words>
  <Application>Microsoft Macintosh PowerPoint</Application>
  <PresentationFormat>On-screen Show (4:3)</PresentationFormat>
  <Paragraphs>234</Paragraphs>
  <Slides>55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GAUSSIAN ELIMINATION AND THE LU DECOMPOSITION</vt:lpstr>
      <vt:lpstr>THE LU DECOMPOSITION</vt:lpstr>
      <vt:lpstr>The LU DECOMPOSITION Idea</vt:lpstr>
      <vt:lpstr>Example of the LU Decomposition</vt:lpstr>
      <vt:lpstr>Example of the LU Decomposition</vt:lpstr>
      <vt:lpstr>Example of the LU Decomposition</vt:lpstr>
      <vt:lpstr>Using LU to Solve Ax = b</vt:lpstr>
      <vt:lpstr>Example of Using LU to Solve Ax = b</vt:lpstr>
      <vt:lpstr>Elementary Row Matrices</vt:lpstr>
      <vt:lpstr>Elementary Row Matrices</vt:lpstr>
      <vt:lpstr>Elementary Row Matrices Example</vt:lpstr>
      <vt:lpstr>Elementary Row Matrix Theorem</vt:lpstr>
      <vt:lpstr>The Elementary Matrices are Nonsingular</vt:lpstr>
      <vt:lpstr>The Elementary Matrices are Nonsingular</vt:lpstr>
      <vt:lpstr>Row Equivalence and Elementary Row Matrices</vt:lpstr>
      <vt:lpstr>Overview of the LU Decomposition Derivation</vt:lpstr>
      <vt:lpstr>Overview of the LU Decomposition Derivation</vt:lpstr>
      <vt:lpstr>Overview of the LU Decomposition Derivation</vt:lpstr>
      <vt:lpstr>Overview of the LU Decomposition Derivation</vt:lpstr>
      <vt:lpstr>NOTE</vt:lpstr>
      <vt:lpstr>Colon Notation for an m × n Matrix</vt:lpstr>
      <vt:lpstr>Colon Notation for an m × n Matrix</vt:lpstr>
      <vt:lpstr>Algorithm lugauss</vt:lpstr>
      <vt:lpstr>Algorithm lugauss</vt:lpstr>
      <vt:lpstr>MATLAB Example using lugauss</vt:lpstr>
      <vt:lpstr>LU Decomposition Flop Count</vt:lpstr>
      <vt:lpstr>Gaussian Elimination with Partial Pivoting</vt:lpstr>
      <vt:lpstr>Gaussian Elimination with Partial Pivoting</vt:lpstr>
      <vt:lpstr>Partial Pivoting</vt:lpstr>
      <vt:lpstr>Partial Pivoting</vt:lpstr>
      <vt:lpstr>Partial Pivoting</vt:lpstr>
      <vt:lpstr>Partial Pivoting Example</vt:lpstr>
      <vt:lpstr>Partial Pivoting Example</vt:lpstr>
      <vt:lpstr>Partial Pivoting Example</vt:lpstr>
      <vt:lpstr>Partial Pivoting Summary</vt:lpstr>
      <vt:lpstr>Derivation of PA = LU</vt:lpstr>
      <vt:lpstr>Derivation of PA = LU</vt:lpstr>
      <vt:lpstr>Algorithm ludecomp</vt:lpstr>
      <vt:lpstr>Algorithm ludecomp</vt:lpstr>
      <vt:lpstr>Algorithm ludecomp</vt:lpstr>
      <vt:lpstr>MATLAB Example</vt:lpstr>
      <vt:lpstr>MATLAB Example using ludecomp</vt:lpstr>
      <vt:lpstr>Using the LU Decomposition To Solve</vt:lpstr>
      <vt:lpstr>Algorithm lusolve</vt:lpstr>
      <vt:lpstr>Using MATLAB to compute the Inverse with ludecomp and lusolve</vt:lpstr>
      <vt:lpstr>Flop Count for Computing A-1</vt:lpstr>
      <vt:lpstr>Flop Count for GEPP</vt:lpstr>
      <vt:lpstr>Stability of GEPP</vt:lpstr>
      <vt:lpstr>Stability of GEPP</vt:lpstr>
      <vt:lpstr>Stability of GEPP</vt:lpstr>
      <vt:lpstr>Iterative Refinement</vt:lpstr>
      <vt:lpstr>Iterative Refinement</vt:lpstr>
      <vt:lpstr>Algorithm iterimp</vt:lpstr>
      <vt:lpstr>Iterative Improvement Example</vt:lpstr>
      <vt:lpstr>Iterative Improvement Example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ELIMINATION AND THE LU FACTORIZATION</dc:title>
  <dc:creator>William Ford</dc:creator>
  <cp:lastModifiedBy>William Ford</cp:lastModifiedBy>
  <cp:revision>6</cp:revision>
  <dcterms:created xsi:type="dcterms:W3CDTF">2014-10-03T17:21:37Z</dcterms:created>
  <dcterms:modified xsi:type="dcterms:W3CDTF">2014-10-15T21:19:57Z</dcterms:modified>
</cp:coreProperties>
</file>