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tags/tag7.xml" ContentType="application/vnd.openxmlformats-officedocument.presentationml.tags+xml"/>
  <Override PartName="/ppt/embeddings/oleObject7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embeddings/oleObject18.bin" ContentType="application/vnd.openxmlformats-officedocument.oleObject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13.xml" ContentType="application/vnd.openxmlformats-officedocument.presentationml.tags+xml"/>
  <Override PartName="/ppt/embeddings/oleObject21.bin" ContentType="application/vnd.openxmlformats-officedocument.oleObject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85" r:id="rId7"/>
    <p:sldId id="262" r:id="rId8"/>
    <p:sldId id="286" r:id="rId9"/>
    <p:sldId id="289" r:id="rId10"/>
    <p:sldId id="287" r:id="rId11"/>
    <p:sldId id="288" r:id="rId12"/>
    <p:sldId id="263" r:id="rId13"/>
    <p:sldId id="290" r:id="rId14"/>
    <p:sldId id="265" r:id="rId15"/>
    <p:sldId id="266" r:id="rId16"/>
    <p:sldId id="291" r:id="rId17"/>
    <p:sldId id="267" r:id="rId18"/>
    <p:sldId id="268" r:id="rId19"/>
    <p:sldId id="270" r:id="rId20"/>
    <p:sldId id="292" r:id="rId21"/>
    <p:sldId id="272" r:id="rId22"/>
    <p:sldId id="273" r:id="rId23"/>
    <p:sldId id="274" r:id="rId24"/>
    <p:sldId id="275" r:id="rId25"/>
    <p:sldId id="293" r:id="rId26"/>
    <p:sldId id="294" r:id="rId27"/>
    <p:sldId id="295" r:id="rId28"/>
    <p:sldId id="278" r:id="rId29"/>
    <p:sldId id="279" r:id="rId30"/>
    <p:sldId id="280" r:id="rId31"/>
    <p:sldId id="296" r:id="rId32"/>
    <p:sldId id="281" r:id="rId33"/>
    <p:sldId id="282" r:id="rId34"/>
    <p:sldId id="283" r:id="rId35"/>
    <p:sldId id="28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2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A7E80-4144-594C-AD8A-6A1B6DBD8D87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74CE5-C9DC-8A4D-B0C3-EB8FC1B3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74CE5-C9DC-8A4D-B0C3-EB8FC1B3CA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1EAA-FF7E-6C42-BB34-4D43A880784F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35C-898A-4C4B-955B-95679CCF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6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1EAA-FF7E-6C42-BB34-4D43A880784F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35C-898A-4C4B-955B-95679CCF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2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1EAA-FF7E-6C42-BB34-4D43A880784F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35C-898A-4C4B-955B-95679CCF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1EAA-FF7E-6C42-BB34-4D43A880784F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35C-898A-4C4B-955B-95679CCF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1EAA-FF7E-6C42-BB34-4D43A880784F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35C-898A-4C4B-955B-95679CCF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1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1EAA-FF7E-6C42-BB34-4D43A880784F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35C-898A-4C4B-955B-95679CCF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1EAA-FF7E-6C42-BB34-4D43A880784F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35C-898A-4C4B-955B-95679CCF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7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1EAA-FF7E-6C42-BB34-4D43A880784F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35C-898A-4C4B-955B-95679CCF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7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1EAA-FF7E-6C42-BB34-4D43A880784F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35C-898A-4C4B-955B-95679CCF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8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1EAA-FF7E-6C42-BB34-4D43A880784F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35C-898A-4C4B-955B-95679CCF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1EAA-FF7E-6C42-BB34-4D43A880784F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35C-898A-4C4B-955B-95679CCF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1EAA-FF7E-6C42-BB34-4D43A880784F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F35C-898A-4C4B-955B-95679CCF6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6" Type="http://schemas.openxmlformats.org/officeDocument/2006/relationships/image" Target="../media/image15.png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9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1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3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the discussion of cubic splines, it was determined that a system of equations</a:t>
            </a:r>
            <a:br>
              <a:rPr lang="en-US" dirty="0" smtClean="0"/>
            </a:br>
            <a:r>
              <a:rPr lang="en-US" dirty="0" smtClean="0"/>
              <a:t>of the form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must be solved in order to determine the fit.</a:t>
            </a:r>
          </a:p>
          <a:p>
            <a:r>
              <a:rPr lang="en-US" dirty="0" smtClean="0"/>
              <a:t>This matrix is symmetric, </a:t>
            </a:r>
            <a:r>
              <a:rPr lang="en-US" dirty="0"/>
              <a:t>diagonally </a:t>
            </a:r>
            <a:r>
              <a:rPr lang="en-US" dirty="0" smtClean="0"/>
              <a:t>dominant</a:t>
            </a:r>
            <a:br>
              <a:rPr lang="en-US" dirty="0" smtClean="0"/>
            </a:br>
            <a:r>
              <a:rPr lang="en-US" dirty="0" smtClean="0"/>
              <a:t>                         , and tridiagonal.</a:t>
            </a:r>
          </a:p>
          <a:p>
            <a:endParaRPr lang="en-US" dirty="0" smtClean="0"/>
          </a:p>
          <a:p>
            <a:r>
              <a:rPr lang="en-US" dirty="0" smtClean="0"/>
              <a:t>In addition, the matrix is positive definite, an extremely important property that occurs frequently in engineering and science applications.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007502"/>
              </p:ext>
            </p:extLst>
          </p:nvPr>
        </p:nvGraphicFramePr>
        <p:xfrm>
          <a:off x="3200400" y="1676400"/>
          <a:ext cx="2286000" cy="143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2362200" imgH="1485900" progId="Equation.DSMT4">
                  <p:embed/>
                </p:oleObj>
              </mc:Choice>
              <mc:Fallback>
                <p:oleObj name="Equation" r:id="rId3" imgW="2362200" imgH="148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1676400"/>
                        <a:ext cx="2286000" cy="1437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212225"/>
              </p:ext>
            </p:extLst>
          </p:nvPr>
        </p:nvGraphicFramePr>
        <p:xfrm>
          <a:off x="957262" y="3876836"/>
          <a:ext cx="209073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1714500" imgH="508000" progId="Equation.DSMT4">
                  <p:embed/>
                </p:oleObj>
              </mc:Choice>
              <mc:Fallback>
                <p:oleObj name="Equation" r:id="rId5" imgW="17145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7262" y="3876836"/>
                        <a:ext cx="2090738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601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Solve a Factored Tridiagonal System 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9"/>
          <a:stretch/>
        </p:blipFill>
        <p:spPr>
          <a:xfrm>
            <a:off x="190500" y="2022231"/>
            <a:ext cx="8763000" cy="256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4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Solve a Factored Tridiagonal System </a:t>
            </a:r>
            <a:r>
              <a:rPr lang="en-US" dirty="0" smtClean="0"/>
              <a:t> (concluded)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7"/>
          <a:stretch/>
        </p:blipFill>
        <p:spPr>
          <a:xfrm>
            <a:off x="190500" y="2100384"/>
            <a:ext cx="8763000" cy="339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65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828800"/>
            <a:ext cx="74911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 A = wilkinson(21);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 [L U] = trifact(A);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 rhs = rand(21,1);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 x = trisolve(diag(L,-1), diag(U), diag(A,1), rhs);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 norm(A*x - rhs)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2.6185e-16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7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Positive Definite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                 and form         for             .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141670"/>
              </p:ext>
            </p:extLst>
          </p:nvPr>
        </p:nvGraphicFramePr>
        <p:xfrm>
          <a:off x="1629233" y="1600200"/>
          <a:ext cx="1265661" cy="695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3" imgW="901700" imgH="495300" progId="Equation.DSMT4">
                  <p:embed/>
                </p:oleObj>
              </mc:Choice>
              <mc:Fallback>
                <p:oleObj name="Equation" r:id="rId3" imgW="901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9233" y="1600200"/>
                        <a:ext cx="1265661" cy="695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702983"/>
              </p:ext>
            </p:extLst>
          </p:nvPr>
        </p:nvGraphicFramePr>
        <p:xfrm>
          <a:off x="4683851" y="1748747"/>
          <a:ext cx="625182" cy="32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5" imgW="368300" imgH="190500" progId="Equation.DSMT4">
                  <p:embed/>
                </p:oleObj>
              </mc:Choice>
              <mc:Fallback>
                <p:oleObj name="Equation" r:id="rId5" imgW="3683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851" y="1748747"/>
                        <a:ext cx="625182" cy="323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28825"/>
              </p:ext>
            </p:extLst>
          </p:nvPr>
        </p:nvGraphicFramePr>
        <p:xfrm>
          <a:off x="6011541" y="1503570"/>
          <a:ext cx="1092633" cy="878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7" imgW="711200" imgH="571500" progId="Equation.DSMT4">
                  <p:embed/>
                </p:oleObj>
              </mc:Choice>
              <mc:Fallback>
                <p:oleObj name="Equation" r:id="rId7" imgW="711200" imgH="571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1541" y="1503570"/>
                        <a:ext cx="1092633" cy="878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103478"/>
              </p:ext>
            </p:extLst>
          </p:nvPr>
        </p:nvGraphicFramePr>
        <p:xfrm>
          <a:off x="1603375" y="2505075"/>
          <a:ext cx="54133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9" imgW="3352800" imgH="571500" progId="Equation.DSMT4">
                  <p:embed/>
                </p:oleObj>
              </mc:Choice>
              <mc:Fallback>
                <p:oleObj name="Equation" r:id="rId9" imgW="3352800" imgH="571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3375" y="2505075"/>
                        <a:ext cx="5413375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74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a Positive Definite Matrix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800600" y="3581400"/>
          <a:ext cx="1352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876240" imgH="291960" progId="Equation.DSMT4">
                  <p:embed/>
                </p:oleObj>
              </mc:Choice>
              <mc:Fallback>
                <p:oleObj name="Equation" r:id="rId4" imgW="8762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81400"/>
                        <a:ext cx="13525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67" y="1628191"/>
            <a:ext cx="8763000" cy="2565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2847" y="4697718"/>
            <a:ext cx="7456939" cy="1477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0" dirty="0" smtClean="0">
                <a:effectLst/>
              </a:rPr>
              <a:t>NOTE: It is possible for a nonsymmetric matrix to satisfy</a:t>
            </a:r>
          </a:p>
          <a:p>
            <a:r>
              <a:rPr lang="en-US" sz="2400" i="1" dirty="0" err="1" smtClean="0"/>
              <a:t>x</a:t>
            </a:r>
            <a:r>
              <a:rPr lang="en-US" sz="2400" i="1" baseline="30000" dirty="0" err="1" smtClean="0"/>
              <a:t>T</a:t>
            </a:r>
            <a:r>
              <a:rPr lang="en-US" sz="2400" i="1" dirty="0" err="1" smtClean="0"/>
              <a:t>Ax</a:t>
            </a:r>
            <a:r>
              <a:rPr lang="en-US" sz="2400" dirty="0" smtClean="0"/>
              <a:t> &gt; 0, all </a:t>
            </a:r>
            <a:r>
              <a:rPr lang="en-US" sz="2400" i="1" dirty="0" smtClean="0"/>
              <a:t>x</a:t>
            </a:r>
            <a:r>
              <a:rPr lang="en-US" sz="2400" dirty="0" smtClean="0"/>
              <a:t> ≠ 0. For our purposes, it is assumed that</a:t>
            </a:r>
          </a:p>
          <a:p>
            <a:r>
              <a:rPr lang="en-US" sz="2400" i="0" dirty="0" smtClean="0">
                <a:effectLst/>
              </a:rPr>
              <a:t>positive definite means the matrix is symmetric.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0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3" y="1417638"/>
            <a:ext cx="7797800" cy="635000"/>
          </a:xfrm>
          <a:prstGeom prst="rect">
            <a:avLst/>
          </a:prstGeom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3" y="2630752"/>
            <a:ext cx="77978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1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Showing that an n × n Matrix is Positive Definite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Presented with a general symmetric matrix </a:t>
            </a:r>
            <a:r>
              <a:rPr lang="en-US" i="1" dirty="0" smtClean="0"/>
              <a:t>A</a:t>
            </a:r>
            <a:r>
              <a:rPr lang="en-US" dirty="0" smtClean="0"/>
              <a:t>, using the definition is nearly impossible. There must be other conditions that will guarantee </a:t>
            </a:r>
            <a:r>
              <a:rPr lang="en-US" i="1" dirty="0" smtClean="0"/>
              <a:t>A</a:t>
            </a:r>
            <a:r>
              <a:rPr lang="en-US" dirty="0" smtClean="0"/>
              <a:t> is positive definite.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0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Conditions Associated with a Positive Definite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symmetric matrix </a:t>
            </a:r>
            <a:r>
              <a:rPr lang="en-US" i="1" dirty="0" smtClean="0"/>
              <a:t>A</a:t>
            </a:r>
            <a:r>
              <a:rPr lang="en-US" dirty="0" smtClean="0"/>
              <a:t> is positive definite if and only if all its eigenvalues are positive.</a:t>
            </a:r>
            <a:br>
              <a:rPr lang="en-US" dirty="0" smtClean="0"/>
            </a:br>
            <a:r>
              <a:rPr lang="en-US" dirty="0" smtClean="0"/>
              <a:t>Proof:  Assume </a:t>
            </a:r>
            <a:r>
              <a:rPr lang="en-US" i="1" dirty="0" smtClean="0"/>
              <a:t>A</a:t>
            </a:r>
            <a:r>
              <a:rPr lang="en-US" dirty="0" smtClean="0"/>
              <a:t> is positive definite, </a:t>
            </a:r>
            <a:r>
              <a:rPr lang="en-US" i="1" dirty="0" smtClean="0"/>
              <a:t>x</a:t>
            </a:r>
            <a:r>
              <a:rPr lang="en-US" dirty="0" smtClean="0"/>
              <a:t> ≠</a:t>
            </a:r>
            <a:r>
              <a:rPr lang="en-US" dirty="0" smtClean="0">
                <a:sym typeface="Mathematica1"/>
              </a:rPr>
              <a:t> 0 is an eigenvector and </a:t>
            </a:r>
            <a:r>
              <a:rPr lang="en-US" i="1" dirty="0" err="1" smtClean="0">
                <a:sym typeface="Mathematica1"/>
              </a:rPr>
              <a:t>λ</a:t>
            </a:r>
            <a:r>
              <a:rPr lang="en-US" dirty="0" smtClean="0">
                <a:sym typeface="Mathematica1"/>
              </a:rPr>
              <a:t> is an eigenvalue so that                . Then,</a:t>
            </a:r>
            <a:br>
              <a:rPr lang="en-US" dirty="0" smtClean="0">
                <a:sym typeface="Mathematica1"/>
              </a:rPr>
            </a:br>
            <a:r>
              <a:rPr lang="en-US" dirty="0" smtClean="0">
                <a:sym typeface="Mathematica1"/>
              </a:rPr>
              <a:t/>
            </a:r>
            <a:br>
              <a:rPr lang="en-US" dirty="0" smtClean="0">
                <a:sym typeface="Mathematica1"/>
              </a:rPr>
            </a:br>
            <a:r>
              <a:rPr lang="en-US" dirty="0" smtClean="0">
                <a:sym typeface="Mathematica1"/>
              </a:rPr>
              <a:t/>
            </a:r>
            <a:br>
              <a:rPr lang="en-US" dirty="0" smtClean="0">
                <a:sym typeface="Mathematica1"/>
              </a:rPr>
            </a:br>
            <a:r>
              <a:rPr lang="en-US" dirty="0" smtClean="0">
                <a:sym typeface="Mathematica1"/>
              </a:rPr>
              <a:t>and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300423"/>
              </p:ext>
            </p:extLst>
          </p:nvPr>
        </p:nvGraphicFramePr>
        <p:xfrm>
          <a:off x="1618864" y="3638357"/>
          <a:ext cx="142028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3" imgW="774360" imgH="228600" progId="Equation.3">
                  <p:embed/>
                </p:oleObj>
              </mc:Choice>
              <mc:Fallback>
                <p:oleObj name="Equation" r:id="rId3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864" y="3638357"/>
                        <a:ext cx="142028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19663"/>
              </p:ext>
            </p:extLst>
          </p:nvPr>
        </p:nvGraphicFramePr>
        <p:xfrm>
          <a:off x="2593887" y="4172920"/>
          <a:ext cx="35179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5" imgW="1917360" imgH="393480" progId="Equation.3">
                  <p:embed/>
                </p:oleObj>
              </mc:Choice>
              <mc:Fallback>
                <p:oleObj name="Equation" r:id="rId5" imgW="1917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887" y="4172920"/>
                        <a:ext cx="351790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570304"/>
              </p:ext>
            </p:extLst>
          </p:nvPr>
        </p:nvGraphicFramePr>
        <p:xfrm>
          <a:off x="2593887" y="5260126"/>
          <a:ext cx="2354263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7" imgW="1282680" imgH="723600" progId="Equation.DSMT4">
                  <p:embed/>
                </p:oleObj>
              </mc:Choice>
              <mc:Fallback>
                <p:oleObj name="Equation" r:id="rId7" imgW="12826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887" y="5260126"/>
                        <a:ext cx="2354263" cy="1328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86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Conditions Associated with a Positive Definite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all the eigenvalues of </a:t>
            </a:r>
            <a:r>
              <a:rPr lang="en-US" i="1" dirty="0" smtClean="0"/>
              <a:t>A</a:t>
            </a:r>
            <a:r>
              <a:rPr lang="en-US" dirty="0" smtClean="0"/>
              <a:t> are positive and that                , and</a:t>
            </a:r>
            <a:endParaRPr lang="en-US" dirty="0"/>
          </a:p>
        </p:txBody>
      </p:sp>
      <p:graphicFrame>
        <p:nvGraphicFramePr>
          <p:cNvPr id="371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184307"/>
              </p:ext>
            </p:extLst>
          </p:nvPr>
        </p:nvGraphicFramePr>
        <p:xfrm>
          <a:off x="3737790" y="2164337"/>
          <a:ext cx="14208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3" imgW="774360" imgH="228600" progId="Equation.3">
                  <p:embed/>
                </p:oleObj>
              </mc:Choice>
              <mc:Fallback>
                <p:oleObj name="Equation" r:id="rId3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790" y="2164337"/>
                        <a:ext cx="14208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056903"/>
              </p:ext>
            </p:extLst>
          </p:nvPr>
        </p:nvGraphicFramePr>
        <p:xfrm>
          <a:off x="2086675" y="2732349"/>
          <a:ext cx="41687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5" imgW="2273040" imgH="393480" progId="Equation.DSMT4">
                  <p:embed/>
                </p:oleObj>
              </mc:Choice>
              <mc:Fallback>
                <p:oleObj name="Equation" r:id="rId5" imgW="2273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675" y="2732349"/>
                        <a:ext cx="4168775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684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Conditions Associated with a Positive Definite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is positive definite, then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ii</a:t>
            </a:r>
            <a:r>
              <a:rPr lang="en-US" dirty="0" smtClean="0"/>
              <a:t> &gt; 0 for all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positive definite, then the largest element in magnitude of all matrix entries must lie on the diagonal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symmetric matrix </a:t>
            </a:r>
            <a:r>
              <a:rPr lang="en-US" i="1" dirty="0"/>
              <a:t>A</a:t>
            </a:r>
            <a:r>
              <a:rPr lang="en-US" dirty="0"/>
              <a:t> is positive definite if and only if all its leading principle minors are positive; that is </a:t>
            </a:r>
            <a:r>
              <a:rPr lang="en-US" dirty="0" smtClean="0"/>
              <a:t>                            .  This </a:t>
            </a:r>
            <a:r>
              <a:rPr lang="en-US" dirty="0"/>
              <a:t>called </a:t>
            </a:r>
            <a:r>
              <a:rPr lang="en-US" dirty="0" smtClean="0"/>
              <a:t>Sylvester's </a:t>
            </a:r>
            <a:r>
              <a:rPr lang="en-US" dirty="0"/>
              <a:t>criterion.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535822"/>
              </p:ext>
            </p:extLst>
          </p:nvPr>
        </p:nvGraphicFramePr>
        <p:xfrm>
          <a:off x="1982500" y="4876717"/>
          <a:ext cx="2362513" cy="347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1638300" imgH="241300" progId="Equation.DSMT4">
                  <p:embed/>
                </p:oleObj>
              </mc:Choice>
              <mc:Fallback>
                <p:oleObj name="Equation" r:id="rId3" imgW="1638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2500" y="4876717"/>
                        <a:ext cx="2362513" cy="347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24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Tridiagonal</a:t>
            </a:r>
            <a:r>
              <a:rPr lang="en-US" dirty="0" smtClean="0"/>
              <a:t>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matrix </a:t>
            </a:r>
            <a:r>
              <a:rPr lang="en-US" i="1" dirty="0" smtClean="0"/>
              <a:t>T</a:t>
            </a:r>
            <a:r>
              <a:rPr lang="en-US" dirty="0" smtClean="0"/>
              <a:t> is </a:t>
            </a:r>
            <a:r>
              <a:rPr lang="en-US" dirty="0" err="1" smtClean="0"/>
              <a:t>tridiagonal</a:t>
            </a:r>
            <a:r>
              <a:rPr lang="en-US" dirty="0" smtClean="0"/>
              <a:t> and nonsingular, its LU factorization yields </a:t>
            </a:r>
            <a:r>
              <a:rPr lang="en-US" dirty="0" err="1" smtClean="0"/>
              <a:t>bidiagonal</a:t>
            </a:r>
            <a:r>
              <a:rPr lang="en-US" dirty="0" smtClean="0"/>
              <a:t> matrices </a:t>
            </a:r>
            <a:r>
              <a:rPr lang="en-US" i="1" dirty="0" smtClean="0"/>
              <a:t>L</a:t>
            </a:r>
            <a:r>
              <a:rPr lang="en-US" dirty="0" smtClean="0"/>
              <a:t> and </a:t>
            </a:r>
            <a:r>
              <a:rPr lang="en-US" i="1" dirty="0" smtClean="0"/>
              <a:t>U</a:t>
            </a:r>
            <a:r>
              <a:rPr lang="en-US" dirty="0" smtClean="0"/>
              <a:t>. </a:t>
            </a:r>
            <a:r>
              <a:rPr lang="en-US" i="1" dirty="0" smtClean="0"/>
              <a:t>L</a:t>
            </a:r>
            <a:r>
              <a:rPr lang="en-US" dirty="0" smtClean="0"/>
              <a:t> has 1's on the main diagonal as usual, but the </a:t>
            </a:r>
            <a:r>
              <a:rPr lang="en-US" dirty="0" err="1" smtClean="0"/>
              <a:t>superdiagonal</a:t>
            </a:r>
            <a:r>
              <a:rPr lang="en-US" dirty="0" smtClean="0"/>
              <a:t> entries of </a:t>
            </a:r>
            <a:r>
              <a:rPr lang="en-US" i="1" dirty="0" smtClean="0"/>
              <a:t>U</a:t>
            </a:r>
            <a:r>
              <a:rPr lang="en-US" dirty="0" smtClean="0"/>
              <a:t> are the same as those of </a:t>
            </a:r>
            <a:r>
              <a:rPr lang="en-US" i="1" dirty="0" smtClean="0"/>
              <a:t>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39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Positive Definite Matrix is Nonsingular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singular matrix has a 0 eigenvalue.</a:t>
            </a:r>
            <a:br>
              <a:rPr lang="en-US" dirty="0" smtClean="0"/>
            </a:br>
            <a:r>
              <a:rPr lang="en-US" dirty="0" smtClean="0"/>
              <a:t>Proof: </a:t>
            </a:r>
            <a:r>
              <a:rPr lang="en-US" i="1" dirty="0" smtClean="0"/>
              <a:t>Ax = </a:t>
            </a:r>
            <a:r>
              <a:rPr lang="en-US" dirty="0"/>
              <a:t>0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has a nontrivial solution, so </a:t>
            </a:r>
            <a:r>
              <a:rPr lang="en-US" i="1" dirty="0" smtClean="0"/>
              <a:t>A</a:t>
            </a:r>
            <a:r>
              <a:rPr lang="en-US" dirty="0" smtClean="0"/>
              <a:t> is singular.</a:t>
            </a:r>
          </a:p>
          <a:p>
            <a:r>
              <a:rPr lang="en-US" dirty="0" smtClean="0"/>
              <a:t>A positive definite matrix </a:t>
            </a:r>
            <a:r>
              <a:rPr lang="en-US" i="1" dirty="0" smtClean="0">
                <a:sym typeface="Mathematica1"/>
              </a:rPr>
              <a:t>A</a:t>
            </a:r>
            <a:r>
              <a:rPr lang="en-US" dirty="0" smtClean="0">
                <a:sym typeface="Mathematica1"/>
              </a:rPr>
              <a:t> is nonsingular.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 or B be positive definite?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62000" y="2743200"/>
          <a:ext cx="294349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3" imgW="1981080" imgH="1333440" progId="Equation.3">
                  <p:embed/>
                </p:oleObj>
              </mc:Choice>
              <mc:Fallback>
                <p:oleObj name="Equation" r:id="rId3" imgW="198108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2943498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91000" y="2819400"/>
          <a:ext cx="2850614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5" imgW="1714320" imgH="1054080" progId="Equation.DSMT4">
                  <p:embed/>
                </p:oleObj>
              </mc:Choice>
              <mc:Fallback>
                <p:oleObj name="Equation" r:id="rId5" imgW="1714320" imgH="1054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19400"/>
                        <a:ext cx="2850614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64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Cholesky </a:t>
            </a: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whether a symmetric matrix is positive definite by showing its eigenvalues are positive or </a:t>
            </a:r>
            <a:r>
              <a:rPr lang="en-US" dirty="0"/>
              <a:t>testing Sylvester's criterion </a:t>
            </a:r>
            <a:r>
              <a:rPr lang="en-US" dirty="0" smtClean="0"/>
              <a:t>is too computationally intensive. The French engineer Andre-Louis Cholesky discovered the Cholesky factorization for a positive definite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9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Cholesky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Let </a:t>
            </a:r>
            <a:r>
              <a:rPr lang="en-US" i="1" dirty="0" smtClean="0"/>
              <a:t>A</a:t>
            </a:r>
            <a:r>
              <a:rPr lang="en-US" dirty="0" smtClean="0"/>
              <a:t> be a real positive definite </a:t>
            </a:r>
            <a:r>
              <a:rPr lang="en-US" i="1" dirty="0" smtClean="0"/>
              <a:t>n x n</a:t>
            </a:r>
            <a:r>
              <a:rPr lang="en-US" dirty="0" smtClean="0"/>
              <a:t> matrix. Then there is exactly one upper triangular matrix              with                      such that</a:t>
            </a:r>
            <a:br>
              <a:rPr lang="en-US" dirty="0" smtClean="0"/>
            </a:br>
            <a:r>
              <a:rPr lang="en-US" i="1" dirty="0" smtClean="0"/>
              <a:t>A = R</a:t>
            </a:r>
            <a:r>
              <a:rPr lang="en-US" i="1" baseline="30000" dirty="0" smtClean="0"/>
              <a:t>T</a:t>
            </a:r>
            <a:r>
              <a:rPr lang="en-US" i="1" dirty="0" smtClean="0"/>
              <a:t>R</a:t>
            </a:r>
            <a:r>
              <a:rPr lang="en-US" dirty="0"/>
              <a:t> </a:t>
            </a:r>
            <a:r>
              <a:rPr lang="en-US" dirty="0" smtClean="0"/>
              <a:t>(the Cholesky decomposition).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63627"/>
              </p:ext>
            </p:extLst>
          </p:nvPr>
        </p:nvGraphicFramePr>
        <p:xfrm>
          <a:off x="2024747" y="2604992"/>
          <a:ext cx="11969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3" imgW="520700" imgH="279400" progId="Equation.DSMT4">
                  <p:embed/>
                </p:oleObj>
              </mc:Choice>
              <mc:Fallback>
                <p:oleObj name="Equation" r:id="rId3" imgW="520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747" y="2604992"/>
                        <a:ext cx="1196975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172019"/>
              </p:ext>
            </p:extLst>
          </p:nvPr>
        </p:nvGraphicFramePr>
        <p:xfrm>
          <a:off x="4031477" y="2692355"/>
          <a:ext cx="1895788" cy="41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5" imgW="927100" imgH="203200" progId="Equation.DSMT4">
                  <p:embed/>
                </p:oleObj>
              </mc:Choice>
              <mc:Fallback>
                <p:oleObj name="Equation" r:id="rId5" imgW="927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1477" y="2692355"/>
                        <a:ext cx="1895788" cy="415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Cholesky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sufficient to develop the </a:t>
            </a:r>
            <a:r>
              <a:rPr lang="en-US" dirty="0" smtClean="0"/>
              <a:t>decomposition by </a:t>
            </a:r>
            <a:r>
              <a:rPr lang="en-US" dirty="0"/>
              <a:t>considering the 3 × 3 case. The general case follows precisely the same pattern</a:t>
            </a:r>
            <a:r>
              <a:rPr lang="en-US" dirty="0" smtClean="0"/>
              <a:t>.</a:t>
            </a:r>
          </a:p>
        </p:txBody>
      </p:sp>
      <p:pic>
        <p:nvPicPr>
          <p:cNvPr id="4669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648200"/>
            <a:ext cx="5334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53340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953000"/>
            <a:ext cx="5334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920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Cholesky Decomposition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matrix </a:t>
            </a:r>
            <a:r>
              <a:rPr lang="en-US" i="1" dirty="0"/>
              <a:t>R</a:t>
            </a:r>
            <a:r>
              <a:rPr lang="en-US" dirty="0"/>
              <a:t> by equating both sides of</a:t>
            </a:r>
            <a:br>
              <a:rPr lang="en-US" dirty="0"/>
            </a:br>
            <a:r>
              <a:rPr lang="en-US" i="1" dirty="0"/>
              <a:t>A = R</a:t>
            </a:r>
            <a:r>
              <a:rPr lang="en-US" i="1" baseline="30000" dirty="0"/>
              <a:t>T</a:t>
            </a:r>
            <a:r>
              <a:rPr lang="en-US" i="1" dirty="0"/>
              <a:t>R</a:t>
            </a:r>
            <a:r>
              <a:rPr lang="en-US" dirty="0"/>
              <a:t> and demonstrating how to compute the entries of </a:t>
            </a:r>
            <a:r>
              <a:rPr lang="en-US" i="1" dirty="0"/>
              <a:t>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557" y="3328952"/>
            <a:ext cx="8414080" cy="70410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740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Cholesky </a:t>
            </a:r>
            <a:r>
              <a:rPr lang="en-US" dirty="0" smtClean="0"/>
              <a:t>Decomposition Algorithm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" y="863965"/>
            <a:ext cx="8763000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8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if </a:t>
            </a:r>
            <a:r>
              <a:rPr lang="en-US" i="1" dirty="0" smtClean="0"/>
              <a:t>A</a:t>
            </a:r>
            <a:r>
              <a:rPr lang="en-US" dirty="0" smtClean="0"/>
              <a:t> is Positive Definite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                is less than or equal to zero, </a:t>
            </a:r>
            <a:r>
              <a:rPr lang="en-US" i="1" dirty="0" smtClean="0"/>
              <a:t>A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not positive definite.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416827"/>
              </p:ext>
            </p:extLst>
          </p:nvPr>
        </p:nvGraphicFramePr>
        <p:xfrm>
          <a:off x="1158329" y="1641653"/>
          <a:ext cx="1487579" cy="66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3" imgW="1016000" imgH="457200" progId="Equation.DSMT4">
                  <p:embed/>
                </p:oleObj>
              </mc:Choice>
              <mc:Fallback>
                <p:oleObj name="Equation" r:id="rId3" imgW="1016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8329" y="1641653"/>
                        <a:ext cx="1487579" cy="66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36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9035"/>
            <a:ext cx="8229600" cy="1143000"/>
          </a:xfrm>
        </p:spPr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43" y="644444"/>
            <a:ext cx="6197397" cy="220306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5577" y="2807388"/>
            <a:ext cx="40632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>
                <a:latin typeface="Courier New"/>
                <a:cs typeface="Courier New"/>
              </a:rPr>
              <a:t>&gt;&gt; R1 = cholesky(A)</a:t>
            </a:r>
          </a:p>
          <a:p>
            <a:endParaRPr lang="hr-HR" sz="1400" dirty="0">
              <a:latin typeface="Courier New"/>
              <a:cs typeface="Courier New"/>
            </a:endParaRPr>
          </a:p>
          <a:p>
            <a:r>
              <a:rPr lang="hr-HR" sz="1400" dirty="0">
                <a:latin typeface="Courier New"/>
                <a:cs typeface="Courier New"/>
              </a:rPr>
              <a:t>R1 </a:t>
            </a:r>
            <a:r>
              <a:rPr lang="hr-HR" sz="1400" dirty="0" smtClean="0">
                <a:latin typeface="Courier New"/>
                <a:cs typeface="Courier New"/>
              </a:rPr>
              <a:t>=</a:t>
            </a:r>
            <a:endParaRPr lang="hr-HR" sz="1400" dirty="0">
              <a:latin typeface="Courier New"/>
              <a:cs typeface="Courier New"/>
            </a:endParaRPr>
          </a:p>
          <a:p>
            <a:r>
              <a:rPr lang="hr-HR" sz="1400" dirty="0">
                <a:latin typeface="Courier New"/>
                <a:cs typeface="Courier New"/>
              </a:rPr>
              <a:t>     1     1     4    -1</a:t>
            </a:r>
          </a:p>
          <a:p>
            <a:r>
              <a:rPr lang="hr-HR" sz="1400" dirty="0">
                <a:latin typeface="Courier New"/>
                <a:cs typeface="Courier New"/>
              </a:rPr>
              <a:t>     0     2    -2     0</a:t>
            </a:r>
          </a:p>
          <a:p>
            <a:r>
              <a:rPr lang="hr-HR" sz="1400" dirty="0">
                <a:latin typeface="Courier New"/>
                <a:cs typeface="Courier New"/>
              </a:rPr>
              <a:t>     0     0     1     0</a:t>
            </a:r>
          </a:p>
          <a:p>
            <a:r>
              <a:rPr lang="hr-HR" sz="1400" dirty="0">
                <a:latin typeface="Courier New"/>
                <a:cs typeface="Courier New"/>
              </a:rPr>
              <a:t>     0     0     0     3</a:t>
            </a:r>
          </a:p>
          <a:p>
            <a:endParaRPr lang="da-DK" sz="1400" dirty="0">
              <a:latin typeface="Courier New"/>
              <a:cs typeface="Courier New"/>
            </a:endParaRPr>
          </a:p>
          <a:p>
            <a:r>
              <a:rPr lang="da-DK" sz="1400" dirty="0" smtClean="0">
                <a:latin typeface="Courier New"/>
                <a:cs typeface="Courier New"/>
              </a:rPr>
              <a:t>&gt;&gt; R1</a:t>
            </a:r>
            <a:r>
              <a:rPr lang="da-DK" sz="1400" dirty="0">
                <a:latin typeface="Courier New"/>
                <a:cs typeface="Courier New"/>
              </a:rPr>
              <a:t>'*</a:t>
            </a:r>
            <a:r>
              <a:rPr lang="da-DK" sz="1400" dirty="0" smtClean="0">
                <a:latin typeface="Courier New"/>
                <a:cs typeface="Courier New"/>
              </a:rPr>
              <a:t>R1</a:t>
            </a:r>
          </a:p>
          <a:p>
            <a:endParaRPr lang="da-DK" sz="1400" dirty="0">
              <a:latin typeface="Courier New"/>
              <a:cs typeface="Courier New"/>
            </a:endParaRPr>
          </a:p>
          <a:p>
            <a:r>
              <a:rPr lang="da-DK" sz="1400" dirty="0" err="1" smtClean="0">
                <a:latin typeface="Courier New"/>
                <a:cs typeface="Courier New"/>
              </a:rPr>
              <a:t>ans</a:t>
            </a:r>
            <a:r>
              <a:rPr lang="da-DK" sz="1400" dirty="0" smtClean="0">
                <a:latin typeface="Courier New"/>
                <a:cs typeface="Courier New"/>
              </a:rPr>
              <a:t> =</a:t>
            </a:r>
            <a:endParaRPr lang="da-DK" sz="1400" dirty="0">
              <a:latin typeface="Courier New"/>
              <a:cs typeface="Courier New"/>
            </a:endParaRPr>
          </a:p>
          <a:p>
            <a:r>
              <a:rPr lang="da-DK" sz="1400" dirty="0">
                <a:latin typeface="Courier New"/>
                <a:cs typeface="Courier New"/>
              </a:rPr>
              <a:t>     1     1     4    -1</a:t>
            </a:r>
          </a:p>
          <a:p>
            <a:r>
              <a:rPr lang="da-DK" sz="1400" dirty="0">
                <a:latin typeface="Courier New"/>
                <a:cs typeface="Courier New"/>
              </a:rPr>
              <a:t>     1     5     0    -1</a:t>
            </a:r>
          </a:p>
          <a:p>
            <a:r>
              <a:rPr lang="da-DK" sz="1400" dirty="0">
                <a:latin typeface="Courier New"/>
                <a:cs typeface="Courier New"/>
              </a:rPr>
              <a:t>     4     0    21    -4</a:t>
            </a:r>
          </a:p>
          <a:p>
            <a:r>
              <a:rPr lang="da-DK" sz="1400" dirty="0">
                <a:latin typeface="Courier New"/>
                <a:cs typeface="Courier New"/>
              </a:rPr>
              <a:t>    -1    -1    -4    10</a:t>
            </a:r>
          </a:p>
          <a:p>
            <a:endParaRPr lang="da-DK" sz="1400" dirty="0">
              <a:latin typeface="Courier New"/>
              <a:cs typeface="Courier New"/>
            </a:endParaRPr>
          </a:p>
          <a:p>
            <a:r>
              <a:rPr lang="da-DK" sz="1400" dirty="0">
                <a:latin typeface="Courier New"/>
                <a:cs typeface="Courier New"/>
              </a:rPr>
              <a:t>&gt;&gt; R2 = </a:t>
            </a:r>
            <a:r>
              <a:rPr lang="da-DK" sz="1400" dirty="0" err="1">
                <a:latin typeface="Courier New"/>
                <a:cs typeface="Courier New"/>
              </a:rPr>
              <a:t>cholesky</a:t>
            </a:r>
            <a:r>
              <a:rPr lang="da-DK" sz="1400" dirty="0">
                <a:latin typeface="Courier New"/>
                <a:cs typeface="Courier New"/>
              </a:rPr>
              <a:t>(B); </a:t>
            </a:r>
            <a:endParaRPr lang="da-DK" sz="1400" dirty="0" smtClean="0">
              <a:latin typeface="Courier New"/>
              <a:cs typeface="Courier New"/>
            </a:endParaRPr>
          </a:p>
          <a:p>
            <a:r>
              <a:rPr lang="da-DK" sz="1400" dirty="0" smtClean="0">
                <a:latin typeface="Courier New"/>
                <a:cs typeface="Courier New"/>
              </a:rPr>
              <a:t>The </a:t>
            </a:r>
            <a:r>
              <a:rPr lang="da-DK" sz="1400" dirty="0">
                <a:latin typeface="Courier New"/>
                <a:cs typeface="Courier New"/>
              </a:rPr>
              <a:t>matrix is not positive </a:t>
            </a:r>
            <a:r>
              <a:rPr lang="da-DK" sz="1400" dirty="0" err="1" smtClean="0">
                <a:latin typeface="Courier New"/>
                <a:cs typeface="Courier New"/>
              </a:rPr>
              <a:t>definite</a:t>
            </a:r>
            <a:r>
              <a:rPr lang="da-DK" sz="1400" dirty="0" smtClean="0">
                <a:latin typeface="Courier New"/>
                <a:cs typeface="Courier New"/>
              </a:rPr>
              <a:t>. 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167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Cholesky Decomposition Flop Count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004996"/>
            <a:ext cx="8229600" cy="4525963"/>
          </a:xfrm>
        </p:spPr>
        <p:txBody>
          <a:bodyPr/>
          <a:lstStyle/>
          <a:p>
            <a:r>
              <a:rPr lang="en-US" dirty="0"/>
              <a:t>The standard LU decomposition requires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flops</a:t>
            </a:r>
            <a:r>
              <a:rPr lang="en-US" dirty="0"/>
              <a:t>. Because of its increased speed, Cholesky decomposition is preferred for a large positive definite matrix.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808279"/>
              </p:ext>
            </p:extLst>
          </p:nvPr>
        </p:nvGraphicFramePr>
        <p:xfrm>
          <a:off x="2963109" y="1417638"/>
          <a:ext cx="2430265" cy="1196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3" imgW="850900" imgH="419100" progId="Equation.DSMT4">
                  <p:embed/>
                </p:oleObj>
              </mc:Choice>
              <mc:Fallback>
                <p:oleObj name="Equation" r:id="rId3" imgW="8509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3109" y="1417638"/>
                        <a:ext cx="2430265" cy="1196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96377"/>
              </p:ext>
            </p:extLst>
          </p:nvPr>
        </p:nvGraphicFramePr>
        <p:xfrm>
          <a:off x="7750363" y="3033862"/>
          <a:ext cx="1024413" cy="66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5" imgW="647700" imgH="419100" progId="Equation.DSMT4">
                  <p:embed/>
                </p:oleObj>
              </mc:Choice>
              <mc:Fallback>
                <p:oleObj name="Equation" r:id="rId5" imgW="6477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50363" y="3033862"/>
                        <a:ext cx="1024413" cy="66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80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Tridiagonal Matrices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762000"/>
            <a:ext cx="5571632" cy="6401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>
                <a:latin typeface="Courier New"/>
                <a:cs typeface="Courier New"/>
              </a:rPr>
              <a:t>&gt;&gt; a = 1:4;</a:t>
            </a:r>
          </a:p>
          <a:p>
            <a:r>
              <a:rPr lang="es-ES_tradnl" sz="1400" dirty="0">
                <a:latin typeface="Courier New"/>
                <a:cs typeface="Courier New"/>
              </a:rPr>
              <a:t>&gt;&gt; b = 7*</a:t>
            </a:r>
            <a:r>
              <a:rPr lang="es-ES_tradnl" sz="1400" dirty="0" err="1">
                <a:latin typeface="Courier New"/>
                <a:cs typeface="Courier New"/>
              </a:rPr>
              <a:t>ones</a:t>
            </a:r>
            <a:r>
              <a:rPr lang="es-ES_tradnl" sz="1400" dirty="0">
                <a:latin typeface="Courier New"/>
                <a:cs typeface="Courier New"/>
              </a:rPr>
              <a:t>(5,1);</a:t>
            </a:r>
          </a:p>
          <a:p>
            <a:r>
              <a:rPr lang="es-ES_tradnl" sz="1400" dirty="0">
                <a:latin typeface="Courier New"/>
                <a:cs typeface="Courier New"/>
              </a:rPr>
              <a:t>&gt;&gt; c = -4:1:-1;</a:t>
            </a:r>
          </a:p>
          <a:p>
            <a:r>
              <a:rPr lang="es-ES_tradnl" sz="1400" dirty="0">
                <a:latin typeface="Courier New"/>
                <a:cs typeface="Courier New"/>
              </a:rPr>
              <a:t>&gt;&gt; A = </a:t>
            </a:r>
            <a:r>
              <a:rPr lang="es-ES_tradnl" sz="1400" dirty="0" err="1">
                <a:latin typeface="Courier New"/>
                <a:cs typeface="Courier New"/>
              </a:rPr>
              <a:t>trid</a:t>
            </a:r>
            <a:r>
              <a:rPr lang="es-ES_tradnl" sz="1400" dirty="0">
                <a:latin typeface="Courier New"/>
                <a:cs typeface="Courier New"/>
              </a:rPr>
              <a:t>(</a:t>
            </a:r>
            <a:r>
              <a:rPr lang="es-ES_tradnl" sz="1400" dirty="0" err="1">
                <a:latin typeface="Courier New"/>
                <a:cs typeface="Courier New"/>
              </a:rPr>
              <a:t>a,b,c</a:t>
            </a:r>
            <a:r>
              <a:rPr lang="es-ES_tradnl" sz="1400" dirty="0">
                <a:latin typeface="Courier New"/>
                <a:cs typeface="Courier New"/>
              </a:rPr>
              <a:t>)</a:t>
            </a:r>
          </a:p>
          <a:p>
            <a:endParaRPr lang="es-ES_tradnl" sz="1400" dirty="0">
              <a:latin typeface="Courier New"/>
              <a:cs typeface="Courier New"/>
            </a:endParaRPr>
          </a:p>
          <a:p>
            <a:r>
              <a:rPr lang="es-ES_tradnl" sz="1400" dirty="0">
                <a:latin typeface="Courier New"/>
                <a:cs typeface="Courier New"/>
              </a:rPr>
              <a:t>A </a:t>
            </a:r>
            <a:r>
              <a:rPr lang="es-ES_tradnl" sz="1400" dirty="0" smtClean="0">
                <a:latin typeface="Courier New"/>
                <a:cs typeface="Courier New"/>
              </a:rPr>
              <a:t>=</a:t>
            </a:r>
            <a:endParaRPr lang="es-ES_tradnl" sz="1400" dirty="0">
              <a:latin typeface="Courier New"/>
              <a:cs typeface="Courier New"/>
            </a:endParaRPr>
          </a:p>
          <a:p>
            <a:r>
              <a:rPr lang="es-ES_tradnl" sz="1400" dirty="0">
                <a:latin typeface="Courier New"/>
                <a:cs typeface="Courier New"/>
              </a:rPr>
              <a:t>     7    -4     0     0     0</a:t>
            </a:r>
          </a:p>
          <a:p>
            <a:r>
              <a:rPr lang="es-ES_tradnl" sz="1400" dirty="0">
                <a:latin typeface="Courier New"/>
                <a:cs typeface="Courier New"/>
              </a:rPr>
              <a:t>     1     7    -3     0     0</a:t>
            </a:r>
          </a:p>
          <a:p>
            <a:r>
              <a:rPr lang="es-ES_tradnl" sz="1400" dirty="0">
                <a:latin typeface="Courier New"/>
                <a:cs typeface="Courier New"/>
              </a:rPr>
              <a:t>     0     2     7    -2     0</a:t>
            </a:r>
          </a:p>
          <a:p>
            <a:r>
              <a:rPr lang="es-ES_tradnl" sz="1400" dirty="0">
                <a:latin typeface="Courier New"/>
                <a:cs typeface="Courier New"/>
              </a:rPr>
              <a:t>     0     0     3     7    -1</a:t>
            </a:r>
          </a:p>
          <a:p>
            <a:r>
              <a:rPr lang="es-ES_tradnl" sz="1400" dirty="0">
                <a:latin typeface="Courier New"/>
                <a:cs typeface="Courier New"/>
              </a:rPr>
              <a:t>     0     0     0     4     7</a:t>
            </a:r>
          </a:p>
          <a:p>
            <a:endParaRPr lang="es-ES_tradnl" sz="1400" dirty="0">
              <a:latin typeface="Courier New"/>
              <a:cs typeface="Courier New"/>
            </a:endParaRPr>
          </a:p>
          <a:p>
            <a:r>
              <a:rPr lang="es-ES_tradnl" sz="1400" dirty="0">
                <a:latin typeface="Courier New"/>
                <a:cs typeface="Courier New"/>
              </a:rPr>
              <a:t>&gt;&gt; [L,U] = </a:t>
            </a:r>
            <a:r>
              <a:rPr lang="es-ES_tradnl" sz="1400" dirty="0" err="1">
                <a:latin typeface="Courier New"/>
                <a:cs typeface="Courier New"/>
              </a:rPr>
              <a:t>lugauss</a:t>
            </a:r>
            <a:r>
              <a:rPr lang="es-ES_tradnl" sz="1400" dirty="0">
                <a:latin typeface="Courier New"/>
                <a:cs typeface="Courier New"/>
              </a:rPr>
              <a:t>(A)</a:t>
            </a:r>
          </a:p>
          <a:p>
            <a:endParaRPr lang="es-ES_tradnl" sz="1400" dirty="0">
              <a:latin typeface="Courier New"/>
              <a:cs typeface="Courier New"/>
            </a:endParaRPr>
          </a:p>
          <a:p>
            <a:r>
              <a:rPr lang="es-ES_tradnl" sz="1400" dirty="0">
                <a:latin typeface="Courier New"/>
                <a:cs typeface="Courier New"/>
              </a:rPr>
              <a:t>L </a:t>
            </a:r>
            <a:r>
              <a:rPr lang="es-ES_tradnl" sz="1400" dirty="0" smtClean="0">
                <a:latin typeface="Courier New"/>
                <a:cs typeface="Courier New"/>
              </a:rPr>
              <a:t>=</a:t>
            </a:r>
            <a:endParaRPr lang="es-ES_tradnl" sz="1400" dirty="0">
              <a:latin typeface="Courier New"/>
              <a:cs typeface="Courier New"/>
            </a:endParaRPr>
          </a:p>
          <a:p>
            <a:r>
              <a:rPr lang="es-ES_tradnl" sz="1400" dirty="0">
                <a:latin typeface="Courier New"/>
                <a:cs typeface="Courier New"/>
              </a:rPr>
              <a:t>    1.0000         0         0         0         0</a:t>
            </a:r>
          </a:p>
          <a:p>
            <a:r>
              <a:rPr lang="es-ES_tradnl" sz="1400" dirty="0">
                <a:latin typeface="Courier New"/>
                <a:cs typeface="Courier New"/>
              </a:rPr>
              <a:t>    0.1429    1.0000         0         0         0</a:t>
            </a:r>
          </a:p>
          <a:p>
            <a:r>
              <a:rPr lang="es-ES_tradnl" sz="1400" dirty="0">
                <a:latin typeface="Courier New"/>
                <a:cs typeface="Courier New"/>
              </a:rPr>
              <a:t>         0    0.2642    1.0000         0         0</a:t>
            </a:r>
          </a:p>
          <a:p>
            <a:r>
              <a:rPr lang="es-ES_tradnl" sz="1400" dirty="0">
                <a:latin typeface="Courier New"/>
                <a:cs typeface="Courier New"/>
              </a:rPr>
              <a:t>         0         0    0.3850    1.0000         0</a:t>
            </a:r>
          </a:p>
          <a:p>
            <a:r>
              <a:rPr lang="es-ES_tradnl" sz="1400" dirty="0">
                <a:latin typeface="Courier New"/>
                <a:cs typeface="Courier New"/>
              </a:rPr>
              <a:t>         0         0         0    0.5148    1.0000</a:t>
            </a:r>
          </a:p>
          <a:p>
            <a:endParaRPr lang="es-ES_tradnl" sz="1400" dirty="0">
              <a:latin typeface="Courier New"/>
              <a:cs typeface="Courier New"/>
            </a:endParaRPr>
          </a:p>
          <a:p>
            <a:endParaRPr lang="es-ES_tradnl" sz="1400" dirty="0">
              <a:latin typeface="Courier New"/>
              <a:cs typeface="Courier New"/>
            </a:endParaRPr>
          </a:p>
          <a:p>
            <a:r>
              <a:rPr lang="es-ES_tradnl" sz="1400" dirty="0">
                <a:latin typeface="Courier New"/>
                <a:cs typeface="Courier New"/>
              </a:rPr>
              <a:t>U </a:t>
            </a:r>
            <a:r>
              <a:rPr lang="es-ES_tradnl" sz="1400" dirty="0" smtClean="0">
                <a:latin typeface="Courier New"/>
                <a:cs typeface="Courier New"/>
              </a:rPr>
              <a:t>=</a:t>
            </a:r>
            <a:endParaRPr lang="es-ES_tradnl" sz="1400" dirty="0">
              <a:latin typeface="Courier New"/>
              <a:cs typeface="Courier New"/>
            </a:endParaRPr>
          </a:p>
          <a:p>
            <a:r>
              <a:rPr lang="es-ES_tradnl" sz="1400" dirty="0">
                <a:latin typeface="Courier New"/>
                <a:cs typeface="Courier New"/>
              </a:rPr>
              <a:t>    7.0000   </a:t>
            </a:r>
            <a:r>
              <a:rPr lang="es-ES_tradnl" sz="1400" b="1" dirty="0">
                <a:latin typeface="Courier New"/>
                <a:cs typeface="Courier New"/>
              </a:rPr>
              <a:t>-4.0000</a:t>
            </a:r>
            <a:r>
              <a:rPr lang="es-ES_tradnl" sz="1400" dirty="0">
                <a:latin typeface="Courier New"/>
                <a:cs typeface="Courier New"/>
              </a:rPr>
              <a:t>         0         0         0</a:t>
            </a:r>
          </a:p>
          <a:p>
            <a:r>
              <a:rPr lang="es-ES_tradnl" sz="1400" dirty="0">
                <a:latin typeface="Courier New"/>
                <a:cs typeface="Courier New"/>
              </a:rPr>
              <a:t>         0    7.5714   </a:t>
            </a:r>
            <a:r>
              <a:rPr lang="es-ES_tradnl" sz="1400" b="1" dirty="0">
                <a:latin typeface="Courier New"/>
                <a:cs typeface="Courier New"/>
              </a:rPr>
              <a:t>-3.0000</a:t>
            </a:r>
            <a:r>
              <a:rPr lang="es-ES_tradnl" sz="1400" dirty="0">
                <a:latin typeface="Courier New"/>
                <a:cs typeface="Courier New"/>
              </a:rPr>
              <a:t>         0         0</a:t>
            </a:r>
          </a:p>
          <a:p>
            <a:r>
              <a:rPr lang="es-ES_tradnl" sz="1400" dirty="0">
                <a:latin typeface="Courier New"/>
                <a:cs typeface="Courier New"/>
              </a:rPr>
              <a:t>         0         0    7.7925   </a:t>
            </a:r>
            <a:r>
              <a:rPr lang="es-ES_tradnl" sz="1400" b="1" dirty="0">
                <a:latin typeface="Courier New"/>
                <a:cs typeface="Courier New"/>
              </a:rPr>
              <a:t>-2.0000</a:t>
            </a:r>
            <a:r>
              <a:rPr lang="es-ES_tradnl" sz="1400" dirty="0">
                <a:latin typeface="Courier New"/>
                <a:cs typeface="Courier New"/>
              </a:rPr>
              <a:t>         0</a:t>
            </a:r>
          </a:p>
          <a:p>
            <a:r>
              <a:rPr lang="es-ES_tradnl" sz="1400" dirty="0">
                <a:latin typeface="Courier New"/>
                <a:cs typeface="Courier New"/>
              </a:rPr>
              <a:t>         0         0         0    7.7700   </a:t>
            </a:r>
            <a:r>
              <a:rPr lang="es-ES_tradnl" sz="1400" b="1" dirty="0">
                <a:latin typeface="Courier New"/>
                <a:cs typeface="Courier New"/>
              </a:rPr>
              <a:t>-1.0000</a:t>
            </a:r>
          </a:p>
          <a:p>
            <a:r>
              <a:rPr lang="es-ES_tradnl" sz="1400" dirty="0">
                <a:latin typeface="Courier New"/>
                <a:cs typeface="Courier New"/>
              </a:rPr>
              <a:t>         0         0         0         0    7.5148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0" y="5257800"/>
            <a:ext cx="2438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5029200"/>
            <a:ext cx="201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Superdiagonal</a:t>
            </a:r>
            <a:r>
              <a:rPr lang="en-US" dirty="0" smtClean="0"/>
              <a:t> of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5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Ax = b when A is Positive Definite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99" y="1625876"/>
            <a:ext cx="6223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9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cholsolve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8901" y="1590831"/>
            <a:ext cx="6325808" cy="4401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function x = </a:t>
            </a:r>
            <a:r>
              <a:rPr lang="en-US" sz="1400" dirty="0" err="1">
                <a:latin typeface="Courier New"/>
                <a:cs typeface="Courier New"/>
              </a:rPr>
              <a:t>cholsolve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R,b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latin typeface="Courier New"/>
                <a:cs typeface="Courier New"/>
              </a:rPr>
              <a:t>% CHOLSOLVE  Solve a system after </a:t>
            </a:r>
            <a:r>
              <a:rPr lang="en-US" sz="1400" dirty="0" err="1">
                <a:latin typeface="Courier New"/>
                <a:cs typeface="Courier New"/>
              </a:rPr>
              <a:t>cholesky</a:t>
            </a:r>
            <a:r>
              <a:rPr lang="en-US" sz="1400" dirty="0">
                <a:latin typeface="Courier New"/>
                <a:cs typeface="Courier New"/>
              </a:rPr>
              <a:t> decomposition.</a:t>
            </a:r>
          </a:p>
          <a:p>
            <a:r>
              <a:rPr lang="en-US" sz="1400" dirty="0">
                <a:latin typeface="Courier New"/>
                <a:cs typeface="Courier New"/>
              </a:rPr>
              <a:t>%</a:t>
            </a:r>
          </a:p>
          <a:p>
            <a:r>
              <a:rPr lang="en-US" sz="1400" dirty="0">
                <a:latin typeface="Courier New"/>
                <a:cs typeface="Courier New"/>
              </a:rPr>
              <a:t>%   x = </a:t>
            </a:r>
            <a:r>
              <a:rPr lang="en-US" sz="1400" dirty="0" err="1">
                <a:latin typeface="Courier New"/>
                <a:cs typeface="Courier New"/>
              </a:rPr>
              <a:t>cholsolve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R,b</a:t>
            </a:r>
            <a:r>
              <a:rPr lang="en-US" sz="1400" dirty="0">
                <a:latin typeface="Courier New"/>
                <a:cs typeface="Courier New"/>
              </a:rPr>
              <a:t>) solves the system Ax = b, given</a:t>
            </a:r>
          </a:p>
          <a:p>
            <a:r>
              <a:rPr lang="en-US" sz="1400" dirty="0">
                <a:latin typeface="Courier New"/>
                <a:cs typeface="Courier New"/>
              </a:rPr>
              <a:t>%   upper triangular matrix R obtained from the Cholesky</a:t>
            </a:r>
          </a:p>
          <a:p>
            <a:r>
              <a:rPr lang="en-US" sz="1400" dirty="0">
                <a:latin typeface="Courier New"/>
                <a:cs typeface="Courier New"/>
              </a:rPr>
              <a:t>%   decomposition of positive definite matrix A.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</a:p>
          <a:p>
            <a:r>
              <a:rPr lang="it-IT" sz="1400" dirty="0">
                <a:latin typeface="Courier New"/>
                <a:cs typeface="Courier New"/>
              </a:rPr>
              <a:t>[m, </a:t>
            </a:r>
            <a:r>
              <a:rPr lang="it-IT" sz="1400" dirty="0" err="1">
                <a:latin typeface="Courier New"/>
                <a:cs typeface="Courier New"/>
              </a:rPr>
              <a:t>n</a:t>
            </a:r>
            <a:r>
              <a:rPr lang="it-IT" sz="1400" dirty="0">
                <a:latin typeface="Courier New"/>
                <a:cs typeface="Courier New"/>
              </a:rPr>
              <a:t>] = </a:t>
            </a:r>
            <a:r>
              <a:rPr lang="it-IT" sz="1400" dirty="0" err="1">
                <a:latin typeface="Courier New"/>
                <a:cs typeface="Courier New"/>
              </a:rPr>
              <a:t>size</a:t>
            </a:r>
            <a:r>
              <a:rPr lang="it-IT" sz="1400" dirty="0">
                <a:latin typeface="Courier New"/>
                <a:cs typeface="Courier New"/>
              </a:rPr>
              <a:t>(</a:t>
            </a:r>
            <a:r>
              <a:rPr lang="it-IT" sz="1400" dirty="0" err="1">
                <a:latin typeface="Courier New"/>
                <a:cs typeface="Courier New"/>
              </a:rPr>
              <a:t>R</a:t>
            </a:r>
            <a:r>
              <a:rPr lang="it-IT" sz="1400" dirty="0">
                <a:latin typeface="Courier New"/>
                <a:cs typeface="Courier New"/>
              </a:rPr>
              <a:t>);</a:t>
            </a:r>
          </a:p>
          <a:p>
            <a:r>
              <a:rPr lang="it-IT" sz="1400" dirty="0" err="1">
                <a:latin typeface="Courier New"/>
                <a:cs typeface="Courier New"/>
              </a:rPr>
              <a:t>if</a:t>
            </a:r>
            <a:r>
              <a:rPr lang="it-IT" sz="1400" dirty="0">
                <a:latin typeface="Courier New"/>
                <a:cs typeface="Courier New"/>
              </a:rPr>
              <a:t> m ~= </a:t>
            </a:r>
            <a:r>
              <a:rPr lang="it-IT" sz="1400" dirty="0" err="1">
                <a:latin typeface="Courier New"/>
                <a:cs typeface="Courier New"/>
              </a:rPr>
              <a:t>n</a:t>
            </a:r>
            <a:endParaRPr lang="it-IT" sz="1400" dirty="0">
              <a:latin typeface="Courier New"/>
              <a:cs typeface="Courier New"/>
            </a:endParaRPr>
          </a:p>
          <a:p>
            <a:r>
              <a:rPr lang="it-IT" sz="1400" dirty="0">
                <a:latin typeface="Courier New"/>
                <a:cs typeface="Courier New"/>
              </a:rPr>
              <a:t>    </a:t>
            </a:r>
            <a:r>
              <a:rPr lang="it-IT" sz="1400" dirty="0" err="1">
                <a:latin typeface="Courier New"/>
                <a:cs typeface="Courier New"/>
              </a:rPr>
              <a:t>disp</a:t>
            </a:r>
            <a:r>
              <a:rPr lang="it-IT" sz="1400" dirty="0">
                <a:latin typeface="Courier New"/>
                <a:cs typeface="Courier New"/>
              </a:rPr>
              <a:t>('The </a:t>
            </a:r>
            <a:r>
              <a:rPr lang="it-IT" sz="1400" dirty="0" err="1">
                <a:latin typeface="Courier New"/>
                <a:cs typeface="Courier New"/>
              </a:rPr>
              <a:t>system</a:t>
            </a:r>
            <a:r>
              <a:rPr lang="it-IT" sz="1400" dirty="0">
                <a:latin typeface="Courier New"/>
                <a:cs typeface="Courier New"/>
              </a:rPr>
              <a:t> </a:t>
            </a:r>
            <a:r>
              <a:rPr lang="it-IT" sz="1400" dirty="0" err="1">
                <a:latin typeface="Courier New"/>
                <a:cs typeface="Courier New"/>
              </a:rPr>
              <a:t>is</a:t>
            </a:r>
            <a:r>
              <a:rPr lang="it-IT" sz="1400" dirty="0">
                <a:latin typeface="Courier New"/>
                <a:cs typeface="Courier New"/>
              </a:rPr>
              <a:t> </a:t>
            </a:r>
            <a:r>
              <a:rPr lang="it-IT" sz="1400" dirty="0" err="1">
                <a:latin typeface="Courier New"/>
                <a:cs typeface="Courier New"/>
              </a:rPr>
              <a:t>not</a:t>
            </a:r>
            <a:r>
              <a:rPr lang="it-IT" sz="1400" dirty="0">
                <a:latin typeface="Courier New"/>
                <a:cs typeface="Courier New"/>
              </a:rPr>
              <a:t> </a:t>
            </a:r>
            <a:r>
              <a:rPr lang="it-IT" sz="1400" dirty="0" err="1">
                <a:latin typeface="Courier New"/>
                <a:cs typeface="Courier New"/>
              </a:rPr>
              <a:t>square</a:t>
            </a:r>
            <a:r>
              <a:rPr lang="it-IT" sz="1400" dirty="0">
                <a:latin typeface="Courier New"/>
                <a:cs typeface="Courier New"/>
              </a:rPr>
              <a:t>.');</a:t>
            </a:r>
          </a:p>
          <a:p>
            <a:r>
              <a:rPr lang="is-IS" sz="1400" dirty="0">
                <a:latin typeface="Courier New"/>
                <a:cs typeface="Courier New"/>
              </a:rPr>
              <a:t>    return;</a:t>
            </a:r>
          </a:p>
          <a:p>
            <a:r>
              <a:rPr lang="en-US" sz="1400" dirty="0">
                <a:latin typeface="Courier New"/>
                <a:cs typeface="Courier New"/>
              </a:rPr>
              <a:t>end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</a:p>
          <a:p>
            <a:r>
              <a:rPr lang="en-US" sz="1400" dirty="0">
                <a:latin typeface="Courier New"/>
                <a:cs typeface="Courier New"/>
              </a:rPr>
              <a:t>% Solve the lower triangular system </a:t>
            </a:r>
            <a:r>
              <a:rPr lang="en-US" sz="1400" dirty="0" err="1">
                <a:latin typeface="Courier New"/>
                <a:cs typeface="Courier New"/>
              </a:rPr>
              <a:t>R'y</a:t>
            </a:r>
            <a:r>
              <a:rPr lang="en-US" sz="1400" dirty="0">
                <a:latin typeface="Courier New"/>
                <a:cs typeface="Courier New"/>
              </a:rPr>
              <a:t> = b</a:t>
            </a:r>
          </a:p>
          <a:p>
            <a:r>
              <a:rPr lang="en-US" sz="1400" dirty="0">
                <a:latin typeface="Courier New"/>
                <a:cs typeface="Courier New"/>
              </a:rPr>
              <a:t>y = </a:t>
            </a:r>
            <a:r>
              <a:rPr lang="en-US" sz="1400" dirty="0" err="1">
                <a:latin typeface="Courier New"/>
                <a:cs typeface="Courier New"/>
              </a:rPr>
              <a:t>forsolve</a:t>
            </a:r>
            <a:r>
              <a:rPr lang="en-US" sz="1400" dirty="0">
                <a:latin typeface="Courier New"/>
                <a:cs typeface="Courier New"/>
              </a:rPr>
              <a:t>(R', b);</a:t>
            </a:r>
          </a:p>
          <a:p>
            <a:r>
              <a:rPr lang="en-US" sz="1400" dirty="0">
                <a:latin typeface="Courier New"/>
                <a:cs typeface="Courier New"/>
              </a:rPr>
              <a:t>% Solve the upper triangular system Rx = y</a:t>
            </a:r>
          </a:p>
          <a:p>
            <a:r>
              <a:rPr lang="en-US" sz="1400" dirty="0">
                <a:latin typeface="Courier New"/>
                <a:cs typeface="Courier New"/>
              </a:rPr>
              <a:t>% by back substitution</a:t>
            </a:r>
          </a:p>
          <a:p>
            <a:r>
              <a:rPr lang="en-US" sz="1400" dirty="0">
                <a:latin typeface="Courier New"/>
                <a:cs typeface="Courier New"/>
              </a:rPr>
              <a:t>x = </a:t>
            </a:r>
            <a:r>
              <a:rPr lang="en-US" sz="1400" dirty="0" err="1">
                <a:latin typeface="Courier New"/>
                <a:cs typeface="Courier New"/>
              </a:rPr>
              <a:t>backsolve</a:t>
            </a:r>
            <a:r>
              <a:rPr lang="en-US" sz="1400" dirty="0">
                <a:latin typeface="Courier New"/>
                <a:cs typeface="Courier New"/>
              </a:rPr>
              <a:t>(R, y);</a:t>
            </a:r>
          </a:p>
          <a:p>
            <a:endParaRPr lang="en-US" sz="1400" dirty="0"/>
          </a:p>
          <a:p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310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T</a:t>
            </a:r>
            <a:r>
              <a:rPr lang="en-US" dirty="0" smtClean="0"/>
              <a:t>A is Positive Definite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6800" y="1905000"/>
          <a:ext cx="669340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3" imgW="3098520" imgH="317160" progId="Equation.DSMT4">
                  <p:embed/>
                </p:oleObj>
              </mc:Choice>
              <mc:Fallback>
                <p:oleObj name="Equation" r:id="rId3" imgW="30985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669340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56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5549" y="1116139"/>
            <a:ext cx="7326244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&gt;&gt; B = A'*A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B =</a:t>
            </a:r>
          </a:p>
          <a:p>
            <a:r>
              <a:rPr lang="en-US" sz="1600" dirty="0">
                <a:latin typeface="Courier New"/>
                <a:cs typeface="Courier New"/>
              </a:rPr>
              <a:t>    27    24    14</a:t>
            </a:r>
          </a:p>
          <a:p>
            <a:r>
              <a:rPr lang="en-US" sz="1600" dirty="0">
                <a:latin typeface="Courier New"/>
                <a:cs typeface="Courier New"/>
              </a:rPr>
              <a:t>    24    26    26</a:t>
            </a:r>
          </a:p>
          <a:p>
            <a:r>
              <a:rPr lang="en-US" sz="1600" dirty="0">
                <a:latin typeface="Courier New"/>
                <a:cs typeface="Courier New"/>
              </a:rPr>
              <a:t>    14    26    62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&gt;&gt; R = </a:t>
            </a:r>
            <a:r>
              <a:rPr lang="en-US" sz="1600" dirty="0" err="1">
                <a:latin typeface="Courier New"/>
                <a:cs typeface="Courier New"/>
              </a:rPr>
              <a:t>cholesky</a:t>
            </a:r>
            <a:r>
              <a:rPr lang="en-US" sz="1600" dirty="0">
                <a:latin typeface="Courier New"/>
                <a:cs typeface="Courier New"/>
              </a:rPr>
              <a:t>(B); % no complaint. R is positive definite</a:t>
            </a:r>
          </a:p>
          <a:p>
            <a:r>
              <a:rPr lang="en-US" sz="1600" dirty="0">
                <a:latin typeface="Courier New"/>
                <a:cs typeface="Courier New"/>
              </a:rPr>
              <a:t>&gt;&gt; b = [25 3 35]';</a:t>
            </a:r>
          </a:p>
          <a:p>
            <a:r>
              <a:rPr lang="en-US" sz="1600" dirty="0">
                <a:latin typeface="Courier New"/>
                <a:cs typeface="Courier New"/>
              </a:rPr>
              <a:t>&gt;&gt; </a:t>
            </a:r>
            <a:r>
              <a:rPr lang="en-US" sz="1600" dirty="0" err="1">
                <a:latin typeface="Courier New"/>
                <a:cs typeface="Courier New"/>
              </a:rPr>
              <a:t>cholsolve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R,b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ans</a:t>
            </a:r>
            <a:r>
              <a:rPr lang="en-US" sz="1600" dirty="0">
                <a:latin typeface="Courier New"/>
                <a:cs typeface="Courier New"/>
              </a:rPr>
              <a:t> =</a:t>
            </a:r>
          </a:p>
          <a:p>
            <a:r>
              <a:rPr lang="en-US" sz="1600" dirty="0">
                <a:latin typeface="Courier New"/>
                <a:cs typeface="Courier New"/>
              </a:rPr>
              <a:t>   15.0455</a:t>
            </a:r>
          </a:p>
          <a:p>
            <a:r>
              <a:rPr lang="en-US" sz="1600" dirty="0">
                <a:latin typeface="Courier New"/>
                <a:cs typeface="Courier New"/>
              </a:rPr>
              <a:t>  -18.8409</a:t>
            </a:r>
          </a:p>
          <a:p>
            <a:r>
              <a:rPr lang="en-US" sz="1600" dirty="0">
                <a:latin typeface="Courier New"/>
                <a:cs typeface="Courier New"/>
              </a:rPr>
              <a:t>    5.0682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&gt;&gt; B\b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ans</a:t>
            </a:r>
            <a:r>
              <a:rPr lang="en-US" sz="1600" dirty="0">
                <a:latin typeface="Courier New"/>
                <a:cs typeface="Courier New"/>
              </a:rPr>
              <a:t> =</a:t>
            </a:r>
          </a:p>
          <a:p>
            <a:r>
              <a:rPr lang="en-US" sz="1600" dirty="0">
                <a:latin typeface="Courier New"/>
                <a:cs typeface="Courier New"/>
              </a:rPr>
              <a:t>   15.0455</a:t>
            </a:r>
          </a:p>
          <a:p>
            <a:r>
              <a:rPr lang="en-US" sz="1600" dirty="0">
                <a:latin typeface="Courier New"/>
                <a:cs typeface="Courier New"/>
              </a:rPr>
              <a:t>  -18.8409</a:t>
            </a:r>
          </a:p>
          <a:p>
            <a:r>
              <a:rPr lang="en-US" sz="1600" dirty="0">
                <a:latin typeface="Courier New"/>
                <a:cs typeface="Courier New"/>
              </a:rPr>
              <a:t>    5.0682</a:t>
            </a:r>
          </a:p>
        </p:txBody>
      </p:sp>
    </p:spTree>
    <p:extLst>
      <p:ext uri="{BB962C8B-B14F-4D97-AF65-F5344CB8AC3E}">
        <p14:creationId xmlns:p14="http://schemas.microsoft.com/office/powerpoint/2010/main" val="395718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Stability of the Cholesky Decomposition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Cholesky algorithm is backward stable.</a:t>
            </a:r>
            <a:endParaRPr lang="en-US" dirty="0"/>
          </a:p>
        </p:txBody>
      </p:sp>
      <p:pic>
        <p:nvPicPr>
          <p:cNvPr id="474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2209800"/>
            <a:ext cx="628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2457450"/>
            <a:ext cx="8763000" cy="3200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7182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Stability of the Cholesky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85118"/>
            <a:ext cx="8229600" cy="4525963"/>
          </a:xfrm>
        </p:spPr>
        <p:txBody>
          <a:bodyPr/>
          <a:lstStyle/>
          <a:p>
            <a:r>
              <a:rPr lang="en-US" dirty="0"/>
              <a:t>It can </a:t>
            </a:r>
            <a:r>
              <a:rPr lang="en-US" dirty="0" smtClean="0"/>
              <a:t>be </a:t>
            </a:r>
            <a:r>
              <a:rPr lang="en-US" dirty="0"/>
              <a:t>shown that solving </a:t>
            </a:r>
            <a:r>
              <a:rPr lang="en-US" i="1" dirty="0"/>
              <a:t>Ax=b</a:t>
            </a:r>
            <a:r>
              <a:rPr lang="en-US" dirty="0"/>
              <a:t> when </a:t>
            </a:r>
            <a:r>
              <a:rPr lang="en-US" i="1" dirty="0"/>
              <a:t>A</a:t>
            </a:r>
            <a:r>
              <a:rPr lang="en-US" dirty="0"/>
              <a:t> is positive definite is also backward stable and that pivoting is not necessary for stability. </a:t>
            </a:r>
          </a:p>
        </p:txBody>
      </p:sp>
      <p:pic>
        <p:nvPicPr>
          <p:cNvPr id="475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457575"/>
            <a:ext cx="7772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841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Tridiagonal</a:t>
            </a:r>
            <a:r>
              <a:rPr lang="en-US" dirty="0" smtClean="0"/>
              <a:t>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</a:t>
            </a:r>
            <a:r>
              <a:rPr lang="en-US" dirty="0"/>
              <a:t>the general problem using a 4 × 4 matrix. Doing this will make it clear how to factor a general tridiagonal matrix.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03"/>
            <a:ext cx="8229600" cy="1143000"/>
          </a:xfrm>
        </p:spPr>
        <p:txBody>
          <a:bodyPr/>
          <a:lstStyle/>
          <a:p>
            <a:r>
              <a:rPr lang="en-US" dirty="0"/>
              <a:t>Tridiagonal </a:t>
            </a:r>
            <a:r>
              <a:rPr lang="en-US" dirty="0" smtClean="0"/>
              <a:t>Matrix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7503"/>
            <a:ext cx="8229600" cy="4525963"/>
          </a:xfrm>
        </p:spPr>
        <p:txBody>
          <a:bodyPr/>
          <a:lstStyle/>
          <a:p>
            <a:r>
              <a:rPr lang="en-US" dirty="0" smtClean="0"/>
              <a:t>Consider the equation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Equate both sides and it follows that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11" y="1892300"/>
            <a:ext cx="7366000" cy="25654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5428377"/>
            <a:ext cx="7112000" cy="104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0746" y="4880502"/>
            <a:ext cx="393700" cy="15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8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Tridiagonal Matrix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equations for the LU decomposition of a tridiagonal matrix.</a:t>
            </a:r>
            <a:endParaRPr lang="en-US" dirty="0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099" y="2735782"/>
            <a:ext cx="5892800" cy="1574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987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Tridiagonal Matrix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algorithm is very inexpensive. Its running time is </a:t>
            </a:r>
            <a:r>
              <a:rPr lang="en-US" i="1" dirty="0" smtClean="0">
                <a:sym typeface="Mathematica1"/>
              </a:rPr>
              <a:t>O(n)</a:t>
            </a:r>
            <a:r>
              <a:rPr lang="en-US" dirty="0" smtClean="0">
                <a:sym typeface="Mathematica1"/>
              </a:rPr>
              <a:t> </a:t>
            </a:r>
            <a:r>
              <a:rPr lang="en-US" dirty="0" smtClean="0"/>
              <a:t>or linear running time.</a:t>
            </a:r>
          </a:p>
          <a:p>
            <a:r>
              <a:rPr lang="en-US" dirty="0" smtClean="0"/>
              <a:t>This algorithm does not work if any </a:t>
            </a:r>
            <a:r>
              <a:rPr lang="en-US" i="1" dirty="0" err="1" smtClean="0"/>
              <a:t>u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= 0</a:t>
            </a:r>
            <a:r>
              <a:rPr lang="en-US" dirty="0" smtClean="0"/>
              <a:t> , but this occurs very seldom occurs in practice.</a:t>
            </a:r>
          </a:p>
          <a:p>
            <a:r>
              <a:rPr lang="en-US" dirty="0" smtClean="0"/>
              <a:t>NOTE: There are issues with stability.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8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5006"/>
            <a:ext cx="9070248" cy="9700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for Tridiagonal Matrix Decomposition 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38" y="1504461"/>
            <a:ext cx="65786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4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a Tridiagonal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running the algorithm, the bidiagonal systems must be solved in the order 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i="1" dirty="0" smtClean="0"/>
              <a:t>Ly = b</a:t>
            </a:r>
            <a:r>
              <a:rPr lang="en-US" dirty="0" smtClean="0"/>
              <a:t> and (ii) </a:t>
            </a:r>
            <a:r>
              <a:rPr lang="en-US" i="1" dirty="0" err="1" smtClean="0"/>
              <a:t>Ux</a:t>
            </a:r>
            <a:r>
              <a:rPr lang="en-US" i="1" dirty="0" smtClean="0"/>
              <a:t> = y</a:t>
            </a:r>
            <a:r>
              <a:rPr lang="en-US" dirty="0" smtClean="0"/>
              <a:t> .</a:t>
            </a:r>
          </a:p>
          <a:p>
            <a:endParaRPr lang="en-US" dirty="0"/>
          </a:p>
          <a:p>
            <a:r>
              <a:rPr lang="en-US" dirty="0" smtClean="0"/>
              <a:t>The bidiagonal structure of L and U allow very fast forward and back substitution.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eqnarray*}&#10;\left[\begin{array}{cccc}&#10;b_{1} &amp; c_{1} &amp; 0 &amp; 0\\&#10;a_{1} &amp; b_{2} &amp; c_{2} &amp; 0\\&#10;0 &amp; a_{2} &amp; b_{3} &amp; c_{3}\\&#10;0 &amp; 0 &amp; a_{3} &amp; b_{4}&#10;\end{array}\right]=\left[\begin{array}{cccc}&#10;1 &amp; 0 &amp; 0 &amp; 0\\&#10;l_{1} &amp; 1 &amp; 0 &amp; 0\\&#10;0 &amp; l_{2} &amp; 1 &amp; 0\\&#10;0 &amp; 0 &amp; l_{3} &amp; 1&#10;\end{array}\right]\left[\begin{array}{cccc}&#10;u_{1} &amp; c_{1} &amp; 0 &amp; 0\\&#10;0 &amp; u_{2} &amp; c_{2} &amp; 0\\&#10;0 &amp; 0 &amp; u_{3} &amp; c_{3}\\&#10;0 &amp; 0 &amp; 0 &amp; u_{4}&#10;\end{array}\right]=\\&#10;\left[\begin{array}{cccc}&#10;u_{1} &amp; c_{1} &amp; 0 &amp; 0\\&#10;l_{1}u_{1} &amp; l_{1}c_{1}+u_{2} &amp; c_{2} &amp; 0\\&#10;0 &amp; l_{2}u_{2} &amp; l_{2}c_{2}+u_{3} &amp; c_{3}\\&#10;0 &amp; 0 &amp; l_{3}u_{3} &amp; l_{3}c_{3}+u_{4}&#10;\end{array}\right].&#10;\end{eqnarray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0"/>
  <p:tag name="PICTUREFILESIZE" val="596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begin{tabular}{ccccll}&#10;{\footnotesize{}$\left[\begin{array}{ccc}&#10;a_{11} &amp; a_{12} &amp; a_{13}\\&#10;a_{12} &amp; a_{22} &amp; a_{23}\\&#10;a_{13} &amp; a_{23} &amp; a_{33}&#10;\end{array}\right]$} &amp; {\footnotesize{}$=$} &amp; {\footnotesize{}$\left[\begin{array}{ccc}&#10;r_{11} &amp; 0 &amp; 0\\&#10;r_{12} &amp; r_{22} &amp; 0\\&#10;r_{13} &amp; r_{23} &amp; r_{33}&#10;\end{array}\right]$} &amp; {\footnotesize{}$\left[\begin{array}{ccc}&#10;r_{11} &amp; r_{12} &amp; r_{13}\\&#10;0 &amp; r_{22} &amp; r_{23}\\&#10;0 &amp; 0 &amp; r_{33}&#10;\end{array}\right]$} &amp; {\footnotesize{}$=$} &amp; {\footnotesize{}$\left[\begin{array}{lll}&#10;r_{11}^{2} &amp; r_{11}r_{12} &amp; r_{11}r_{13}\\&#10;r_{11}r_{12} &amp; r_{12}^{2}+r_{22}^{2} &amp; r_{12}r_{13}+r_{22}r_{23}\\&#10;r_{13}r_{11} &amp; r_{13}r_{12}+r_{23}r_{22} &amp; r_{13}^{2}+r_{23}^{2}+r_{33}^{2}&#10;\end{array}\right]$}\tabularnewline&#10;{\footnotesize{}$A$} &amp; {\footnotesize{}$=$} &amp; {\footnotesize{}$R^{T}$} &amp; {\footnotesize{}$R$} &amp;  &amp; \tabularnewline&#10;\end{tabular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78"/>
  <p:tag name="PICTUREFILESIZE" val="411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&#10;\Function{cholesky}{A}&#10;\State&#10;\Comment{Factor the positive definite matrix A}&#10;\State&#10;\Comment{using the Cholesky decomposition algorithm.}&#10;\State&#10;\Comment{If the algorithm fails, A is not positive definite.}&#10;\State&#10;\Comment{Output an error message and return and empty array R.}&#10;\For{i =1:n}&#10;\State&#10;tmp=$a_{ii}-\sum_{j=1}^{i-1}r_{ji}^{2}$&#10;\If{$tmp\leq0$}&#10;\State&#10;Output error message.&#10;\State&#10;\Comment {Return an empty array.}&#10;\State&#10;return []&#10;\EndIf&#10;\State&#10;$r_{ii}=\sqrt{tmp}$&#10;\For{j = i+1:n}&#10;\State&#10;$r_{ij}=\frac{a_{ij}-\sum_{k=1}^{i-1}r_{ki}r_{kj}}{r_{ii}}$&#10;\EndFor&#10;\EndFor&#10;\State&#10;return R&#10;\EndFunction&#10;\end{algorithmic}\end{algorithm}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508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Example:} The MATLAB code finds the Cholesky decomposition of \\ \\ $A=\left[\begin{array}{cccc}&#10;1 &amp; 1 &amp; 4 &amp; -1\\&#10;1 &amp; 5 &amp; 0 &amp; -1\\&#10;4 &amp; 0 &amp; 21 &amp; -4\\&#10;-1 &amp; -1 &amp; -4 &amp; 10&#10;\end{array}\right]$ and shows that \\ \\ $B=\left[\begin{array}{ccc}&#10;1 &amp; 5 &amp; 6\\&#10;-7 &amp; 12 &amp; 5\\&#10;2 &amp; 1 &amp; 10&#10;\end{array}\right]$ is not positive definite.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1"/>
  <p:tag name="PICTUREFILESIZE" val="6080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enumerate}&#10;\item Use the Cholesky decomposition to obtain $A=R^{T}R$.&#10;\item Solve the lower triangular system $R^{T}y=b$.&#10;\item Solve the upper triangular system $Rx=y.$&#10;\end{enumerate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5"/>
  <p:tag name="PICTUREFILESIZE" val="4076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Theorem:} Let $A$ be a positive definite matrix. Compute a Cholesky decomposition&#10;of $A$ on a computer satisfying the rules of floating point arithmetic.&#10;For all sufficiently small $eps$, this process is guaranteed to run&#10;to completion (no square roots of a negative number) generating a&#10;computed factor $\hat{R}$ that satisfies&#10;\[&#10;\hat{R}^{T}\hat{R}=A+\delta A&#10;\]&#10;&#10;&#10;\noindent with&#10;\[&#10;\frac{\left\Vert \delta A\right\Vert _{2}}{\left\Vert A\right\Vert _{2}}=O\left(eps\right)&#10;\]&#10;&#10;&#10;\noindent for some $\delta A\in R^{n\times n}$.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1092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begin{eqnarray}&#10;u_{1}=b_{1}, &amp; \quad l_{1}=a_{1}/u_{1}, &amp; \quad u_{2}=b_{2}-l_{1}c_{1},\nonumber \\&#10;l_{2}=a_{2}/u_{2}, &amp; \quad u_{3}=b_{3}-l_{2}c_{2}, &amp; \quad l_{3}=a_{3}/u_{3},\\&#10; &amp; u_{4}=b_{4}-l_{3}c_{3}.&#10;\end{eqnarray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0"/>
  <p:tag name="PICTUREFILESIZE" val="276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eqnarray*}&#10;u_{1}=b_{1}\\&#10;l_{i}=a_{i}/u_{i},\,1\leq i\leq n-1\\&#10;u_{i+1}=b_{i+1}-l_{i}c_{i},\,1\leq i\leq n-1&#10;\end{eqnarray*}&#10;\noindent The superdiagonal is the same as $A$.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2"/>
  <p:tag name="PICTUREFILESIZE" val="3120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end{algorithm}&#10;\begin{algorithmic}[0]&#10;\Function{tridiagLU}{a,b,c}&#10;\State&#10;\Comment {Factor the tridiagonal matrix defined by subdiagonal a,}&#10;\State&#10;\Comment{main diagonal b and superdiagonal c}&#10;\State&#10;\Comment {into a product of two bidiagonal matrices}&#10;\State&#10;\Comment {Input: vectors a, b, c.}&#10;\State&#10;\Comment {Output: L is the subdiagonal of the left bidiagonal factor.}&#10;\State&#10;\Comment {U is the diagonal of the right bidiagonal factor.}&#10;\State&#10;$U_{1}=b_{1}$&#10;\For {i =1:n-1}&#10;\State&#10;$L_{i}=a_{i}/U_{i}$&#10;\State&#10;$U_{i+1}=b_{i+1}-L_{i}c_{i}$&#10;\EndFor&#10;\State&#10;$\mathsf{return\left[L,\, U\right]}$&#10;\EndFunction&#10;\end{algorithmic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59"/>
  <p:tag name="PICTUREFILESIZE" val="10436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&#10;\Function {trisolve} {L,U,c,rhs}&#10;\State&#10;\Comment {Solve the equation Tx = b, where T is a tridiagonal matrix.}&#10;\State&#10;\Comment {T has been factored into a unit lower bidiagonal matrix and an upper}&#10;\State&#10;\Comment {bidiagonal matrix.}&#10;\State&#10;\Comment {Input: L is the subdiagonal of the lower diagonal matrix, U is the diagonal}&#10;\State&#10;\Comment {of the upper diagonal matrix, c is the superdiagonal}&#10;\State&#10;\Comment {of the original tridiagonal matrix,}&#10;\State&#10;\Comment {and rhs is the right-hand side of the system Tx = rhs.}&#10;\State&#10;\Comment {Output: The solution x.}&#10;\EndFunction&#10;\end{algorithmic}&#10;\end{algorithm}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1122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lgorithm}&#10;\usepackage{algpseudocode}&#10;\pagestyle{empty}&#10;\makeatletter&#10;\renewcommand{\ALG@beginalgorithmic}{\small}&#10;\makeatother&#10;&#10;\begin{document}&#10;\algrenewcommand{\algorithmiccomment}[1]{$\%$ #1}&#10;\begin{algorithm}&#10;\begin{algorithmic}&#10;\Function {trisolve} {L,U,c,rhs}&#10;\State&#10;\Comment {forward substitution}&#10;\State&#10;$y_{1}=rhs_{1}$&#10;\For {i = 2:n}&#10;\State&#10;$y_{i}=rhs_{i}-L_{i-1}y_{i-1}$&#10;\EndFor&#10;\State&#10;\Comment {back substitution}&#10;\State&#10;$x_{n}=y_{n}/U_{n}$&#10;\For {i = n-1:-1:1}&#10;\State&#10;$x_{i}=\left(y_{i}-c_{i}x_{i+1}\right)/U_{i}$&#10;\EndFor&#10;\State&#10;$\mathsf{return\, x}$&#10;\EndFunction&#10;\end{algorithmic}&#10;\end{algorithm}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875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Definition:} A symmetric matrix $A$&#10;\emph{positive definite} if for every nonzero vector $x=\left[\begin{array}{c}&#10;x_{1}\\&#10;x_{2}\\&#10;x_{3}\\&#10;\vdots\\&#10;x_{n}&#10;\end{array}\right]$, $x^{T}Ax&gt;0$. The expression $x^{T}Ax=\sum_{i=1}^{n}\sum_{j=1}^{n}a_{ij}x_{i}x_{j}$&#10;is called the \emph{quadratic form} associated&#10;with $A$. If $x^{T}Ax\geq0$ for all $x\neq$0, then the symmetric&#10;matrix $A$ is called \emph{positive semidefinite}.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9209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Show that the symmetric matrix $A=\left[\begin{array}{cc}&#10;2 &amp; -1\\&#10;-1 &amp; 2&#10;\end{array}\right]$ is positive definite.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7"/>
  <p:tag name="PICTUREFILESIZE" val="1870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begin{eqnarray*}&#10;\left[\begin{array}{cc}&#10;x_{1} &amp; x_{2}\end{array}\right]\left[\begin{array}{cc}&#10;2 &amp; -1\\&#10;-1 &amp; 2&#10;\end{array}\right]\left[\begin{array}{c}&#10;x_{1}\\&#10;x_{2}&#10;\end{array}\right]=\left[\begin{array}{cc}&#10;2x_{1}-x_{2} &amp; -x_{1}+2x_{2}\end{array}\right]\left[\begin{array}{c}&#10;x_{1}\\&#10;x_{2}&#10;\end{array}\right]=\\&#10;2x_{1}^{2}-2x_{1}x_{2}+2x_{2}^{2}=x_{1}^{2}+\left(x_{1}-x_{2}\right)^{2}+x_{2}^{2}&gt;0,\,\left[\begin{array}{c}&#10;x_{1}\\&#10;x_{2}&#10;\end{array}\right]\neq0&#10;\end{eqnarray*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7"/>
  <p:tag name="PICTUREFILESIZE" val="339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1143</Words>
  <Application>Microsoft Macintosh PowerPoint</Application>
  <PresentationFormat>On-screen Show (4:3)</PresentationFormat>
  <Paragraphs>175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Introduction</vt:lpstr>
      <vt:lpstr>Tridiagonal Matrices</vt:lpstr>
      <vt:lpstr>Tridiagonal Matrices</vt:lpstr>
      <vt:lpstr>Tridiagonal Matrices</vt:lpstr>
      <vt:lpstr>Tridiagonal Matrix Decomposition</vt:lpstr>
      <vt:lpstr>Tridiagonal Matrix Decomposition</vt:lpstr>
      <vt:lpstr>Tridiagonal Matrix Decomposition</vt:lpstr>
      <vt:lpstr>Algorithm for Tridiagonal Matrix Decomposition </vt:lpstr>
      <vt:lpstr>Solving a Tridiagonal System</vt:lpstr>
      <vt:lpstr>Solve a Factored Tridiagonal System </vt:lpstr>
      <vt:lpstr>Solve a Factored Tridiagonal System  (concluded)</vt:lpstr>
      <vt:lpstr>Example 1</vt:lpstr>
      <vt:lpstr>Symmetric Positive Definite Matrix</vt:lpstr>
      <vt:lpstr>Definition of a Positive Definite Matrix</vt:lpstr>
      <vt:lpstr>Example 2</vt:lpstr>
      <vt:lpstr>Showing that an n × n Matrix is Positive Definite</vt:lpstr>
      <vt:lpstr>Conditions Associated with a Positive Definite Matrix</vt:lpstr>
      <vt:lpstr>Conditions Associated with a Positive Definite Matrix</vt:lpstr>
      <vt:lpstr>Conditions Associated with a Positive Definite Matrix</vt:lpstr>
      <vt:lpstr>A Positive Definite Matrix is Nonsingular</vt:lpstr>
      <vt:lpstr>Question</vt:lpstr>
      <vt:lpstr>The Cholesky Decomposition</vt:lpstr>
      <vt:lpstr>Cholesky Theorem</vt:lpstr>
      <vt:lpstr>Cholesky Decomposition</vt:lpstr>
      <vt:lpstr>Cholesky Decomposition</vt:lpstr>
      <vt:lpstr>Cholesky Decomposition Algorithm </vt:lpstr>
      <vt:lpstr>Determining if A is Positive Definite</vt:lpstr>
      <vt:lpstr>Example 3</vt:lpstr>
      <vt:lpstr>Cholesky Decomposition Flop Count</vt:lpstr>
      <vt:lpstr>Solving Ax = b when A is Positive Definite</vt:lpstr>
      <vt:lpstr>cholsolve</vt:lpstr>
      <vt:lpstr>ATA is Positive Definite</vt:lpstr>
      <vt:lpstr>Example 4</vt:lpstr>
      <vt:lpstr>Stability of the Cholesky Decomposition</vt:lpstr>
      <vt:lpstr>Stability of the Cholesky Decomposition</vt:lpstr>
    </vt:vector>
  </TitlesOfParts>
  <Company>University of the Pacific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William Ford</dc:creator>
  <cp:lastModifiedBy>William Ford</cp:lastModifiedBy>
  <cp:revision>25</cp:revision>
  <dcterms:created xsi:type="dcterms:W3CDTF">2014-10-08T23:28:14Z</dcterms:created>
  <dcterms:modified xsi:type="dcterms:W3CDTF">2014-10-15T21:29:09Z</dcterms:modified>
</cp:coreProperties>
</file>