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18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1.bin" ContentType="application/vnd.openxmlformats-officedocument.oleObject"/>
  <Override PartName="/ppt/tags/tag13.xml" ContentType="application/vnd.openxmlformats-officedocument.presentationml.tags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.xml" ContentType="application/vnd.openxmlformats-officedocument.presentationml.notesSlide+xml"/>
  <Override PartName="/ppt/embeddings/oleObject24.bin" ContentType="application/vnd.openxmlformats-officedocument.oleObject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1.bin" ContentType="application/vnd.openxmlformats-officedocument.oleObject"/>
  <Override PartName="/ppt/notesSlides/notesSlide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6" r:id="rId34"/>
    <p:sldId id="297" r:id="rId35"/>
    <p:sldId id="298" r:id="rId36"/>
    <p:sldId id="288" r:id="rId37"/>
    <p:sldId id="295" r:id="rId38"/>
    <p:sldId id="300" r:id="rId39"/>
    <p:sldId id="301" r:id="rId40"/>
    <p:sldId id="302" r:id="rId41"/>
    <p:sldId id="290" r:id="rId42"/>
    <p:sldId id="291" r:id="rId43"/>
    <p:sldId id="292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29F5E-BE3E-3942-A952-10FBB6E3D28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F96D9-E8EC-3E47-9CF1-9323B1FBE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96D9-E8EC-3E47-9CF1-9323B1FBE2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96D9-E8EC-3E47-9CF1-9323B1FBE26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96D9-E8EC-3E47-9CF1-9323B1FBE26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3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B54B-352D-3D4C-AF06-2A39AAF0066C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70F-4772-3141-8895-4DE38677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4.emf"/><Relationship Id="rId6" Type="http://schemas.openxmlformats.org/officeDocument/2006/relationships/image" Target="../media/image35.png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27.bin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4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47.emf"/><Relationship Id="rId6" Type="http://schemas.openxmlformats.org/officeDocument/2006/relationships/image" Target="../media/image48.png"/><Relationship Id="rId1" Type="http://schemas.openxmlformats.org/officeDocument/2006/relationships/vmlDrawing" Target="../drawings/vmlDrawing16.vml"/><Relationship Id="rId2" Type="http://schemas.openxmlformats.org/officeDocument/2006/relationships/tags" Target="../tags/tag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Orthogonal vectors and matrices are of great importance in many fields of science and </a:t>
            </a:r>
            <a:r>
              <a:rPr lang="en-US" dirty="0" smtClean="0"/>
              <a:t>engineering.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Play </a:t>
            </a:r>
            <a:r>
              <a:rPr lang="en-US" dirty="0"/>
              <a:t>an important role in least squares </a:t>
            </a:r>
            <a:r>
              <a:rPr lang="en-US" dirty="0" smtClean="0"/>
              <a:t>problems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Used in the analysis </a:t>
            </a:r>
            <a:r>
              <a:rPr lang="en-US" dirty="0"/>
              <a:t>of </a:t>
            </a:r>
            <a:r>
              <a:rPr lang="en-US" dirty="0" smtClean="0"/>
              <a:t>waves.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Applied in the finite </a:t>
            </a:r>
            <a:r>
              <a:rPr lang="en-US" dirty="0"/>
              <a:t>element method for the numerical solution of partial differential </a:t>
            </a:r>
            <a:r>
              <a:rPr lang="en-US" dirty="0" smtClean="0"/>
              <a:t>equations.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Play a role in financial engineering.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Important in quantum mechanics.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Used in computer graphics to </a:t>
            </a:r>
            <a:r>
              <a:rPr lang="en-US" dirty="0"/>
              <a:t>rotate an image without altering its size.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sed for a </a:t>
            </a:r>
            <a:r>
              <a:rPr lang="en-US" dirty="0"/>
              <a:t>change of basis, such as constructing a basis for spherical or cylindrical coordinates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Gram-Schmidt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 smtClean="0"/>
              <a:t>Defin</a:t>
            </a:r>
            <a:r>
              <a:rPr lang="en-US" i="1" dirty="0" smtClean="0"/>
              <a:t>e r</a:t>
            </a:r>
            <a:r>
              <a:rPr lang="en-US" i="1" baseline="-25000" dirty="0" smtClean="0"/>
              <a:t>12</a:t>
            </a:r>
            <a:r>
              <a:rPr lang="en-US" dirty="0" smtClean="0"/>
              <a:t> as the inner product &lt;v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&gt;. Define a vector, </a:t>
            </a:r>
            <a:r>
              <a:rPr lang="en-US" i="1" dirty="0" smtClean="0"/>
              <a:t>u</a:t>
            </a:r>
            <a:r>
              <a:rPr lang="en-US" i="1" baseline="-25000" dirty="0" smtClean="0"/>
              <a:t>2</a:t>
            </a:r>
            <a:r>
              <a:rPr lang="en-US" dirty="0" smtClean="0"/>
              <a:t>, normal to</a:t>
            </a:r>
            <a:r>
              <a:rPr lang="en-US" i="1" dirty="0" smtClean="0"/>
              <a:t> e</a:t>
            </a:r>
            <a:r>
              <a:rPr lang="en-US" i="1" baseline="-25000" dirty="0" smtClean="0"/>
              <a:t>1</a:t>
            </a:r>
            <a:r>
              <a:rPr lang="en-US" dirty="0" smtClean="0"/>
              <a:t>, by removing the orthogonal projection of 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dirty="0" smtClean="0"/>
              <a:t> onto </a:t>
            </a:r>
            <a:r>
              <a:rPr lang="en-US" i="1" dirty="0" smtClean="0"/>
              <a:t>e</a:t>
            </a:r>
            <a:r>
              <a:rPr lang="en-US" i="1" baseline="-25000" dirty="0" smtClean="0"/>
              <a:t>1</a:t>
            </a:r>
            <a:r>
              <a:rPr lang="en-US" dirty="0" smtClean="0"/>
              <a:t>.Then normalize </a:t>
            </a:r>
            <a:r>
              <a:rPr lang="en-US" i="1" dirty="0" smtClean="0"/>
              <a:t>u</a:t>
            </a:r>
            <a:r>
              <a:rPr lang="en-US" i="1" baseline="-25000" dirty="0" smtClean="0"/>
              <a:t>2</a:t>
            </a:r>
            <a:r>
              <a:rPr lang="en-US" dirty="0" smtClean="0"/>
              <a:t> to obtain </a:t>
            </a:r>
            <a:r>
              <a:rPr lang="en-US" i="1" dirty="0" smtClean="0"/>
              <a:t>e</a:t>
            </a:r>
            <a:r>
              <a:rPr lang="en-US" i="1" baseline="-25000" dirty="0" smtClean="0"/>
              <a:t>2</a:t>
            </a:r>
            <a:r>
              <a:rPr lang="en-US" dirty="0" smtClean="0"/>
              <a:t>. </a:t>
            </a:r>
            <a:r>
              <a:rPr lang="en-US" dirty="0" smtClean="0">
                <a:sym typeface="Mathematica1"/>
              </a:rPr>
              <a:t/>
            </a:r>
            <a:br>
              <a:rPr lang="en-US" dirty="0" smtClean="0">
                <a:sym typeface="Mathematica1"/>
              </a:rPr>
            </a:br>
            <a:r>
              <a:rPr lang="en-US" dirty="0" smtClean="0">
                <a:sym typeface="Mathematica1"/>
              </a:rPr>
              <a:t/>
            </a:r>
            <a:br>
              <a:rPr lang="en-US" dirty="0" smtClean="0">
                <a:sym typeface="Mathematica1"/>
              </a:rPr>
            </a:br>
            <a:endParaRPr lang="en-US" dirty="0" smtClean="0">
              <a:sym typeface="Mathematica1"/>
            </a:endParaRPr>
          </a:p>
          <a:p>
            <a:pPr>
              <a:buNone/>
            </a:pPr>
            <a:r>
              <a:rPr lang="en-US" dirty="0" smtClean="0">
                <a:sym typeface="Mathematica1"/>
              </a:rPr>
              <a:t>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23036"/>
              </p:ext>
            </p:extLst>
          </p:nvPr>
        </p:nvGraphicFramePr>
        <p:xfrm>
          <a:off x="1425064" y="3441376"/>
          <a:ext cx="6022778" cy="79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733800" imgH="495300" progId="Equation.DSMT4">
                  <p:embed/>
                </p:oleObj>
              </mc:Choice>
              <mc:Fallback>
                <p:oleObj name="Equation" r:id="rId3" imgW="373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064" y="3441376"/>
                        <a:ext cx="6022778" cy="79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00091"/>
              </p:ext>
            </p:extLst>
          </p:nvPr>
        </p:nvGraphicFramePr>
        <p:xfrm>
          <a:off x="1425063" y="4366840"/>
          <a:ext cx="1679689" cy="77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965200" imgH="444500" progId="Equation.DSMT4">
                  <p:embed/>
                </p:oleObj>
              </mc:Choice>
              <mc:Fallback>
                <p:oleObj name="Equation" r:id="rId5" imgW="965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5063" y="4366840"/>
                        <a:ext cx="1679689" cy="773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86847"/>
              </p:ext>
            </p:extLst>
          </p:nvPr>
        </p:nvGraphicFramePr>
        <p:xfrm>
          <a:off x="1425063" y="3128344"/>
          <a:ext cx="1226449" cy="40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736600" imgH="241300" progId="Equation.DSMT4">
                  <p:embed/>
                </p:oleObj>
              </mc:Choice>
              <mc:Fallback>
                <p:oleObj name="Equation" r:id="rId7" imgW="736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5063" y="3128344"/>
                        <a:ext cx="1226449" cy="401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94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Gram-Schmidt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two steps of the Gram-Schmidt process.</a:t>
            </a:r>
            <a:endParaRPr lang="en-US" dirty="0"/>
          </a:p>
        </p:txBody>
      </p:sp>
      <p:pic>
        <p:nvPicPr>
          <p:cNvPr id="5" name="Picture 4" descr="f14-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6"/>
          <a:stretch/>
        </p:blipFill>
        <p:spPr>
          <a:xfrm>
            <a:off x="2509278" y="2925911"/>
            <a:ext cx="3400884" cy="2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Gram-Schmidt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smtClean="0"/>
              <a:t>r</a:t>
            </a:r>
            <a:r>
              <a:rPr lang="en-US" i="1" baseline="-25000" dirty="0" smtClean="0"/>
              <a:t>13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23</a:t>
            </a:r>
            <a:r>
              <a:rPr lang="en-US" dirty="0" smtClean="0"/>
              <a:t>, and obtain a vector </a:t>
            </a:r>
            <a:r>
              <a:rPr lang="en-US" i="1" dirty="0" smtClean="0"/>
              <a:t>u</a:t>
            </a:r>
            <a:r>
              <a:rPr lang="en-US" i="1" baseline="-25000" dirty="0" smtClean="0"/>
              <a:t>3</a:t>
            </a:r>
            <a:r>
              <a:rPr lang="en-US" dirty="0" smtClean="0"/>
              <a:t> normal to both </a:t>
            </a:r>
            <a:r>
              <a:rPr lang="en-US" i="1" dirty="0" smtClean="0"/>
              <a:t>e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e</a:t>
            </a:r>
            <a:r>
              <a:rPr lang="en-US" i="1" baseline="-25000" dirty="0" smtClean="0"/>
              <a:t>2</a:t>
            </a:r>
            <a:r>
              <a:rPr lang="en-US" dirty="0" smtClean="0"/>
              <a:t> by removing the orthogonal projections of </a:t>
            </a:r>
            <a:r>
              <a:rPr lang="en-US" i="1" dirty="0" smtClean="0"/>
              <a:t>v</a:t>
            </a:r>
            <a:r>
              <a:rPr lang="en-US" i="1" baseline="-25000" dirty="0" smtClean="0"/>
              <a:t>3</a:t>
            </a:r>
            <a:r>
              <a:rPr lang="en-US" dirty="0" smtClean="0"/>
              <a:t> onto </a:t>
            </a:r>
            <a:r>
              <a:rPr lang="en-US" i="1" dirty="0" smtClean="0"/>
              <a:t>e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e</a:t>
            </a:r>
            <a:r>
              <a:rPr lang="en-US" i="1" baseline="-25000" dirty="0" smtClean="0"/>
              <a:t>2</a:t>
            </a:r>
            <a:r>
              <a:rPr lang="en-US" dirty="0" smtClean="0"/>
              <a:t>. Compute </a:t>
            </a:r>
            <a:r>
              <a:rPr lang="en-US" i="1" dirty="0" smtClean="0"/>
              <a:t>r</a:t>
            </a:r>
            <a:r>
              <a:rPr lang="en-US" i="1" baseline="-25000" dirty="0" smtClean="0"/>
              <a:t>33</a:t>
            </a:r>
            <a:r>
              <a:rPr lang="en-US" dirty="0" smtClean="0"/>
              <a:t> and normalize </a:t>
            </a:r>
            <a:r>
              <a:rPr lang="en-US" i="1" dirty="0" smtClean="0"/>
              <a:t>u</a:t>
            </a:r>
            <a:r>
              <a:rPr lang="en-US" i="1" baseline="-25000" dirty="0" smtClean="0"/>
              <a:t>3</a:t>
            </a:r>
            <a:r>
              <a:rPr lang="en-US" dirty="0" smtClean="0"/>
              <a:t> to get </a:t>
            </a:r>
            <a:r>
              <a:rPr lang="en-US" i="1" dirty="0" smtClean="0"/>
              <a:t>e</a:t>
            </a:r>
            <a:r>
              <a:rPr lang="en-US" i="1" baseline="-25000" dirty="0" smtClean="0"/>
              <a:t>3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27954"/>
              </p:ext>
            </p:extLst>
          </p:nvPr>
        </p:nvGraphicFramePr>
        <p:xfrm>
          <a:off x="881056" y="3098975"/>
          <a:ext cx="7469938" cy="266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4241800" imgH="1511300" progId="Equation.DSMT4">
                  <p:embed/>
                </p:oleObj>
              </mc:Choice>
              <mc:Fallback>
                <p:oleObj name="Equation" r:id="rId3" imgW="4241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56" y="3098975"/>
                        <a:ext cx="7469938" cy="266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3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Gram-Schmidt Steps 4-n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in this fashion until all the vectors up to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are determined.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Gram-Schmidt General Formula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.</a:t>
            </a:r>
          </a:p>
          <a:p>
            <a:r>
              <a:rPr lang="en-US" dirty="0" smtClean="0"/>
              <a:t>Compute                        . </a:t>
            </a:r>
            <a:r>
              <a:rPr lang="en-US" sz="2800" dirty="0" smtClean="0"/>
              <a:t>(</a:t>
            </a:r>
            <a:r>
              <a:rPr lang="en-US" sz="2800" dirty="0" err="1" smtClean="0"/>
              <a:t>u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orthogonal to e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,…,e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Let            .</a:t>
            </a:r>
          </a:p>
          <a:p>
            <a:r>
              <a:rPr lang="en-US" dirty="0" smtClean="0"/>
              <a:t>Normalize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to obtain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09445"/>
              </p:ext>
            </p:extLst>
          </p:nvPr>
        </p:nvGraphicFramePr>
        <p:xfrm>
          <a:off x="1486325" y="1679180"/>
          <a:ext cx="1333752" cy="52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711200" imgH="279400" progId="Equation.DSMT4">
                  <p:embed/>
                </p:oleObj>
              </mc:Choice>
              <mc:Fallback>
                <p:oleObj name="Equation" r:id="rId3" imgW="7112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6325" y="1679180"/>
                        <a:ext cx="1333752" cy="523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14673"/>
              </p:ext>
            </p:extLst>
          </p:nvPr>
        </p:nvGraphicFramePr>
        <p:xfrm>
          <a:off x="2492666" y="2230326"/>
          <a:ext cx="2130166" cy="64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498600" imgH="457200" progId="Equation.DSMT4">
                  <p:embed/>
                </p:oleObj>
              </mc:Choice>
              <mc:Fallback>
                <p:oleObj name="Equation" r:id="rId5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2666" y="2230326"/>
                        <a:ext cx="2130166" cy="64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99203"/>
              </p:ext>
            </p:extLst>
          </p:nvPr>
        </p:nvGraphicFramePr>
        <p:xfrm>
          <a:off x="1469047" y="2880207"/>
          <a:ext cx="1053619" cy="4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571500" imgH="254000" progId="Equation.DSMT4">
                  <p:embed/>
                </p:oleObj>
              </mc:Choice>
              <mc:Fallback>
                <p:oleObj name="Equation" r:id="rId7" imgW="571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9047" y="2880207"/>
                        <a:ext cx="1053619" cy="4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34115"/>
              </p:ext>
            </p:extLst>
          </p:nvPr>
        </p:nvGraphicFramePr>
        <p:xfrm>
          <a:off x="3387118" y="4026807"/>
          <a:ext cx="2051415" cy="98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927100" imgH="444500" progId="Equation.DSMT4">
                  <p:embed/>
                </p:oleObj>
              </mc:Choice>
              <mc:Fallback>
                <p:oleObj name="Equation" r:id="rId9" imgW="9271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7118" y="4026807"/>
                        <a:ext cx="2051415" cy="98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03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08"/>
            <a:ext cx="8229600" cy="808038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27" y="728030"/>
            <a:ext cx="6715125" cy="603218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985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the matrix formed by the orthonormal vectors and form Q*R. This is a taste of the QR decomposition of a matrix.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935055"/>
            <a:ext cx="8712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8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Classical Gram-Schmidt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effectLst/>
              </a:rPr>
              <a:t>The algorithm name, </a:t>
            </a:r>
            <a:r>
              <a:rPr lang="en-US" dirty="0" err="1" smtClean="0">
                <a:effectLst/>
              </a:rPr>
              <a:t>clgrsch</a:t>
            </a:r>
            <a:r>
              <a:rPr lang="en-US" dirty="0" smtClean="0">
                <a:effectLst/>
              </a:rPr>
              <a:t>, reflects the fact that the process we have described is called </a:t>
            </a:r>
            <a:r>
              <a:rPr lang="en-US" i="1" dirty="0" smtClean="0">
                <a:effectLst/>
              </a:rPr>
              <a:t>classical Gram-Schmidt</a:t>
            </a:r>
            <a:r>
              <a:rPr lang="en-US" dirty="0" smtClean="0">
                <a:effectLst/>
              </a:rPr>
              <a:t>. Classical Gram-Schmidt has numerical stability problems, and we normally use a simple modification of the classical process.</a:t>
            </a:r>
          </a:p>
          <a:p>
            <a:r>
              <a:rPr lang="en-US" dirty="0" smtClean="0"/>
              <a:t>NOTE: </a:t>
            </a:r>
            <a:r>
              <a:rPr lang="en-US" i="0" dirty="0" smtClean="0">
                <a:effectLst/>
              </a:rPr>
              <a:t>It is important to understand that there are </a:t>
            </a:r>
            <a:r>
              <a:rPr lang="en-US" i="1" dirty="0" smtClean="0">
                <a:effectLst/>
              </a:rPr>
              <a:t>n</a:t>
            </a:r>
            <a:r>
              <a:rPr lang="en-US" i="0" dirty="0" smtClean="0">
                <a:effectLst/>
              </a:rPr>
              <a:t> vectors to be orthonormalized, and the dimension of each vector is </a:t>
            </a:r>
            <a:r>
              <a:rPr lang="en-US" i="1" dirty="0" smtClean="0">
                <a:effectLst/>
              </a:rPr>
              <a:t>m</a:t>
            </a:r>
            <a:r>
              <a:rPr lang="en-US" i="0" dirty="0" smtClean="0">
                <a:effectLst/>
              </a:rPr>
              <a:t> ; however, the function does not compute the values</a:t>
            </a:r>
            <a:r>
              <a:rPr lang="en-US" i="1" dirty="0" smtClean="0">
                <a:effectLst/>
              </a:rPr>
              <a:t> </a:t>
            </a:r>
            <a:r>
              <a:rPr lang="en-US" i="1" dirty="0" err="1" smtClean="0">
                <a:effectLst/>
              </a:rPr>
              <a:t>r</a:t>
            </a:r>
            <a:r>
              <a:rPr lang="en-US" i="1" baseline="-25000" dirty="0" err="1" smtClean="0">
                <a:effectLst/>
              </a:rPr>
              <a:t>ij</a:t>
            </a:r>
            <a:r>
              <a:rPr lang="en-US" i="0" dirty="0" smtClean="0">
                <a:effectLst/>
              </a:rPr>
              <a:t> . The are needed when developing the QR decomposition of a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5006"/>
            <a:ext cx="9070248" cy="970077"/>
          </a:xfrm>
        </p:spPr>
        <p:txBody>
          <a:bodyPr>
            <a:normAutofit/>
          </a:bodyPr>
          <a:lstStyle/>
          <a:p>
            <a:r>
              <a:rPr lang="en-US" dirty="0"/>
              <a:t>Classical Gram-Schmidt </a:t>
            </a: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" y="1135083"/>
            <a:ext cx="8763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Stability of</a:t>
            </a:r>
            <a:br>
              <a:rPr lang="en-US" dirty="0" smtClean="0"/>
            </a:br>
            <a:r>
              <a:rPr lang="en-US" dirty="0" smtClean="0"/>
              <a:t>Gram-Schmidt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During the execution of the Gram-Schmidt algorithm, the vectors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are often not quite orthogonal, due to rounding errors.</a:t>
            </a:r>
          </a:p>
          <a:p>
            <a:r>
              <a:rPr lang="en-US" dirty="0" smtClean="0"/>
              <a:t>The computation also yields poor results when some of the vectors are almost linearly dependent.</a:t>
            </a:r>
          </a:p>
          <a:p>
            <a:r>
              <a:rPr lang="en-US" dirty="0"/>
              <a:t>T</a:t>
            </a:r>
            <a:r>
              <a:rPr lang="en-US" dirty="0" smtClean="0">
                <a:effectLst/>
              </a:rPr>
              <a:t>he classical Gram-Schmidt process is numerically unstable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Properties of Orthogonal Vectors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, … 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are orthogonal, they are linearly independent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real symmetric matrix, then any two eigenvectors corresponding to different eigenvalues are orthogonal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an orthogonal matrix, then </a:t>
            </a:r>
            <a:r>
              <a:rPr lang="en-US" dirty="0" smtClean="0"/>
              <a:t>P</a:t>
            </a:r>
            <a:r>
              <a:rPr lang="en-US" baseline="30000" dirty="0" smtClean="0"/>
              <a:t>-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 smtClean="0"/>
              <a:t>P</a:t>
            </a:r>
            <a:r>
              <a:rPr lang="en-US" baseline="30000" dirty="0" smtClean="0"/>
              <a:t>T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an orthogonal matrix, </a:t>
            </a:r>
            <a:r>
              <a:rPr lang="en-US" dirty="0" smtClean="0"/>
              <a:t>then               .</a:t>
            </a:r>
          </a:p>
          <a:p>
            <a:r>
              <a:rPr lang="en-US" dirty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be a real matrix </a:t>
            </a:r>
            <a:r>
              <a:rPr lang="en-US" i="1" dirty="0" smtClean="0"/>
              <a:t>n × n</a:t>
            </a:r>
            <a:r>
              <a:rPr lang="en-US" dirty="0" smtClean="0"/>
              <a:t> matrix. </a:t>
            </a:r>
            <a:r>
              <a:rPr lang="en-US" dirty="0"/>
              <a:t>Then </a:t>
            </a:r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dirty="0"/>
              <a:t>an orthogonal matrix if and only if the columns of </a:t>
            </a:r>
            <a:r>
              <a:rPr lang="en-US" i="1" dirty="0" smtClean="0"/>
              <a:t>P</a:t>
            </a:r>
            <a:r>
              <a:rPr lang="en-US" dirty="0" smtClean="0"/>
              <a:t> are </a:t>
            </a:r>
            <a:r>
              <a:rPr lang="en-US" dirty="0"/>
              <a:t>orthogonal and have unit length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orthogonal </a:t>
            </a:r>
            <a:r>
              <a:rPr lang="en-US" dirty="0"/>
              <a:t>matrices</a:t>
            </a:r>
            <a:r>
              <a:rPr lang="en-US" i="1" dirty="0"/>
              <a:t> 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dirty="0" smtClean="0"/>
              <a:t>                   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68811"/>
              </p:ext>
            </p:extLst>
          </p:nvPr>
        </p:nvGraphicFramePr>
        <p:xfrm>
          <a:off x="5556400" y="3886200"/>
          <a:ext cx="1066800" cy="34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49300" imgH="241300" progId="Equation.DSMT4">
                  <p:embed/>
                </p:oleObj>
              </mc:Choice>
              <mc:Fallback>
                <p:oleObj name="Equation" r:id="rId3" imgW="74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400" y="3886200"/>
                        <a:ext cx="1066800" cy="34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38814"/>
              </p:ext>
            </p:extLst>
          </p:nvPr>
        </p:nvGraphicFramePr>
        <p:xfrm>
          <a:off x="5678905" y="5340193"/>
          <a:ext cx="14838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939800" imgH="241300" progId="Equation.DSMT4">
                  <p:embed/>
                </p:oleObj>
              </mc:Choice>
              <mc:Fallback>
                <p:oleObj name="Equation" r:id="rId5" imgW="939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8905" y="5340193"/>
                        <a:ext cx="148389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7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Modified Gram-Schmidt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computation of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 using the formula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subtracts off all the projections at once, which creates more errors.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05060"/>
              </p:ext>
            </p:extLst>
          </p:nvPr>
        </p:nvGraphicFramePr>
        <p:xfrm>
          <a:off x="3319377" y="2310333"/>
          <a:ext cx="2300932" cy="10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965200" imgH="457200" progId="Equation.DSMT4">
                  <p:embed/>
                </p:oleObj>
              </mc:Choice>
              <mc:Fallback>
                <p:oleObj name="Equation" r:id="rId3" imgW="965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377" y="2310333"/>
                        <a:ext cx="2300932" cy="10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Modified Gram-Schmidt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Split the computation into smaller parts by removing the projections one at a time.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914981"/>
            <a:ext cx="7518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7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Modified Gram-Schmidt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This modified Gram-Schmidt process (MGS) gives the same result as the original formula in exact arithmetic, but it introduces</a:t>
            </a:r>
            <a:r>
              <a:rPr lang="en-US" dirty="0" smtClean="0"/>
              <a:t> smaller errors in finite-precision arithmetic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4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Gram-Schmidt 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7" y="1690078"/>
            <a:ext cx="8763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9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828"/>
            <a:ext cx="8229600" cy="4525963"/>
          </a:xfrm>
        </p:spPr>
        <p:txBody>
          <a:bodyPr/>
          <a:lstStyle/>
          <a:p>
            <a:r>
              <a:rPr lang="en-US" dirty="0" smtClean="0"/>
              <a:t>Find an orthonormal basis for the subspace spanned by the vectors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76785"/>
              </p:ext>
            </p:extLst>
          </p:nvPr>
        </p:nvGraphicFramePr>
        <p:xfrm>
          <a:off x="3052763" y="1644650"/>
          <a:ext cx="28162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387600" imgH="889000" progId="Equation.DSMT4">
                  <p:embed/>
                </p:oleObj>
              </mc:Choice>
              <mc:Fallback>
                <p:oleObj name="Equation" r:id="rId3" imgW="23876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763" y="1644650"/>
                        <a:ext cx="28162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04388"/>
            <a:ext cx="40632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ourier New"/>
                <a:cs typeface="Courier New"/>
              </a:rPr>
              <a:t>&gt;&gt; A = [1 2 9;0 -1 12;-1 3 3;6 0 2];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&gt;&gt; rank(A)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err="1" smtClean="0">
                <a:latin typeface="Courier New"/>
                <a:cs typeface="Courier New"/>
              </a:rPr>
              <a:t>ans</a:t>
            </a:r>
            <a:r>
              <a:rPr lang="nl-NL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 3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&gt;&gt; E = </a:t>
            </a:r>
            <a:r>
              <a:rPr lang="nl-NL" sz="1400" dirty="0" err="1" smtClean="0">
                <a:latin typeface="Courier New"/>
                <a:cs typeface="Courier New"/>
              </a:rPr>
              <a:t>modgrsch</a:t>
            </a:r>
            <a:r>
              <a:rPr lang="nl-NL" sz="1400" dirty="0" smtClean="0">
                <a:latin typeface="Courier New"/>
                <a:cs typeface="Courier New"/>
              </a:rPr>
              <a:t>(A)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E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0.1622    0.5421    0.4311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     0   -0.2675    0.8995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-0.1622    0.7955    0.0124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0.9733    0.0422   -0.0698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&gt;&gt; norm(E)</a:t>
            </a:r>
          </a:p>
          <a:p>
            <a:endParaRPr lang="nl-NL" sz="1400" dirty="0" smtClean="0">
              <a:latin typeface="Courier New"/>
              <a:cs typeface="Courier New"/>
            </a:endParaRPr>
          </a:p>
          <a:p>
            <a:r>
              <a:rPr lang="nl-NL" sz="1400" dirty="0" err="1" smtClean="0">
                <a:latin typeface="Courier New"/>
                <a:cs typeface="Courier New"/>
              </a:rPr>
              <a:t>ans</a:t>
            </a:r>
            <a:r>
              <a:rPr lang="nl-NL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1.0000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114" y="3951256"/>
            <a:ext cx="19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Orthonormal basis: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78923"/>
              </p:ext>
            </p:extLst>
          </p:nvPr>
        </p:nvGraphicFramePr>
        <p:xfrm>
          <a:off x="4196994" y="4483615"/>
          <a:ext cx="4489806" cy="11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3416300" imgH="889000" progId="Equation.DSMT4">
                  <p:embed/>
                </p:oleObj>
              </mc:Choice>
              <mc:Fallback>
                <p:oleObj name="Equation" r:id="rId5" imgW="3416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6994" y="4483615"/>
                        <a:ext cx="4489806" cy="1168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602531" y="6188958"/>
            <a:ext cx="876856" cy="302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9387" y="6004292"/>
            <a:ext cx="34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columns of E are orthonormal.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894834"/>
            <a:ext cx="8763000" cy="180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196" y="2870210"/>
            <a:ext cx="64643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&gt;&gt; epsilon = 1.0e-8;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&gt;&gt; A = [1 1 1;epsilon 0 0;0 epsilon 0;0 0 epsilon];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&gt;&gt; E1 = </a:t>
            </a:r>
            <a:r>
              <a:rPr lang="nl-NL" sz="1600" dirty="0" err="1" smtClean="0">
                <a:latin typeface="Courier New"/>
                <a:cs typeface="Courier New"/>
              </a:rPr>
              <a:t>clgrsch</a:t>
            </a:r>
            <a:r>
              <a:rPr lang="nl-NL" sz="1600" dirty="0" smtClean="0">
                <a:latin typeface="Courier New"/>
                <a:cs typeface="Courier New"/>
              </a:rPr>
              <a:t>(A);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&gt;&gt; E2 = </a:t>
            </a:r>
            <a:r>
              <a:rPr lang="nl-NL" sz="1600" dirty="0" err="1" smtClean="0">
                <a:latin typeface="Courier New"/>
                <a:cs typeface="Courier New"/>
              </a:rPr>
              <a:t>modgrsch</a:t>
            </a:r>
            <a:r>
              <a:rPr lang="nl-NL" sz="1600" dirty="0" smtClean="0">
                <a:latin typeface="Courier New"/>
                <a:cs typeface="Courier New"/>
              </a:rPr>
              <a:t>(A);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&gt;&gt; E1(:,2)'*E1(:,3)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err="1" smtClean="0">
                <a:latin typeface="Courier New"/>
                <a:cs typeface="Courier New"/>
              </a:rPr>
              <a:t>ans</a:t>
            </a:r>
            <a:r>
              <a:rPr lang="nl-NL" sz="1600" dirty="0" smtClean="0">
                <a:latin typeface="Courier New"/>
                <a:cs typeface="Courier New"/>
              </a:rPr>
              <a:t> =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   0.500000000000000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&gt;&gt; E2(:,2)'*E2(:,3)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err="1" smtClean="0">
                <a:latin typeface="Courier New"/>
                <a:cs typeface="Courier New"/>
              </a:rPr>
              <a:t>ans</a:t>
            </a:r>
            <a:r>
              <a:rPr lang="nl-NL" sz="1600" dirty="0" smtClean="0">
                <a:latin typeface="Courier New"/>
                <a:cs typeface="Courier New"/>
              </a:rPr>
              <a:t> =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    1.1102e-016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40072" y="4100299"/>
            <a:ext cx="1080030" cy="43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40072" y="5582796"/>
            <a:ext cx="1080030" cy="43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0102" y="4380318"/>
            <a:ext cx="36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Columns 2 and 3 and not orthogonal.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0102" y="5828161"/>
            <a:ext cx="53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Columns 2 and 3 and orthogonal</a:t>
            </a:r>
            <a:r>
              <a:rPr lang="en-US" dirty="0"/>
              <a:t> </a:t>
            </a:r>
            <a:r>
              <a:rPr lang="en-US" dirty="0" smtClean="0"/>
              <a:t>to machine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effectLst/>
              </a:rPr>
              <a:t>The huge difference between the results is caused by the fact that the columns are almost equal, and cancellation errors occur when using the classical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Rank Matrix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04878"/>
            <a:ext cx="8763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The QR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application of the Gram-Schmidt process to the column vectors of an </a:t>
            </a:r>
            <a:r>
              <a:rPr lang="en-US" i="1" dirty="0" smtClean="0"/>
              <a:t>m x n</a:t>
            </a:r>
            <a:r>
              <a:rPr lang="en-US" dirty="0" smtClean="0"/>
              <a:t> full column rank matrix </a:t>
            </a:r>
            <a:r>
              <a:rPr lang="en-US" i="1" dirty="0" smtClean="0"/>
              <a:t>A</a:t>
            </a:r>
            <a:r>
              <a:rPr lang="en-US" dirty="0" smtClean="0"/>
              <a:t> (the columns are linearly independent) yields the QR factorization. The matrix </a:t>
            </a:r>
            <a:r>
              <a:rPr lang="en-US" i="1" dirty="0" smtClean="0"/>
              <a:t>A</a:t>
            </a:r>
            <a:r>
              <a:rPr lang="en-US" dirty="0" smtClean="0"/>
              <a:t> is decomposed into an </a:t>
            </a:r>
            <a:r>
              <a:rPr lang="en-US" i="1" dirty="0" smtClean="0"/>
              <a:t>m x n</a:t>
            </a:r>
            <a:r>
              <a:rPr lang="en-US" dirty="0" smtClean="0"/>
              <a:t> matrix with orthonormal columns and an </a:t>
            </a:r>
            <a:r>
              <a:rPr lang="en-US" i="1" dirty="0" smtClean="0"/>
              <a:t>n x n</a:t>
            </a:r>
            <a:r>
              <a:rPr lang="en-US" dirty="0" smtClean="0"/>
              <a:t> upper- triangular matrix. Stated formally, we have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" y="5055138"/>
            <a:ext cx="8763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6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03" y="-12466"/>
            <a:ext cx="8229600" cy="1143000"/>
          </a:xfrm>
        </p:spPr>
        <p:txBody>
          <a:bodyPr/>
          <a:lstStyle/>
          <a:p>
            <a:r>
              <a:rPr lang="en-US" dirty="0" smtClean="0"/>
              <a:t>The QR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03" y="930151"/>
            <a:ext cx="8229600" cy="5630327"/>
          </a:xfrm>
        </p:spPr>
        <p:txBody>
          <a:bodyPr>
            <a:normAutofit/>
          </a:bodyPr>
          <a:lstStyle/>
          <a:p>
            <a:r>
              <a:rPr lang="en-US" dirty="0" smtClean="0"/>
              <a:t>Arrange the equations for Gram-Schmidt so the </a:t>
            </a:r>
            <a:r>
              <a:rPr lang="en-US" i="1" dirty="0" smtClean="0"/>
              <a:t>v's</a:t>
            </a:r>
            <a:r>
              <a:rPr lang="en-US" dirty="0" smtClean="0"/>
              <a:t> are on the left-hand side.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Form the matrix </a:t>
            </a:r>
            <a:r>
              <a:rPr lang="en-US" i="1" dirty="0" smtClean="0"/>
              <a:t>Q</a:t>
            </a:r>
            <a:r>
              <a:rPr lang="en-US" dirty="0" smtClean="0"/>
              <a:t> whose columns are the orthonormal vectors </a:t>
            </a:r>
            <a:r>
              <a:rPr lang="en-US" i="1" dirty="0" smtClean="0"/>
              <a:t>e</a:t>
            </a:r>
            <a:r>
              <a:rPr lang="en-US" i="1" baseline="-25000" dirty="0" smtClean="0"/>
              <a:t>1</a:t>
            </a:r>
            <a:r>
              <a:rPr lang="en-US" i="1" dirty="0" smtClean="0"/>
              <a:t>, e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e</a:t>
            </a:r>
            <a:r>
              <a:rPr lang="en-US" i="1" baseline="-25000" dirty="0" smtClean="0"/>
              <a:t>n</a:t>
            </a:r>
            <a:r>
              <a:rPr lang="en-US" dirty="0" smtClean="0"/>
              <a:t>, and 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straightforward to show that </a:t>
            </a:r>
            <a:r>
              <a:rPr lang="en-US" i="1" dirty="0" smtClean="0"/>
              <a:t>A = QR</a:t>
            </a:r>
            <a:r>
              <a:rPr lang="en-US" dirty="0" smtClean="0"/>
              <a:t> using the formula for the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77215"/>
              </p:ext>
            </p:extLst>
          </p:nvPr>
        </p:nvGraphicFramePr>
        <p:xfrm>
          <a:off x="2626772" y="1830302"/>
          <a:ext cx="3693401" cy="87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930400" imgH="457200" progId="Equation.DSMT4">
                  <p:embed/>
                </p:oleObj>
              </mc:Choice>
              <mc:Fallback>
                <p:oleObj name="Equation" r:id="rId4" imgW="1930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772" y="1830302"/>
                        <a:ext cx="3693401" cy="874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6" y="3795046"/>
            <a:ext cx="3327172" cy="15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Gram-Schmidt Orthogonalization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Gram-Schmidt algorithm takes a set of linearly independent vectors and transforms it into an orthonormal basis for the same subspace as the original vectors. Applications include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Building the QR decomposition.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Proving the Singular Value Decomposition theorem.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Developing the Arnoldi and Lanczos decompositions used in solving sparse systems and computing a few eigenvalues of sparse matrices.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SY5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modified Gram-Schmidt process to compute the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the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4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5405"/>
            <a:ext cx="9144000" cy="1415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Modified </a:t>
            </a:r>
            <a:r>
              <a:rPr lang="en-US" dirty="0"/>
              <a:t>Gram-Schmidt QR Decomposition 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8" y="1504462"/>
            <a:ext cx="87630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0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8950"/>
            <a:ext cx="8229600" cy="1143000"/>
          </a:xfrm>
        </p:spPr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93024"/>
            <a:ext cx="8229600" cy="4525963"/>
          </a:xfrm>
        </p:spPr>
        <p:txBody>
          <a:bodyPr/>
          <a:lstStyle/>
          <a:p>
            <a:r>
              <a:rPr lang="en-US" dirty="0" smtClean="0"/>
              <a:t>Find the QR decomposition of the full-rank matrix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39737"/>
              </p:ext>
            </p:extLst>
          </p:nvPr>
        </p:nvGraphicFramePr>
        <p:xfrm>
          <a:off x="3356343" y="1277905"/>
          <a:ext cx="1851718" cy="127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1866900" imgH="1282700" progId="Equation.DSMT4">
                  <p:embed/>
                </p:oleObj>
              </mc:Choice>
              <mc:Fallback>
                <p:oleObj name="Equation" r:id="rId3" imgW="18669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6343" y="1277905"/>
                        <a:ext cx="1851718" cy="127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965" y="1743792"/>
            <a:ext cx="3878586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urier New"/>
                <a:cs typeface="Courier New"/>
              </a:rPr>
              <a:t>&gt;&gt; rank(A)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 4</a:t>
            </a:r>
          </a:p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&gt;&gt; [Q,R] = </a:t>
            </a:r>
            <a:r>
              <a:rPr lang="de-DE" sz="1200" dirty="0" err="1" smtClean="0">
                <a:latin typeface="Courier New"/>
                <a:cs typeface="Courier New"/>
              </a:rPr>
              <a:t>modqrgrsch</a:t>
            </a:r>
            <a:r>
              <a:rPr lang="de-DE" sz="1200" dirty="0" smtClean="0">
                <a:latin typeface="Courier New"/>
                <a:cs typeface="Courier New"/>
              </a:rPr>
              <a:t>(A)</a:t>
            </a:r>
          </a:p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Q =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0.4419   -0.3516   -0.4105    0.5408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0.4419   -0.0391    0.8360    0.1442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-0.1768   -0.7344   -0.0464   -0.0369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0.2652   -0.3359    0.1279    0.1048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-0.6187    0.0547    0.2314    0.7437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0.3536    0.4688   -0.2461    0.3482</a:t>
            </a:r>
          </a:p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R =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11.3137   -9.8995    7.0711   -1.1490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     0   16.0000   11.4375    0.5391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     0         0    7.5620   -8.7332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     0         0         0    5.7550</a:t>
            </a:r>
          </a:p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&gt;&gt; norm(Q)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 1.0000</a:t>
            </a:r>
          </a:p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&gt;&gt; norm(A-Q*R)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200" dirty="0" smtClean="0">
                <a:latin typeface="Courier New"/>
                <a:cs typeface="Courier New"/>
              </a:rPr>
              <a:t>   8.8818e-16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280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algorithms (Chapter 17) that compute a QR decomposition of any </a:t>
            </a:r>
            <a:r>
              <a:rPr lang="en-US" i="1" dirty="0" smtClean="0"/>
              <a:t>m × n</a:t>
            </a:r>
            <a:r>
              <a:rPr lang="en-US" dirty="0" smtClean="0"/>
              <a:t> matrix, even if </a:t>
            </a:r>
            <a:r>
              <a:rPr lang="en-US" i="1" dirty="0" smtClean="0"/>
              <a:t>m &lt; n</a:t>
            </a:r>
            <a:r>
              <a:rPr lang="en-US" dirty="0" smtClean="0"/>
              <a:t> </a:t>
            </a:r>
            <a:r>
              <a:rPr lang="en-US" dirty="0" smtClean="0"/>
              <a:t>when the </a:t>
            </a:r>
            <a:r>
              <a:rPr lang="en-US" dirty="0" smtClean="0"/>
              <a:t>maximum rank of </a:t>
            </a:r>
            <a:r>
              <a:rPr lang="en-US" i="1" dirty="0" smtClean="0"/>
              <a:t>A</a:t>
            </a:r>
            <a:r>
              <a:rPr lang="en-US" dirty="0" smtClean="0"/>
              <a:t> is m. Using Gram-Schmidt, find a decomposition for </a:t>
            </a:r>
            <a:r>
              <a:rPr lang="en-US" i="1" dirty="0" smtClean="0"/>
              <a:t>A</a:t>
            </a:r>
            <a:r>
              <a:rPr lang="en-US" dirty="0" smtClean="0"/>
              <a:t> of some type.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98917"/>
              </p:ext>
            </p:extLst>
          </p:nvPr>
        </p:nvGraphicFramePr>
        <p:xfrm>
          <a:off x="2391610" y="4359461"/>
          <a:ext cx="3925525" cy="137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993900" imgH="698500" progId="Equation.DSMT4">
                  <p:embed/>
                </p:oleObj>
              </mc:Choice>
              <mc:Fallback>
                <p:oleObj name="Equation" r:id="rId3" imgW="19939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1610" y="4359461"/>
                        <a:ext cx="3925525" cy="137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6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 has rank 3, so it is a full-rank matrix. The matrix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dirty="0" smtClean="0"/>
              <a:t> is a full-rank 5 × 3 matrix, so</a:t>
            </a:r>
            <a:br>
              <a:rPr lang="en-US" dirty="0" smtClean="0"/>
            </a:br>
            <a:r>
              <a:rPr lang="en-US" dirty="0" smtClean="0"/>
              <a:t>Gram-Schmidt applies. Proceed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i="1" dirty="0" smtClean="0"/>
              <a:t> = Q*R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A = R</a:t>
            </a:r>
            <a:r>
              <a:rPr lang="en-US" i="1" baseline="30000" dirty="0" smtClean="0"/>
              <a:t>T</a:t>
            </a:r>
            <a:r>
              <a:rPr lang="en-US" i="1" dirty="0" smtClean="0"/>
              <a:t>*Q</a:t>
            </a:r>
            <a:r>
              <a:rPr lang="en-US" i="1" baseline="30000" dirty="0" smtClean="0"/>
              <a:t>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an </a:t>
            </a:r>
            <a:r>
              <a:rPr lang="en-US" i="1" dirty="0" smtClean="0"/>
              <a:t>LQ</a:t>
            </a:r>
            <a:r>
              <a:rPr lang="en-US" dirty="0" smtClean="0"/>
              <a:t> decomposition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5651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567"/>
            <a:ext cx="8229600" cy="1143000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022" y="654287"/>
            <a:ext cx="7572506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urier New"/>
                <a:cs typeface="Courier New"/>
              </a:rPr>
              <a:t>&gt;&gt; B = A';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&gt;&gt; [Q,R] = </a:t>
            </a:r>
            <a:r>
              <a:rPr lang="de-DE" sz="1600" dirty="0" err="1" smtClean="0">
                <a:latin typeface="Courier New"/>
                <a:cs typeface="Courier New"/>
              </a:rPr>
              <a:t>modqrgrsch</a:t>
            </a:r>
            <a:r>
              <a:rPr lang="de-DE" sz="1600" dirty="0" smtClean="0">
                <a:latin typeface="Courier New"/>
                <a:cs typeface="Courier New"/>
              </a:rPr>
              <a:t>(B)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Q =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0.518562978841732   0.450598450069787  -0.101969284831130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-0.518562978841732  -0.260452295607714  -0.489700460588686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0.453742606486515  -0.477229564140105   0.392571880195899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-0.324101861776082   0.684952253888589   0.336419708711123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-0.388922234131299  -0.179493708833946   0.694625670646022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R =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15.427248620541512   5.574552022548614   6.482037235521643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                0  15.777337219819419  -4.001591200206040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                0                   0   5.474528394642274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&gt;&gt; norm(A - R'*Q')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  9.930136612989092e-16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&gt;&gt; norm(Q')</a:t>
            </a:r>
          </a:p>
          <a:p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     1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5051" y="4878297"/>
            <a:ext cx="3569563" cy="99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309150" y="4828523"/>
            <a:ext cx="2703633" cy="740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4614" y="5869351"/>
            <a:ext cx="221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× 3 lower-triangular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133" y="5059448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× 5 matrix with</a:t>
            </a:r>
          </a:p>
          <a:p>
            <a:r>
              <a:rPr lang="en-US" dirty="0" smtClean="0"/>
              <a:t>orthonormal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Reduced and Full QR Decomposition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8731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Gram-Schmidt produces an </a:t>
            </a:r>
            <a:r>
              <a:rPr lang="en-US" i="1" dirty="0" smtClean="0"/>
              <a:t>m × n</a:t>
            </a:r>
            <a:r>
              <a:rPr lang="en-US" dirty="0" smtClean="0"/>
              <a:t> matrix </a:t>
            </a:r>
            <a:r>
              <a:rPr lang="en-US" i="1" dirty="0" smtClean="0"/>
              <a:t>Q</a:t>
            </a:r>
            <a:r>
              <a:rPr lang="en-US" dirty="0" smtClean="0"/>
              <a:t> with orthonormal columns and an </a:t>
            </a:r>
            <a:r>
              <a:rPr lang="en-US" i="1" dirty="0" smtClean="0"/>
              <a:t>n × n</a:t>
            </a:r>
            <a:r>
              <a:rPr lang="en-US" dirty="0" smtClean="0"/>
              <a:t> upper triangular matrix </a:t>
            </a:r>
            <a:r>
              <a:rPr lang="en-US" i="1" dirty="0" smtClean="0"/>
              <a:t>R</a:t>
            </a:r>
            <a:r>
              <a:rPr lang="en-US" dirty="0" smtClean="0"/>
              <a:t>. This called the </a:t>
            </a:r>
            <a:r>
              <a:rPr lang="en-US" i="1" dirty="0" smtClean="0"/>
              <a:t>reduced QR decomposition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full QR decomposition</a:t>
            </a:r>
            <a:r>
              <a:rPr lang="en-US" dirty="0" smtClean="0"/>
              <a:t> produces an </a:t>
            </a:r>
            <a:r>
              <a:rPr lang="en-US" i="1" dirty="0" smtClean="0"/>
              <a:t>m × m</a:t>
            </a:r>
            <a:r>
              <a:rPr lang="en-US" dirty="0" smtClean="0"/>
              <a:t> orthogonal matrix </a:t>
            </a:r>
            <a:r>
              <a:rPr lang="en-US" i="1" dirty="0" smtClean="0"/>
              <a:t>Q</a:t>
            </a:r>
            <a:r>
              <a:rPr lang="en-US" dirty="0" smtClean="0"/>
              <a:t> and an </a:t>
            </a:r>
            <a:r>
              <a:rPr lang="en-US" i="1" dirty="0" smtClean="0"/>
              <a:t>m × n</a:t>
            </a:r>
            <a:r>
              <a:rPr lang="en-US" dirty="0" smtClean="0"/>
              <a:t> upper triangular matrix </a:t>
            </a:r>
            <a:r>
              <a:rPr lang="en-US" i="1" dirty="0" smtClean="0"/>
              <a:t>R</a:t>
            </a:r>
            <a:r>
              <a:rPr lang="en-US" dirty="0" smtClean="0"/>
              <a:t>. The full </a:t>
            </a:r>
            <a:r>
              <a:rPr lang="en-US" i="1" dirty="0" smtClean="0"/>
              <a:t>QR</a:t>
            </a:r>
            <a:r>
              <a:rPr lang="en-US" dirty="0" smtClean="0"/>
              <a:t> decomposition provides more information about the matrix </a:t>
            </a:r>
            <a:r>
              <a:rPr lang="en-US" i="1" dirty="0" smtClean="0"/>
              <a:t>A</a:t>
            </a:r>
            <a:r>
              <a:rPr lang="en-US" dirty="0" smtClean="0"/>
              <a:t>. The reduced decomposition requires less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Reduced and Full QR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MATLAB function </a:t>
            </a:r>
            <a:r>
              <a:rPr lang="en-US" dirty="0" err="1" smtClean="0">
                <a:latin typeface="Courier New"/>
                <a:cs typeface="Courier New"/>
              </a:rPr>
              <a:t>qr</a:t>
            </a:r>
            <a:r>
              <a:rPr lang="en-US" dirty="0" smtClean="0"/>
              <a:t> finds the QR decomposition of a matrix.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latin typeface="Courier New"/>
                <a:cs typeface="Courier New"/>
              </a:rPr>
              <a:t>qr</a:t>
            </a:r>
            <a:r>
              <a:rPr lang="en-US" dirty="0" smtClean="0">
                <a:latin typeface="Courier New"/>
                <a:cs typeface="Courier New"/>
              </a:rPr>
              <a:t>(A)</a:t>
            </a:r>
            <a:r>
              <a:rPr lang="en-US" dirty="0" smtClean="0"/>
              <a:t> returns the full QR decomposition.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latin typeface="Courier New"/>
                <a:cs typeface="Courier New"/>
              </a:rPr>
              <a:t>qr</a:t>
            </a:r>
            <a:r>
              <a:rPr lang="en-US" dirty="0" smtClean="0">
                <a:latin typeface="Courier New"/>
                <a:cs typeface="Courier New"/>
              </a:rPr>
              <a:t>(A,0)</a:t>
            </a:r>
            <a:r>
              <a:rPr lang="en-US" dirty="0" smtClean="0"/>
              <a:t> returns the reduced QR decomposition. If </a:t>
            </a:r>
            <a:r>
              <a:rPr lang="en-US" i="1" dirty="0" smtClean="0"/>
              <a:t>m ≤ n</a:t>
            </a:r>
            <a:r>
              <a:rPr lang="en-US" dirty="0" smtClean="0"/>
              <a:t>,  the result is the same as</a:t>
            </a:r>
            <a:r>
              <a:rPr lang="en-US" i="1" dirty="0" smtClean="0"/>
              <a:t> </a:t>
            </a:r>
            <a:r>
              <a:rPr lang="en-US" i="1" dirty="0" err="1" smtClean="0"/>
              <a:t>qr</a:t>
            </a:r>
            <a:r>
              <a:rPr lang="en-US" i="1" dirty="0" smtClean="0"/>
              <a:t>(A)</a:t>
            </a:r>
            <a:r>
              <a:rPr lang="en-US" dirty="0" smtClean="0"/>
              <a:t> (an </a:t>
            </a:r>
            <a:r>
              <a:rPr lang="en-US" i="1" dirty="0" smtClean="0"/>
              <a:t>m × m</a:t>
            </a:r>
            <a:r>
              <a:rPr lang="en-US" dirty="0" smtClean="0"/>
              <a:t> matrix </a:t>
            </a:r>
            <a:r>
              <a:rPr lang="en-US" i="1" dirty="0" smtClean="0"/>
              <a:t>Q</a:t>
            </a:r>
            <a:r>
              <a:rPr lang="en-US" dirty="0" smtClean="0"/>
              <a:t> and an </a:t>
            </a:r>
            <a:r>
              <a:rPr lang="en-US" i="1" dirty="0" smtClean="0"/>
              <a:t>m × n</a:t>
            </a:r>
            <a:r>
              <a:rPr lang="en-US" dirty="0" smtClean="0"/>
              <a:t> matrix </a:t>
            </a:r>
            <a:r>
              <a:rPr lang="en-US" i="1" dirty="0" smtClean="0"/>
              <a:t>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 Count for MGS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flop count for MGS is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26967"/>
              </p:ext>
            </p:extLst>
          </p:nvPr>
        </p:nvGraphicFramePr>
        <p:xfrm>
          <a:off x="2306638" y="2342181"/>
          <a:ext cx="36083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181100" imgH="190500" progId="Equation.DSMT4">
                  <p:embed/>
                </p:oleObj>
              </mc:Choice>
              <mc:Fallback>
                <p:oleObj name="Equation" r:id="rId3" imgW="1181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638" y="2342181"/>
                        <a:ext cx="36083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66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994"/>
            <a:ext cx="8229600" cy="1143000"/>
          </a:xfrm>
        </p:spPr>
        <p:txBody>
          <a:bodyPr/>
          <a:lstStyle/>
          <a:p>
            <a:r>
              <a:rPr lang="en-US" dirty="0" smtClean="0"/>
              <a:t>Stability of MGS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5382"/>
            <a:ext cx="8216731" cy="3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Projection Operation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the Gram-Schmidt algorithms depends on the concept of projecting one vector onto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9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MGS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 from the stability theorem for MGS.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The residual             is small.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How close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effectLst/>
              </a:rPr>
              <a:t>is to having orthonormal columns depends on the condition number of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. If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well conditioned, then    has close to orthonormal columns.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effectLst/>
              </a:rPr>
              <a:t>is the exact upper triangular factor of a matrix near to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21262"/>
              </p:ext>
            </p:extLst>
          </p:nvPr>
        </p:nvGraphicFramePr>
        <p:xfrm>
          <a:off x="3330839" y="2705829"/>
          <a:ext cx="902606" cy="46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635000" imgH="330200" progId="Equation.DSMT4">
                  <p:embed/>
                </p:oleObj>
              </mc:Choice>
              <mc:Fallback>
                <p:oleObj name="Equation" r:id="rId4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0839" y="2705829"/>
                        <a:ext cx="902606" cy="46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23428"/>
              </p:ext>
            </p:extLst>
          </p:nvPr>
        </p:nvGraphicFramePr>
        <p:xfrm>
          <a:off x="3052576" y="3242538"/>
          <a:ext cx="247583" cy="41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152400" imgH="254000" progId="Equation.DSMT4">
                  <p:embed/>
                </p:oleObj>
              </mc:Choice>
              <mc:Fallback>
                <p:oleObj name="Equation" r:id="rId6" imgW="152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2576" y="3242538"/>
                        <a:ext cx="247583" cy="41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05433"/>
              </p:ext>
            </p:extLst>
          </p:nvPr>
        </p:nvGraphicFramePr>
        <p:xfrm>
          <a:off x="4782896" y="4097335"/>
          <a:ext cx="247583" cy="41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152400" imgH="254000" progId="Equation.DSMT4">
                  <p:embed/>
                </p:oleObj>
              </mc:Choice>
              <mc:Fallback>
                <p:oleObj name="Equation" r:id="rId8" imgW="152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2896" y="4097335"/>
                        <a:ext cx="247583" cy="41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935261"/>
              </p:ext>
            </p:extLst>
          </p:nvPr>
        </p:nvGraphicFramePr>
        <p:xfrm>
          <a:off x="1542009" y="5046402"/>
          <a:ext cx="257204" cy="36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152400" imgH="215900" progId="Equation.DSMT4">
                  <p:embed/>
                </p:oleObj>
              </mc:Choice>
              <mc:Fallback>
                <p:oleObj name="Equation" r:id="rId9" imgW="152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2009" y="5046402"/>
                        <a:ext cx="257204" cy="364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66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Determinant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QR</a:t>
            </a:r>
            <a:r>
              <a:rPr lang="en-US" dirty="0" smtClean="0"/>
              <a:t> factorization can be used to compute the absolute value of a determinant.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01302"/>
              </p:ext>
            </p:extLst>
          </p:nvPr>
        </p:nvGraphicFramePr>
        <p:xfrm>
          <a:off x="457200" y="4113706"/>
          <a:ext cx="822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4470400" imgH="241300" progId="Equation.DSMT4">
                  <p:embed/>
                </p:oleObj>
              </mc:Choice>
              <mc:Fallback>
                <p:oleObj name="Equation" r:id="rId3" imgW="4470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113706"/>
                        <a:ext cx="8229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57542"/>
              </p:ext>
            </p:extLst>
          </p:nvPr>
        </p:nvGraphicFramePr>
        <p:xfrm>
          <a:off x="444053" y="3281757"/>
          <a:ext cx="5367318" cy="52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3098800" imgH="304800" progId="Equation.DSMT4">
                  <p:embed/>
                </p:oleObj>
              </mc:Choice>
              <mc:Fallback>
                <p:oleObj name="Equation" r:id="rId5" imgW="30988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053" y="3281757"/>
                        <a:ext cx="5367318" cy="527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237"/>
            <a:ext cx="8229600" cy="1143000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69" y="936544"/>
            <a:ext cx="5786402" cy="13353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5773" y="3041619"/>
            <a:ext cx="3647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/>
                <a:latin typeface="Courier New"/>
                <a:cs typeface="Courier New"/>
              </a:rPr>
              <a:t>&gt;&gt; [Q R] = 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modqrgrsch</a:t>
            </a:r>
            <a:r>
              <a:rPr lang="fr-FR" dirty="0" smtClean="0">
                <a:effectLst/>
                <a:latin typeface="Courier New"/>
                <a:cs typeface="Courier New"/>
              </a:rPr>
              <a:t>(A);</a:t>
            </a: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&gt;&gt; abs(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prod</a:t>
            </a:r>
            <a:r>
              <a:rPr lang="fr-FR" dirty="0" smtClean="0">
                <a:effectLst/>
                <a:latin typeface="Courier New"/>
                <a:cs typeface="Courier New"/>
              </a:rPr>
              <a:t>(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diag</a:t>
            </a:r>
            <a:r>
              <a:rPr lang="fr-FR" dirty="0" smtClean="0">
                <a:effectLst/>
                <a:latin typeface="Courier New"/>
                <a:cs typeface="Courier New"/>
              </a:rPr>
              <a:t>(R)))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ans = 519.8238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&gt;&gt; </a:t>
            </a:r>
            <a:r>
              <a:rPr lang="fr-FR" dirty="0" err="1" smtClean="0">
                <a:effectLst/>
                <a:latin typeface="Courier New"/>
                <a:cs typeface="Courier New"/>
              </a:rPr>
              <a:t>det</a:t>
            </a:r>
            <a:r>
              <a:rPr lang="fr-FR" dirty="0" smtClean="0">
                <a:effectLst/>
                <a:latin typeface="Courier New"/>
                <a:cs typeface="Courier New"/>
              </a:rPr>
              <a:t>(A)</a:t>
            </a:r>
          </a:p>
          <a:p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effectLst/>
                <a:latin typeface="Courier New"/>
                <a:cs typeface="Courier New"/>
              </a:rPr>
              <a:t>ans = -519.8238</a:t>
            </a:r>
            <a:r>
              <a:rPr lang="fr-FR" dirty="0" smtClean="0">
                <a:effectLst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677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an Orthonormal Basis for the Range of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645042"/>
              </p:ext>
            </p:extLst>
          </p:nvPr>
        </p:nvGraphicFramePr>
        <p:xfrm>
          <a:off x="2708275" y="1760538"/>
          <a:ext cx="458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3060700" imgH="266700" progId="Equation.DSMT4">
                  <p:embed/>
                </p:oleObj>
              </mc:Choice>
              <mc:Fallback>
                <p:oleObj name="Equation" r:id="rId4" imgW="3060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8275" y="1760538"/>
                        <a:ext cx="458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175000"/>
            <a:ext cx="8737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Example 2,                                                  is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 orthonormal basis for the range of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55560"/>
              </p:ext>
            </p:extLst>
          </p:nvPr>
        </p:nvGraphicFramePr>
        <p:xfrm>
          <a:off x="3648570" y="1346880"/>
          <a:ext cx="4489806" cy="11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3416300" imgH="889000" progId="Equation.DSMT4">
                  <p:embed/>
                </p:oleObj>
              </mc:Choice>
              <mc:Fallback>
                <p:oleObj name="Equation" r:id="rId4" imgW="3416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8570" y="1346880"/>
                        <a:ext cx="4489806" cy="1168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25147"/>
              </p:ext>
            </p:extLst>
          </p:nvPr>
        </p:nvGraphicFramePr>
        <p:xfrm>
          <a:off x="3273333" y="3273156"/>
          <a:ext cx="2027395" cy="136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1320800" imgH="889000" progId="Equation.DSMT4">
                  <p:embed/>
                </p:oleObj>
              </mc:Choice>
              <mc:Fallback>
                <p:oleObj name="Equation" r:id="rId6" imgW="13208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3333" y="3273156"/>
                        <a:ext cx="2027395" cy="136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00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574883"/>
            <a:ext cx="8763000" cy="736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07253" y="2760201"/>
            <a:ext cx="4067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figure depicts a projection.</a:t>
            </a:r>
            <a:endParaRPr lang="en-US" sz="2400" dirty="0"/>
          </a:p>
        </p:txBody>
      </p:sp>
      <p:pic>
        <p:nvPicPr>
          <p:cNvPr id="7" name="Picture 6" descr="f14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82" y="3357050"/>
            <a:ext cx="2265869" cy="26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Projection Operation Derivation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825047"/>
            <a:ext cx="8763000" cy="1574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424587"/>
              </p:ext>
            </p:extLst>
          </p:nvPr>
        </p:nvGraphicFramePr>
        <p:xfrm>
          <a:off x="3053597" y="1598225"/>
          <a:ext cx="1614484" cy="47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825500" imgH="241300" progId="Equation.DSMT4">
                  <p:embed/>
                </p:oleObj>
              </mc:Choice>
              <mc:Fallback>
                <p:oleObj name="Equation" r:id="rId5" imgW="825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3597" y="1598225"/>
                        <a:ext cx="1614484" cy="471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3856"/>
              </p:ext>
            </p:extLst>
          </p:nvPr>
        </p:nvGraphicFramePr>
        <p:xfrm>
          <a:off x="3053597" y="2251922"/>
          <a:ext cx="2388203" cy="4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295400" imgH="254000" progId="Equation.DSMT4">
                  <p:embed/>
                </p:oleObj>
              </mc:Choice>
              <mc:Fallback>
                <p:oleObj name="Equation" r:id="rId7" imgW="1295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3597" y="2251922"/>
                        <a:ext cx="2388203" cy="4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73297"/>
              </p:ext>
            </p:extLst>
          </p:nvPr>
        </p:nvGraphicFramePr>
        <p:xfrm>
          <a:off x="3053597" y="2959099"/>
          <a:ext cx="919292" cy="69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622300" imgH="469900" progId="Equation.DSMT4">
                  <p:embed/>
                </p:oleObj>
              </mc:Choice>
              <mc:Fallback>
                <p:oleObj name="Equation" r:id="rId9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3597" y="2959099"/>
                        <a:ext cx="919292" cy="69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f14-01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2" y="1506915"/>
            <a:ext cx="1695854" cy="19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158"/>
            <a:ext cx="8229600" cy="4525963"/>
          </a:xfrm>
        </p:spPr>
        <p:txBody>
          <a:bodyPr/>
          <a:lstStyle/>
          <a:p>
            <a:r>
              <a:rPr lang="en-US" dirty="0" smtClean="0"/>
              <a:t>Remove the orthogonal projection of </a:t>
            </a:r>
            <a:r>
              <a:rPr lang="en-US" i="1" dirty="0" smtClean="0"/>
              <a:t>v</a:t>
            </a:r>
            <a:r>
              <a:rPr lang="en-US" dirty="0" smtClean="0"/>
              <a:t> onto </a:t>
            </a:r>
            <a:r>
              <a:rPr lang="en-US" i="1" dirty="0" smtClean="0"/>
              <a:t>u</a:t>
            </a:r>
            <a:r>
              <a:rPr lang="en-US" dirty="0" smtClean="0"/>
              <a:t> from by computing</a:t>
            </a:r>
            <a:r>
              <a:rPr lang="en-US" dirty="0"/>
              <a:t> </a:t>
            </a:r>
            <a:r>
              <a:rPr lang="en-US" i="1" dirty="0" smtClean="0"/>
              <a:t>v - </a:t>
            </a:r>
            <a:r>
              <a:rPr lang="en-US" i="1" dirty="0" err="1" smtClean="0"/>
              <a:t>proj</a:t>
            </a:r>
            <a:r>
              <a:rPr lang="en-US" i="1" baseline="-25000" dirty="0" err="1" smtClean="0"/>
              <a:t>u</a:t>
            </a:r>
            <a:r>
              <a:rPr lang="en-US" i="1" dirty="0" smtClean="0"/>
              <a:t>(v)</a:t>
            </a:r>
            <a:r>
              <a:rPr lang="en-US" dirty="0" smtClean="0"/>
              <a:t>. This is a vector orthogonal to </a:t>
            </a:r>
            <a:r>
              <a:rPr lang="en-US" i="1" dirty="0" smtClean="0"/>
              <a:t>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Algebraic derivation. </a:t>
            </a:r>
            <a:endParaRPr lang="en-US" dirty="0"/>
          </a:p>
        </p:txBody>
      </p:sp>
      <p:pic>
        <p:nvPicPr>
          <p:cNvPr id="5" name="Picture 4" descr="f14-0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87" y="2183643"/>
            <a:ext cx="2890491" cy="157663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026"/>
              </p:ext>
            </p:extLst>
          </p:nvPr>
        </p:nvGraphicFramePr>
        <p:xfrm>
          <a:off x="1317537" y="4448111"/>
          <a:ext cx="6424440" cy="10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3149600" imgH="533400" progId="Equation.DSMT4">
                  <p:embed/>
                </p:oleObj>
              </mc:Choice>
              <mc:Fallback>
                <p:oleObj name="Equation" r:id="rId4" imgW="3149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7537" y="4448111"/>
                        <a:ext cx="6424440" cy="10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12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Gram-Schmidt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Gram-Schmidt algorithm starts with a linearly independent set of vectors</a:t>
            </a:r>
            <a:br>
              <a:rPr lang="en-US" dirty="0" smtClean="0"/>
            </a:b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i="1" dirty="0" smtClean="0"/>
              <a:t>, v</a:t>
            </a:r>
            <a:r>
              <a:rPr lang="en-US" i="1" baseline="-25000" dirty="0" smtClean="0"/>
              <a:t>2</a:t>
            </a:r>
            <a:r>
              <a:rPr lang="en-US" i="1" dirty="0" smtClean="0"/>
              <a:t>, ...,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</a:t>
            </a:r>
            <a:r>
              <a:rPr lang="en-US" dirty="0" smtClean="0">
                <a:effectLst/>
              </a:rPr>
              <a:t>works by successively removing the orthogonal projection of </a:t>
            </a:r>
            <a:r>
              <a:rPr lang="en-US" i="1" dirty="0" smtClean="0">
                <a:effectLst/>
              </a:rPr>
              <a:t>v</a:t>
            </a:r>
            <a:r>
              <a:rPr lang="en-US" i="1" baseline="-25000" dirty="0" smtClean="0">
                <a:effectLst/>
              </a:rPr>
              <a:t>i</a:t>
            </a:r>
            <a:r>
              <a:rPr lang="en-US" dirty="0" smtClean="0">
                <a:effectLst/>
              </a:rPr>
              <a:t> from the orthonormal vectors </a:t>
            </a:r>
            <a:r>
              <a:rPr lang="en-US" i="1" dirty="0" smtClean="0">
                <a:effectLst/>
              </a:rPr>
              <a:t>e</a:t>
            </a:r>
            <a:r>
              <a:rPr lang="en-US" i="1" baseline="-25000" dirty="0" smtClean="0">
                <a:effectLst/>
              </a:rPr>
              <a:t>1</a:t>
            </a:r>
            <a:r>
              <a:rPr lang="en-US" i="1" dirty="0" smtClean="0">
                <a:effectLst/>
              </a:rPr>
              <a:t> , e</a:t>
            </a:r>
            <a:r>
              <a:rPr lang="en-US" i="1" baseline="-25000" dirty="0" smtClean="0">
                <a:effectLst/>
              </a:rPr>
              <a:t>2</a:t>
            </a:r>
            <a:r>
              <a:rPr lang="en-US" i="1" dirty="0" smtClean="0">
                <a:effectLst/>
              </a:rPr>
              <a:t> , …, e</a:t>
            </a:r>
            <a:r>
              <a:rPr lang="en-US" i="1" baseline="-25000" dirty="0" smtClean="0">
                <a:effectLst/>
              </a:rPr>
              <a:t>i-1</a:t>
            </a:r>
            <a:r>
              <a:rPr lang="en-US" dirty="0" smtClean="0">
                <a:effectLst/>
              </a:rPr>
              <a:t> already built from </a:t>
            </a:r>
            <a:r>
              <a:rPr lang="en-US" i="1" dirty="0" smtClean="0">
                <a:effectLst/>
              </a:rPr>
              <a:t>v</a:t>
            </a:r>
            <a:r>
              <a:rPr lang="en-US" i="1" baseline="-25000" dirty="0" smtClean="0">
                <a:effectLst/>
              </a:rPr>
              <a:t>1</a:t>
            </a:r>
            <a:r>
              <a:rPr lang="en-US" i="1" dirty="0" smtClean="0">
                <a:effectLst/>
              </a:rPr>
              <a:t> , v</a:t>
            </a:r>
            <a:r>
              <a:rPr lang="en-US" i="1" baseline="-25000" dirty="0" smtClean="0">
                <a:effectLst/>
              </a:rPr>
              <a:t>2</a:t>
            </a:r>
            <a:r>
              <a:rPr lang="en-US" i="1" dirty="0" smtClean="0">
                <a:effectLst/>
              </a:rPr>
              <a:t> , … , v</a:t>
            </a:r>
            <a:r>
              <a:rPr lang="en-US" i="1" baseline="-25000" dirty="0" smtClean="0">
                <a:effectLst/>
              </a:rPr>
              <a:t>i-1</a:t>
            </a:r>
            <a:r>
              <a:rPr lang="en-US" dirty="0" smtClean="0">
                <a:effectLst/>
              </a:rPr>
              <a:t> . This will produce a vector orthogonal to </a:t>
            </a:r>
            <a:r>
              <a:rPr lang="en-US" i="1" dirty="0" smtClean="0">
                <a:effectLst/>
              </a:rPr>
              <a:t>e</a:t>
            </a:r>
            <a:r>
              <a:rPr lang="en-US" i="1" baseline="-25000" dirty="0" smtClean="0">
                <a:effectLst/>
              </a:rPr>
              <a:t>1</a:t>
            </a:r>
            <a:r>
              <a:rPr lang="en-US" i="1" dirty="0" smtClean="0">
                <a:effectLst/>
              </a:rPr>
              <a:t> , e</a:t>
            </a:r>
            <a:r>
              <a:rPr lang="en-US" i="1" baseline="-25000" dirty="0" smtClean="0">
                <a:effectLst/>
              </a:rPr>
              <a:t>2</a:t>
            </a:r>
            <a:r>
              <a:rPr lang="en-US" i="1" dirty="0" smtClean="0">
                <a:effectLst/>
              </a:rPr>
              <a:t> , … , e</a:t>
            </a:r>
            <a:r>
              <a:rPr lang="en-US" i="1" baseline="-25000" dirty="0" smtClean="0">
                <a:effectLst/>
              </a:rPr>
              <a:t>i-1</a:t>
            </a:r>
            <a:r>
              <a:rPr lang="en-US" dirty="0" smtClean="0">
                <a:effectLst/>
              </a:rPr>
              <a:t>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3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Gram-Schmidt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2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Normalize 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by computing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then assign              . </a:t>
            </a:r>
            <a:endParaRPr lang="en-US" dirty="0">
              <a:effectLst/>
            </a:endParaRPr>
          </a:p>
          <a:p>
            <a:pPr lvl="1">
              <a:buFont typeface="Arial"/>
              <a:buChar char="•"/>
            </a:pPr>
            <a:endParaRPr lang="en-US" dirty="0" smtClean="0">
              <a:effectLst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effectLst/>
              </a:rPr>
              <a:t>In the </a:t>
            </a:r>
            <a:r>
              <a:rPr lang="en-US" dirty="0" smtClean="0"/>
              <a:t>steps that follow,</a:t>
            </a:r>
            <a:r>
              <a:rPr lang="en-US" dirty="0" smtClean="0">
                <a:effectLst/>
              </a:rPr>
              <a:t> define a set                 While not strictly necessary for building an orthonormal basis from </a:t>
            </a:r>
            <a:r>
              <a:rPr lang="en-US" i="1" dirty="0" smtClean="0">
                <a:effectLst/>
              </a:rPr>
              <a:t>v</a:t>
            </a:r>
            <a:r>
              <a:rPr lang="en-US" i="1" baseline="-25000" dirty="0" smtClean="0">
                <a:effectLst/>
              </a:rPr>
              <a:t>1</a:t>
            </a:r>
            <a:r>
              <a:rPr lang="en-US" i="1" dirty="0" smtClean="0">
                <a:effectLst/>
              </a:rPr>
              <a:t> , v</a:t>
            </a:r>
            <a:r>
              <a:rPr lang="en-US" i="1" baseline="-25000" dirty="0" smtClean="0">
                <a:effectLst/>
              </a:rPr>
              <a:t>2</a:t>
            </a:r>
            <a:r>
              <a:rPr lang="en-US" i="1" dirty="0" smtClean="0">
                <a:effectLst/>
              </a:rPr>
              <a:t> , … , </a:t>
            </a:r>
            <a:r>
              <a:rPr lang="en-US" i="1" dirty="0" err="1" smtClean="0">
                <a:effectLst/>
              </a:rPr>
              <a:t>v</a:t>
            </a:r>
            <a:r>
              <a:rPr lang="en-US" i="1" baseline="-25000" dirty="0" err="1" smtClean="0">
                <a:effectLst/>
              </a:rPr>
              <a:t>k</a:t>
            </a:r>
            <a:r>
              <a:rPr lang="en-US" dirty="0" smtClean="0">
                <a:effectLst/>
              </a:rPr>
              <a:t> , these values will be used to form the upper triangular matrix used in the QR decomposition. 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76104"/>
              </p:ext>
            </p:extLst>
          </p:nvPr>
        </p:nvGraphicFramePr>
        <p:xfrm>
          <a:off x="3357958" y="1983503"/>
          <a:ext cx="1143000" cy="91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647640" imgH="520560" progId="Equation.DSMT4">
                  <p:embed/>
                </p:oleObj>
              </mc:Choice>
              <mc:Fallback>
                <p:oleObj name="Equation" r:id="rId3" imgW="6476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958" y="1983503"/>
                        <a:ext cx="1143000" cy="918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44119"/>
              </p:ext>
            </p:extLst>
          </p:nvPr>
        </p:nvGraphicFramePr>
        <p:xfrm>
          <a:off x="3507962" y="3402424"/>
          <a:ext cx="1148157" cy="4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584200" imgH="254000" progId="Equation.DSMT4">
                  <p:embed/>
                </p:oleObj>
              </mc:Choice>
              <mc:Fallback>
                <p:oleObj name="Equation" r:id="rId5" imgW="584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962" y="3402424"/>
                        <a:ext cx="1148157" cy="499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14992"/>
              </p:ext>
            </p:extLst>
          </p:nvPr>
        </p:nvGraphicFramePr>
        <p:xfrm>
          <a:off x="6531926" y="4390327"/>
          <a:ext cx="2154874" cy="44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346200" imgH="279400" progId="Equation.DSMT4">
                  <p:embed/>
                </p:oleObj>
              </mc:Choice>
              <mc:Fallback>
                <p:oleObj name="Equation" r:id="rId7" imgW="13462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1926" y="4390327"/>
                        <a:ext cx="2154874" cy="44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4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The $m\times n$ real matrix is said to have\index{matrix!full rank}&#10;\emph{full rank} if $rank=\min\left(m,\, n\right)$. If $A\in R^{m\times n}$&#10;and $m&gt;n$ matrix, then to have full rank the $n$ columns must be&#10;linearly independent. If $m&lt;n$, then to be of full rank, the $m$&#10;rows must be linearly independent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579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:}  (\textbf{QR Decomposition}) If A is a full rank $m\times n$ matrix,&#10;$m\geq n$, then there exists an $m\times n$ matrix Q with orthonormal&#10;columns and an $n\times n$ upper triangular matrix R such that $A=QR.$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447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R=\left[\begin{array}{cccccc}&#10;r_{11} &amp; r_{12} &amp; r_{13} &amp; r_{14} &amp; \cdots &amp; r_{1n}\\&#10;0 &amp; r_{22} &amp; r_{23} &amp; r_{24} &amp; \cdots &amp; r_{2n}\\&#10;0 &amp; 0 &amp; r_{33} &amp; r_{34} &amp; \cdots &amp; r_{3n}\\&#10;0 &amp; 0 &amp; 0 &amp; \ddots &amp; \cdots &amp; \vdots\\&#10;\vdots &amp; \vdots &amp; \vdots &amp; \vdots &amp; \ddots &amp; \vdots\\&#10;0 &amp; 0 &amp; 0 &amp; 0 &amp; \cdots &amp; r_{nn}&#10;\end{array}\right]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7"/>
  <p:tag name="PICTUREFILESIZE" val="314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modqrgrsch} {A}&#10;\State&#10;\Comment {Input: $m\times n$ matrix A.}&#10;\State&#10;\Comment {Output: the QR decomposition A = QR, where}&#10;\State&#10;\Comment {Q is an $m\times n$ matrix with orthonormal columns, and}&#10;\State&#10;\Comment {R is an $n\times n$ upper triangular matrix.}&#10;\For {i = 1:n}&#10;\State&#10;$Q\left(:,\, i\right)=A\left(:,\, i\right)$&#10;\For {j = 1:i-1}&#10;\State&#10;$R\left(j,i\right)=Q\left(:,j\right)^{T}Q\left(:,i\right)$&#10;\State&#10;$Q\left(:,i\right)=Q\left(:,i\right)-R\left(j,i\right)Q\left(:,j\right)$&#10;\EndFor&#10;\State&#10;$r_{ii}=\left\Vert Q\left(:,\, i\right)\right\Vert $&#10;\State&#10; $Q\left(:,\, i\right)=\frac{Q\left(:,\, i\right)}{r_{ii}}$&#10;\EndFor&#10;\State&#10;\textbf{return} $\left[Q,\, R\right]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322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:} Suppose the modified Gram-Schmidt process is applied to the $m\times n$&#10;matrix $A=\left[\begin{array}{ccccc}&#10;a_{1} &amp; a_{2} &amp; \ldots &amp; a_{n-1} &amp; a_{n}\end{array}\right]$ having rank $n$, yielding an $m\times n$ matrix $\hat{Q}$ and&#10;$n\times n$ matrix $\hat{R}$. Then there are constants $c_{i},\, i=1,\,2,\,3$,&#10;depending on $m$ and $n$, such that&#10;&#10;\begin{eqnarray*}&#10;A+\Delta A_{1} &amp; = &amp; \hat{Q}\hat{R},\qquad\left\Vert \Delta A_{1}\right\Vert _{2}\leq c_{1}\,\mathsf{eps}\,\left\Vert A\right\Vert _{2},\\&#10;\left\Vert \hat{Q}^{T}\hat{Q}-I\right\Vert _{2}\leq c_{2}\,\mathsf{eps}\,\kappa_{2}\left(A\right)+O\left(\left(\mathsf{eps}\,\kappa_{2}\left(A\right)\right)^{2}\right),&#10;\end{eqnarray*}&#10;&#10;&#10;and there exists a matrix $Q$ with orthonormal columns such that&#10;&#10;\[&#10;A+\Delta A_{2}=Q\hat{R},\qquad\left\Vert \Delta A_{2}\left(:,\, j\right)\right\Vert _{2}\leq c_{3}\,\mathsf{eps}\,\left\Vert a_{j}\right\Vert _{2},\,1\leq j\leq n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3"/>
  <p:tag name="PICTUREFILESIZE" val="1394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Find the absolute value of the determinant of the matrix&#10;\[A=\left[\begin{array}{cccc}&#10;8.0 &amp; 2.6 &amp; 4.0 &amp; 9.8\\&#10;4.2 &amp; 6.3 &amp; -1.2 &amp; 5.0\\&#10;-2.0 &amp; 0.0 &amp; 9.1 &amp; 8.5\\&#10;18.7 &amp; 25.0 &amp; -1.0 &amp; 23.5&#10;\end{array}\right]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9"/>
  <p:tag name="PICTUREFILESIZE" val="463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Theorem:} If $A$ is a full rank $m\times n$ matrix, $m\geq n$, and $A=QR$&#10;is a reduced QR decomposition of $A$ with $r_{ii}\neq0$, the columns&#10;of $Q$ are an orthonormal basis for the range of $A$.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42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The\emph{ }\textit{\emph{orthogonal projection of vector&#10;$v$ onto vector $u$ is done by the projection operator}}\emph{\index{projection operator}&#10;$proj_{u}\left(v\right)=\left(\frac{\left\langle v,\, u\right\rangle }{\left\Vert u\right\Vert _{2}^{2}}\right)u$.&#10;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340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Create a vector with magnitude $\left|d\right|$ by multiplying&#10;the unit vector $\frac{u}{\left\Vert u\right\Vert }$ by $d$ to obtain&#10;the vector &#10;\[&#10;proj_{u}\left(v\right)=\left(\frac{\left\langle v,\, u\right\rangle }{\left\Vert u\right\Vert _{2}}\right)\frac{u}{\left\Vert u\right\Vert _{2}}=\left(\frac{\left\langle v,\, u\right\rangle }{\left\Vert u\right\Vert _{2}^{2}}\right)u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497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Consider the following set of three linearly independent&#10;vectors in ${R}^{3}$.&#10;\[&#10;S=\left\{ v_{1}=\left[\begin{array}{c}&#10;1\\&#10;-1\\&#10;3&#10;\end{array}\right],v_{2}=\left[\begin{array}{c}&#10;3\\&#10;1\\&#10;4&#10;\end{array}\right],v_{3}=\left[\begin{array}{c}&#10;3\\&#10;2\\&#10;5&#10;\end{array}\right]\right\} &#10;\]&#10;Execute Gram-Schmidt to obtain an orthonormal set of vectors.&#10;&#10;{\scriptsize{}}%&#10;\begin{tabular}{ll}&#10;$r_{11}=\sqrt{11}=3.3166$ &amp; $e_{1}=\frac{\left[\begin{array}{c}&#10;1\\&#10;-1\\&#10;3&#10;\end{array}\right]}{r_{11}}=\left[\begin{array}{c}&#10;0.30151\\&#10;-0.30151\\&#10;0.90453&#10;\end{array}\right]$\tabularnewline&#10;\end{tabular}{\scriptsize \par}&#10;&#10;\begin{tabular}{lll}&#10;$r_{12}=\left\langle v_{2},\, e_{1}\right\rangle =4.2212$ &amp; $u_{2}=v_{2}-r_{12}e_{1}=\left[\begin{array}{c}&#10;1.7273\\&#10;2.2727\\&#10;0.18182&#10;\end{array}\right]$ &amp; $e_{2}=\frac{u_{2}}{\left\Vert u_{2}\right\Vert _{2}}=\left[\begin{array}{c}&#10;0.60386\\&#10;0.79455\\&#10;0.063564&#10;\end{array}\right]$\tabularnewline&#10;$r_{22}=\left\Vert u_{2}\right\Vert _{2}=2.8604$ &amp;  &amp; \tabularnewline&#10;\end{tabular}&#10;&#10;\begin{tabular}{lll}&#10;$r_{13}=\left\langle v_{3},\, e_{1}\right\rangle =4.8242$ &amp; $r_{23}=\left\langle v_{3},\, e_{2}\right\rangle =3.7185$ &amp; $u_{3}=v_{3}-r_{13}e_{1}-r_{23}e_{2}=\left[\begin{array}{c}&#10;-0.7\\&#10;0.5\\&#10;0.4&#10;\end{array}\right]$\tabularnewline&#10;$e_{3}=\frac{u_{3}}{\left\Vert u_{3}\right\Vert }=\left[\begin{array}{c}&#10;-0.737861\\&#10;0.52705\\&#10;0.42164&#10;\end{array}\right]$ &amp; $r_{33}=\left\Vert u_{3}\right\Vert =0.94868$ &amp; \tabularnewline&#10;\end{tabular}&#10;&#10;SUMMARY&#10;&#10;\begin{eqnarray*}&#10;e_{1}=\left[\begin{array}{c}&#10;0.30151\\&#10;-0.30151\\&#10;0.90453&#10;\end{array}\right], &amp; e_{2}=\left[\begin{array}{c}&#10;0.60386\\&#10;0.79455\\&#10;0.063564&#10;\end{array}\right], &amp; e_{3}=\left[\begin{array}{c}&#10;-0.737861\\&#10;0.52705\\&#10;0.42164&#10;\end{array}\right]\\&#10;\end{eqnarray*}&#10;&#10;&#10;\[&#10;R=\left[\begin{array}{ccc}&#10;r_{11} &amp; r_{12} &amp; r_{13}\\&#10;0 &amp; r_{22} &amp; r_{23}\\&#10;0 &amp; 0 &amp; r_{33}&#10;\end{array}\right]=\left[\begin{array}{ccc}&#10;3.3166 &amp; 4.2212 &amp; 4.8242\\&#10;0 &amp; 2.8604 &amp; 3.7185\\&#10;0 &amp; 0 &amp; 0.94868&#10;\end{array}\right]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3"/>
  <p:tag name="PICTUREFILESIZE" val="2946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Q=\left[\begin{array}{ccc}&#10;0.30151 &amp; 0.60386 &amp; -0.737861\\&#10;-0.30151 &amp; 0.79455 &amp; 0.52705\\&#10;0.90453 &amp; 0.063564 &amp; 0.42164&#10;\end{array}\right],\: R=\left[\begin{array}{ccc}&#10;3.3166 &amp; 4.2212 &amp; 4.8242\\&#10;0 &amp; 2.8604 &amp; 3.7185\\&#10;0 &amp; 0 &amp; 0.94868&#10;\end{array}\right]$&#10;&#10;$QR=\left[\begin{array}{ccc}&#10;1 &amp; 3 &amp; 3\\&#10;-1 &amp; 1 &amp; 2\\&#10;3 &amp; 4 &amp; 5&#10;\end{array}\right]=\left[\begin{array}{ccc}&#10;v_{1} &amp; v_{2} &amp; v_{3}\end{array}\right]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3"/>
  <p:tag name="PICTUREFILESIZE" val="62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clgrsch} {V}&#10;\State&#10;\Comment {Converts a set of linearly independent vectors to a set}&#10;\State&#10;\Comment {of orthonormal vectors spanning the same subspace}&#10;\State&#10;\Comment {Input: An $m\times n$ matrix V whose columns are the vectors to be normalized.}&#10;\State&#10;\Comment {Output: An $m\times n$ matrix E whose columns are an orthonormal set of}&#10;\State&#10;\Comment {vectors spanning the same subspace as the columns of V.}&#10;\For {i = 1:n}&#10;\State&#10;sumproj = 0&#10;\For {j = 1:i-1}&#10;\State&#10;$sumproj=sumproj+E\left(:,j\right)^{T}V\left(:,i\right)E\left(:,j\right)$&#10;\EndFor&#10;\State&#10;$E\left(:,i\right)=V\left(:,i\right)-sumproj$&#10;\State&#10;$E\left(:,i\right)=E\left(:,i\right)/\left\Vert E\left(:,i\right)\right\Vert _{2}$&#10;\EndFor&#10;\State&#10;$\mathsf{return\, E}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480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$\qquad u_{i}^{\left(1\right)}=v_{i}-\left\langle v_{i},\, e_{1}\right\rangle e_{1}$&#10;remove the projection of $v{}_{i}$ onto $e{}_{1}$.&#10;&#10;\noindent $\qquad u_{i}^{\left(2\right)}=u_{i}^{\left(1\right)}-\left\langle v_{i},\, e_{2}\right\rangle e_{2}$&#10;remove the projection of $v{}_{i}$ onto $e{}_{2}$.&#10;&#10;\noindent $\qquad u_{i}^{\left(3\right)}=u_{i}^{\left(2\right)}-\left\langle v_{i},\, e_{3}\right\rangle e_{3}$&#10;remove the projection of $v{}_{i}$ onto $e{}_{3}$.&#10;&#10;\noindent $\qquad\qquad\qquad\qquad\qquad\vdots$&#10;&#10;\noindent $\qquad u_{i}^{i-1}=u_{i}^{\left(i-2\right)}-\left\langle v_{i},\, e_{i-2}\right\rangle e_{i-2}$&#10;remove the projection of $v{}_{i}$ onto $e{}_{i-}$$_{2}$&#10;&#10;\noindent $\qquad u_{i}=u_{i}^{\left(i-1\right)}-\left\langle v_{i},\, e_{i-1}\right\rangle e_{i-1}$&#10;remove the projection of $v{}_{i}$ onto $e{}_{i-}$$_{1}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6"/>
  <p:tag name="PICTUREFILESIZE" val="802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modgrsch} {V}&#10;\State&#10;\Comment {Modified Gram-Schmidt process for converting a set of linearly independent}&#10;\State&#10;\Comment {vectors to a set of orthonormal vectors spanning the same subspace.}&#10;\State&#10;\Comment {Input: An $m\times n$ matrix V whose columns are the vectors to be normalized.}&#10;\State&#10;\Comment {Output: An $m\times n$ matrix E whose columns are an orthonormal set of}&#10;\State&#10;\Comment {vectors spanning the same subspace as the columns of V.}&#10;\For {i = 1:n}&#10;\State&#10;E(:,i) = V(:,i)&#10;\For {j = 1:i-1}&#10;\State&#10;$E\left(:,i\right)=E\left(:,i\right)-E\left(:,j\right)^{T}E\left(:,i\right)E\left(:,j\right)$&#10;\EndFor&#10;\State&#10;$E\left(:,i\right)=E\left(:,i\right)/\left\Vert E\left(:,i\right)\right\Vert _{2}$&#10;\EndFor&#10;\State&#10;$\mathsf{return\, E}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427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Example} Choose $\epsilon=10^{-8}$, and form the $4\times3$ matrix&#10;$A=\left[\begin{array}{ccc}&#10;1 &amp; 1 &amp; 1\\&#10;\epsilon &amp; 0 &amp; 0\\&#10;0 &amp; \epsilon &amp; 0\\&#10;0 &amp; 0 &amp; \epsilon&#10;\end{array}\right]$. Apply the classical and modified Gram-Schmidt methods to $A$ and&#10;test for the orthogonality of column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557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1777</Words>
  <Application>Microsoft Macintosh PowerPoint</Application>
  <PresentationFormat>On-screen Show (4:3)</PresentationFormat>
  <Paragraphs>223</Paragraphs>
  <Slides>44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Introduction</vt:lpstr>
      <vt:lpstr>Important Properties of Orthogonal Vectors and Matrices</vt:lpstr>
      <vt:lpstr>Gram-Schmidt Orthogonalization</vt:lpstr>
      <vt:lpstr>The Projection Operation</vt:lpstr>
      <vt:lpstr>The Projection Operation</vt:lpstr>
      <vt:lpstr>The Projection Operation Derivation</vt:lpstr>
      <vt:lpstr>The Projection Operation</vt:lpstr>
      <vt:lpstr>The Gram-Schmidt Algorithm</vt:lpstr>
      <vt:lpstr>Gram-Schmidt Step 1</vt:lpstr>
      <vt:lpstr>Gram-Schmidt Step 2</vt:lpstr>
      <vt:lpstr>Gram-Schmidt Step 2</vt:lpstr>
      <vt:lpstr>Gram-Schmidt Step 3</vt:lpstr>
      <vt:lpstr>Gram-Schmidt Steps 4-n</vt:lpstr>
      <vt:lpstr>Gram-Schmidt General Formula</vt:lpstr>
      <vt:lpstr>Example 1</vt:lpstr>
      <vt:lpstr>Example 1</vt:lpstr>
      <vt:lpstr>The Classical Gram-Schmidt Algorithm</vt:lpstr>
      <vt:lpstr>Classical Gram-Schmidt </vt:lpstr>
      <vt:lpstr>Numerical Stability of Gram-Schmidt</vt:lpstr>
      <vt:lpstr>The Modified Gram-Schmidt Process</vt:lpstr>
      <vt:lpstr>The Modified Gram-Schmidt Process</vt:lpstr>
      <vt:lpstr>The Modified Gram-Schmidt Process</vt:lpstr>
      <vt:lpstr>Modified Gram-Schmidt </vt:lpstr>
      <vt:lpstr>Example 2</vt:lpstr>
      <vt:lpstr>Example 3</vt:lpstr>
      <vt:lpstr>Example 3</vt:lpstr>
      <vt:lpstr>Full Rank Matrix</vt:lpstr>
      <vt:lpstr>The QR Decomposition</vt:lpstr>
      <vt:lpstr>The QR Decomposition</vt:lpstr>
      <vt:lpstr>The QR Algorithm</vt:lpstr>
      <vt:lpstr>Modified Gram-Schmidt QR Decomposition </vt:lpstr>
      <vt:lpstr>Example 4</vt:lpstr>
      <vt:lpstr>Example 5</vt:lpstr>
      <vt:lpstr>Example 5</vt:lpstr>
      <vt:lpstr>Example 5</vt:lpstr>
      <vt:lpstr>The Reduced and Full QR Decomposition</vt:lpstr>
      <vt:lpstr>The Reduced and Full QR Decomposition</vt:lpstr>
      <vt:lpstr>Flop Count for MGS</vt:lpstr>
      <vt:lpstr>Stability of MGS</vt:lpstr>
      <vt:lpstr>Stability of MGS</vt:lpstr>
      <vt:lpstr>Computing the Determinant of a Matrix</vt:lpstr>
      <vt:lpstr>Example 6</vt:lpstr>
      <vt:lpstr>Finding an Orthonormal Basis for the Range of a Matrix </vt:lpstr>
      <vt:lpstr>Example 7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William Ford</dc:creator>
  <cp:lastModifiedBy>William Ford</cp:lastModifiedBy>
  <cp:revision>16</cp:revision>
  <dcterms:created xsi:type="dcterms:W3CDTF">2014-10-12T20:21:41Z</dcterms:created>
  <dcterms:modified xsi:type="dcterms:W3CDTF">2014-10-15T21:35:03Z</dcterms:modified>
</cp:coreProperties>
</file>