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12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9.xml" ContentType="application/vnd.openxmlformats-officedocument.presentationml.tags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0.xml" ContentType="application/vnd.openxmlformats-officedocument.presentationml.tags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tags/tag13.xml" ContentType="application/vnd.openxmlformats-officedocument.presentationml.tags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tags/tag14.xml" ContentType="application/vnd.openxmlformats-officedocument.presentationml.tags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tags/tag19.xml" ContentType="application/vnd.openxmlformats-officedocument.presentationml.tags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tags/tag20.xml" ContentType="application/vnd.openxmlformats-officedocument.presentationml.tags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4.xml" ContentType="application/vnd.openxmlformats-officedocument.presentationml.notesSlide+xml"/>
  <Override PartName="/ppt/embeddings/oleObject7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1" r:id="rId50"/>
    <p:sldId id="312" r:id="rId51"/>
    <p:sldId id="305" r:id="rId52"/>
    <p:sldId id="306" r:id="rId53"/>
    <p:sldId id="307" r:id="rId54"/>
    <p:sldId id="313" r:id="rId55"/>
    <p:sldId id="314" r:id="rId56"/>
    <p:sldId id="308" r:id="rId57"/>
    <p:sldId id="315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4" Type="http://schemas.openxmlformats.org/officeDocument/2006/relationships/image" Target="../media/image84.emf"/><Relationship Id="rId5" Type="http://schemas.openxmlformats.org/officeDocument/2006/relationships/image" Target="../media/image85.emf"/><Relationship Id="rId6" Type="http://schemas.openxmlformats.org/officeDocument/2006/relationships/image" Target="../media/image86.emf"/><Relationship Id="rId1" Type="http://schemas.openxmlformats.org/officeDocument/2006/relationships/image" Target="../media/image81.wmf"/><Relationship Id="rId2" Type="http://schemas.openxmlformats.org/officeDocument/2006/relationships/image" Target="../media/image8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4" Type="http://schemas.openxmlformats.org/officeDocument/2006/relationships/image" Target="../media/image90.wmf"/><Relationship Id="rId5" Type="http://schemas.openxmlformats.org/officeDocument/2006/relationships/image" Target="../media/image85.emf"/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Relationship Id="rId2" Type="http://schemas.openxmlformats.org/officeDocument/2006/relationships/image" Target="../media/image9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98D8-19DB-4543-9807-656A57B61C58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FFD06-7EF3-6145-95D0-43B3C63E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8C9E6-EAA5-BD46-8F09-5C161EFA56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B7E98-590A-2441-931E-6DAA7F870D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FD06-7EF3-6145-95D0-43B3C63E8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FD06-7EF3-6145-95D0-43B3C63E8D3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7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B119-B6E1-CA45-A522-D6E7330094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9CD9-1295-1841-8DF2-65448163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6" Type="http://schemas.openxmlformats.org/officeDocument/2006/relationships/image" Target="../media/image20.png"/><Relationship Id="rId1" Type="http://schemas.openxmlformats.org/officeDocument/2006/relationships/vmlDrawing" Target="../drawings/vmlDrawing7.vml"/><Relationship Id="rId2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40.e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41.e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42.emf"/><Relationship Id="rId17" Type="http://schemas.openxmlformats.org/officeDocument/2006/relationships/oleObject" Target="../embeddings/oleObject29.bin"/><Relationship Id="rId18" Type="http://schemas.openxmlformats.org/officeDocument/2006/relationships/oleObject" Target="../embeddings/oleObject30.bin"/><Relationship Id="rId19" Type="http://schemas.openxmlformats.org/officeDocument/2006/relationships/image" Target="../media/image4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46.e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47.e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4.emf"/><Relationship Id="rId8" Type="http://schemas.openxmlformats.org/officeDocument/2006/relationships/image" Target="../media/image50.png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1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5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5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emf"/><Relationship Id="rId12" Type="http://schemas.openxmlformats.org/officeDocument/2006/relationships/oleObject" Target="../embeddings/oleObject43.bin"/><Relationship Id="rId13" Type="http://schemas.openxmlformats.org/officeDocument/2006/relationships/image" Target="../media/image5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57.emf"/><Relationship Id="rId10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6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66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67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68.e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69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0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5" Type="http://schemas.openxmlformats.org/officeDocument/2006/relationships/oleObject" Target="../embeddings/oleObject52.bin"/><Relationship Id="rId6" Type="http://schemas.openxmlformats.org/officeDocument/2006/relationships/image" Target="../media/image71.e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72.e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73.emf"/><Relationship Id="rId1" Type="http://schemas.openxmlformats.org/officeDocument/2006/relationships/vmlDrawing" Target="../drawings/vmlDrawing25.vml"/><Relationship Id="rId2" Type="http://schemas.openxmlformats.org/officeDocument/2006/relationships/tags" Target="../tags/tag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7.png"/><Relationship Id="rId5" Type="http://schemas.openxmlformats.org/officeDocument/2006/relationships/oleObject" Target="../embeddings/oleObject55.bin"/><Relationship Id="rId6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8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85.e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8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81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82.e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83.w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84.emf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7.bin"/><Relationship Id="rId12" Type="http://schemas.openxmlformats.org/officeDocument/2006/relationships/image" Target="../media/image8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3.bin"/><Relationship Id="rId4" Type="http://schemas.openxmlformats.org/officeDocument/2006/relationships/image" Target="../media/image87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88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89.wmf"/><Relationship Id="rId9" Type="http://schemas.openxmlformats.org/officeDocument/2006/relationships/oleObject" Target="../embeddings/oleObject66.bin"/><Relationship Id="rId10" Type="http://schemas.openxmlformats.org/officeDocument/2006/relationships/image" Target="../media/image9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91.e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9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4.png"/><Relationship Id="rId5" Type="http://schemas.openxmlformats.org/officeDocument/2006/relationships/oleObject" Target="../embeddings/oleObject70.bin"/><Relationship Id="rId6" Type="http://schemas.openxmlformats.org/officeDocument/2006/relationships/image" Target="../media/image93.emf"/><Relationship Id="rId1" Type="http://schemas.openxmlformats.org/officeDocument/2006/relationships/vmlDrawing" Target="../drawings/vmlDrawing31.vml"/><Relationship Id="rId2" Type="http://schemas.openxmlformats.org/officeDocument/2006/relationships/tags" Target="../tags/tag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95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96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image" Target="../media/image13.png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45842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514360"/>
            <a:ext cx="8229600" cy="6553294"/>
          </a:xfrm>
        </p:spPr>
        <p:txBody>
          <a:bodyPr/>
          <a:lstStyle/>
          <a:p>
            <a:r>
              <a:rPr lang="en-US" dirty="0" smtClean="0"/>
              <a:t>Section 12.3 discusses the determination of a degree </a:t>
            </a:r>
            <a:r>
              <a:rPr lang="en-US" i="1" dirty="0" smtClean="0"/>
              <a:t>n</a:t>
            </a:r>
            <a:r>
              <a:rPr lang="en-US" dirty="0" smtClean="0"/>
              <a:t> polynomial that fits </a:t>
            </a:r>
            <a:r>
              <a:rPr lang="en-US" i="1" dirty="0" smtClean="0"/>
              <a:t>m</a:t>
            </a:r>
            <a:r>
              <a:rPr lang="en-US" dirty="0" smtClean="0"/>
              <a:t> data points. The solution involves solving an </a:t>
            </a:r>
            <a:r>
              <a:rPr lang="en-US" i="1" dirty="0" smtClean="0"/>
              <a:t>(n+1) × (n+1)</a:t>
            </a:r>
            <a:r>
              <a:rPr lang="en-US" dirty="0" smtClean="0"/>
              <a:t> linear system for the polynomial coefficients</a:t>
            </a:r>
            <a:br>
              <a:rPr lang="en-US" dirty="0" smtClean="0"/>
            </a:b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, ….,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In many areas such as curve fitting, statistics, and geodetic modeling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either singular or has dimension </a:t>
            </a:r>
            <a:r>
              <a:rPr lang="en-US" i="1" dirty="0" smtClean="0">
                <a:effectLst/>
              </a:rPr>
              <a:t>m × n</a:t>
            </a:r>
            <a:r>
              <a:rPr lang="en-US" dirty="0" smtClean="0">
                <a:effectLst/>
              </a:rPr>
              <a:t>,</a:t>
            </a:r>
            <a:r>
              <a:rPr lang="en-US" dirty="0"/>
              <a:t> </a:t>
            </a:r>
            <a:r>
              <a:rPr lang="en-US" i="1" dirty="0" smtClean="0"/>
              <a:t>m ≠ </a:t>
            </a:r>
            <a:r>
              <a:rPr lang="en-US" i="1" dirty="0" smtClean="0">
                <a:effectLst/>
              </a:rPr>
              <a:t>n</a:t>
            </a:r>
            <a:r>
              <a:rPr lang="en-US" dirty="0" smtClean="0">
                <a:effectLst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m &gt; n</a:t>
            </a:r>
            <a:r>
              <a:rPr lang="en-US" dirty="0" smtClean="0"/>
              <a:t>, the system has more equations than unknowns and is said to be </a:t>
            </a:r>
            <a:r>
              <a:rPr lang="en-US" i="1" dirty="0" smtClean="0"/>
              <a:t>overdetermined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m &lt; n</a:t>
            </a:r>
            <a:r>
              <a:rPr lang="en-US" dirty="0" smtClean="0"/>
              <a:t>, the system has more unknowns than equations and is said to be </a:t>
            </a:r>
            <a:r>
              <a:rPr lang="en-US" i="1" dirty="0" smtClean="0"/>
              <a:t>underdetermined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41282"/>
            <a:ext cx="8192113" cy="339821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507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 Number of a General 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             for a square invertible matrix, the following definition makes sense.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It can be shown that             , where </a:t>
            </a:r>
            <a:r>
              <a:rPr lang="en-US" i="1" dirty="0" smtClean="0"/>
              <a:t>r</a:t>
            </a:r>
            <a:r>
              <a:rPr lang="en-US" dirty="0" smtClean="0"/>
              <a:t> is the rank of </a:t>
            </a:r>
            <a:r>
              <a:rPr lang="en-US" i="1" dirty="0" smtClean="0"/>
              <a:t>A</a:t>
            </a:r>
            <a:r>
              <a:rPr lang="en-US" dirty="0" smtClean="0"/>
              <a:t>, so              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93845"/>
            <a:ext cx="8737600" cy="863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78542"/>
              </p:ext>
            </p:extLst>
          </p:nvPr>
        </p:nvGraphicFramePr>
        <p:xfrm>
          <a:off x="1846334" y="1716541"/>
          <a:ext cx="1082395" cy="37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546100" imgH="190500" progId="Equation.DSMT4">
                  <p:embed/>
                </p:oleObj>
              </mc:Choice>
              <mc:Fallback>
                <p:oleObj name="Equation" r:id="rId5" imgW="546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334" y="1716541"/>
                        <a:ext cx="1082395" cy="37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47905"/>
              </p:ext>
            </p:extLst>
          </p:nvPr>
        </p:nvGraphicFramePr>
        <p:xfrm>
          <a:off x="4316347" y="3833579"/>
          <a:ext cx="957266" cy="60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685800" imgH="431800" progId="Equation.DSMT4">
                  <p:embed/>
                </p:oleObj>
              </mc:Choice>
              <mc:Fallback>
                <p:oleObj name="Equation" r:id="rId7" imgW="685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6347" y="3833579"/>
                        <a:ext cx="957266" cy="60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57722"/>
              </p:ext>
            </p:extLst>
          </p:nvPr>
        </p:nvGraphicFramePr>
        <p:xfrm>
          <a:off x="2049046" y="4300571"/>
          <a:ext cx="1023997" cy="64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685800" imgH="431800" progId="Equation.DSMT4">
                  <p:embed/>
                </p:oleObj>
              </mc:Choice>
              <mc:Fallback>
                <p:oleObj name="Equation" r:id="rId9" imgW="685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046" y="4300571"/>
                        <a:ext cx="1023997" cy="644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6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27"/>
            <a:ext cx="82296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635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Vandermonde</a:t>
            </a:r>
            <a:r>
              <a:rPr lang="en-US" dirty="0" smtClean="0"/>
              <a:t> matrix is ill-conditioned.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260" y="1548700"/>
            <a:ext cx="5032936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ourier New"/>
                <a:cs typeface="Courier New"/>
              </a:rPr>
              <a:t>&gt;&gt; x = [1.1 1.9 2.0 2.1 2.5 3.0 3.5 3.8 4.0]'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x =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1.1000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1.9000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2.0000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2.1000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2.5000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3.0000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3.5000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3.8000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4.0000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&gt;&gt; V = </a:t>
            </a:r>
            <a:r>
              <a:rPr lang="nl-NL" sz="1400" dirty="0" err="1" smtClean="0">
                <a:latin typeface="Courier New"/>
                <a:cs typeface="Courier New"/>
              </a:rPr>
              <a:t>vandermonde</a:t>
            </a:r>
            <a:r>
              <a:rPr lang="nl-NL" sz="1400" dirty="0" smtClean="0">
                <a:latin typeface="Courier New"/>
                <a:cs typeface="Courier New"/>
              </a:rPr>
              <a:t>(x,3);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&gt;&gt; norm(</a:t>
            </a:r>
            <a:r>
              <a:rPr lang="nl-NL" sz="1400" dirty="0" err="1" smtClean="0">
                <a:latin typeface="Courier New"/>
                <a:cs typeface="Courier New"/>
              </a:rPr>
              <a:t>inv</a:t>
            </a:r>
            <a:r>
              <a:rPr lang="nl-NL" sz="1400" dirty="0" smtClean="0">
                <a:latin typeface="Courier New"/>
                <a:cs typeface="Courier New"/>
              </a:rPr>
              <a:t>(V'*V)*V')*norm(V)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err="1" smtClean="0">
                <a:latin typeface="Courier New"/>
                <a:cs typeface="Courier New"/>
              </a:rPr>
              <a:t>ans</a:t>
            </a:r>
            <a:r>
              <a:rPr lang="nl-NL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1.3420e+03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&gt;&gt; </a:t>
            </a:r>
            <a:r>
              <a:rPr lang="nl-NL" sz="1400" dirty="0" err="1" smtClean="0">
                <a:latin typeface="Courier New"/>
                <a:cs typeface="Courier New"/>
              </a:rPr>
              <a:t>cond</a:t>
            </a:r>
            <a:r>
              <a:rPr lang="nl-NL" sz="1400" dirty="0" smtClean="0">
                <a:latin typeface="Courier New"/>
                <a:cs typeface="Courier New"/>
              </a:rPr>
              <a:t>(V)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err="1" smtClean="0">
                <a:latin typeface="Courier New"/>
                <a:cs typeface="Courier New"/>
              </a:rPr>
              <a:t>ans</a:t>
            </a:r>
            <a:r>
              <a:rPr lang="nl-NL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1.3420e+03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945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Pseudoinverse</a:t>
            </a:r>
            <a:r>
              <a:rPr lang="en-US" dirty="0" smtClean="0"/>
              <a:t>, m &lt;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pseudoinverse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dirty="0" smtClean="0"/>
              <a:t> and transpose back.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75000"/>
            <a:ext cx="8763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2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Overdetermined</a:t>
            </a:r>
            <a:br>
              <a:rPr lang="en-US" dirty="0" smtClean="0"/>
            </a:br>
            <a:r>
              <a:rPr lang="en-US" dirty="0" smtClean="0"/>
              <a:t>Least-Squares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methods for solving full rank overdetermined least-squares problems: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Solve the normal equations.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Use the QR decomposition.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SVD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3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the Least-Squares Problem using the Normal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has full-rank, then the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i="1" dirty="0" smtClean="0"/>
              <a:t>A</a:t>
            </a:r>
            <a:r>
              <a:rPr lang="en-US" dirty="0" smtClean="0"/>
              <a:t> is positive definite and the Cholesky factorization applies. 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i="1" dirty="0" smtClean="0"/>
              <a:t>A = R</a:t>
            </a:r>
            <a:r>
              <a:rPr lang="en-US" i="1" baseline="30000" dirty="0" smtClean="0"/>
              <a:t>T</a:t>
            </a:r>
            <a:r>
              <a:rPr lang="en-US" i="1" dirty="0" smtClean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R</a:t>
            </a:r>
            <a:r>
              <a:rPr lang="en-US" dirty="0" smtClean="0"/>
              <a:t> is an upper-triangular matrix. Solve the normal equations                       as follows:</a:t>
            </a:r>
            <a:endParaRPr lang="en-US" dirty="0"/>
          </a:p>
        </p:txBody>
      </p:sp>
      <p:graphicFrame>
        <p:nvGraphicFramePr>
          <p:cNvPr id="450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3987"/>
              </p:ext>
            </p:extLst>
          </p:nvPr>
        </p:nvGraphicFramePr>
        <p:xfrm>
          <a:off x="4495800" y="4078915"/>
          <a:ext cx="1981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901440" imgH="228600" progId="Equation.DSMT4">
                  <p:embed/>
                </p:oleObj>
              </mc:Choice>
              <mc:Fallback>
                <p:oleObj name="Equation" r:id="rId4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78915"/>
                        <a:ext cx="1981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46" y="4910195"/>
            <a:ext cx="8940800" cy="1473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615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There are 3 mountains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1</a:t>
            </a:r>
            <a:r>
              <a:rPr lang="en-US" dirty="0" smtClean="0"/>
              <a:t> 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2</a:t>
            </a:r>
            <a:r>
              <a:rPr lang="en-US" dirty="0" smtClean="0"/>
              <a:t> 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3</a:t>
            </a:r>
            <a:r>
              <a:rPr lang="en-US" dirty="0" smtClean="0"/>
              <a:t>  that from one site have been measured as 2474 ft., 3882 ft., and 4834 ft. But from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1</a:t>
            </a:r>
            <a:r>
              <a:rPr lang="en-US" dirty="0" smtClean="0"/>
              <a:t> 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2</a:t>
            </a:r>
            <a:r>
              <a:rPr lang="en-US" dirty="0" smtClean="0"/>
              <a:t> looks 1422 ft. taller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3</a:t>
            </a:r>
            <a:r>
              <a:rPr lang="en-US" dirty="0" smtClean="0"/>
              <a:t> looks 2354 ft. taller, and from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2</a:t>
            </a:r>
            <a:r>
              <a:rPr lang="en-US" dirty="0" smtClean="0"/>
              <a:t> 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3</a:t>
            </a:r>
            <a:r>
              <a:rPr lang="en-US" dirty="0" smtClean="0"/>
              <a:t> looks 950 ft. taller. This data gives rise to an overdetermined set of linear equations: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9235"/>
              </p:ext>
            </p:extLst>
          </p:nvPr>
        </p:nvGraphicFramePr>
        <p:xfrm>
          <a:off x="1447800" y="4082601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 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 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 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 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3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1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73" y="970540"/>
            <a:ext cx="5630189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470"/>
            <a:ext cx="9070248" cy="970077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normalsolve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154"/>
            <a:ext cx="8763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87217"/>
              </p:ext>
            </p:extLst>
          </p:nvPr>
        </p:nvGraphicFramePr>
        <p:xfrm>
          <a:off x="3162300" y="4983163"/>
          <a:ext cx="12795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838200" imgH="431800" progId="Equation.DSMT4">
                  <p:embed/>
                </p:oleObj>
              </mc:Choice>
              <mc:Fallback>
                <p:oleObj name="Equation" r:id="rId5" imgW="838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2300" y="4983163"/>
                        <a:ext cx="1279525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367" y="5082432"/>
            <a:ext cx="247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flop count: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0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6833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&gt;&gt; format </a:t>
            </a:r>
            <a:r>
              <a:rPr lang="en-US" dirty="0" err="1" smtClean="0">
                <a:latin typeface="Courier New"/>
                <a:cs typeface="Courier New"/>
              </a:rPr>
              <a:t>shortg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&gt;&gt; M = [1 0 0;0 1 0;0 0 1;-1 1 0;-1 0 1;0 -1 1];</a:t>
            </a:r>
          </a:p>
          <a:p>
            <a:r>
              <a:rPr lang="en-US" dirty="0" smtClean="0">
                <a:latin typeface="Courier New"/>
                <a:cs typeface="Courier New"/>
              </a:rPr>
              <a:t>&gt;&gt; b = [2474 3882 4834 1422 2354 950]';</a:t>
            </a:r>
          </a:p>
          <a:p>
            <a:r>
              <a:rPr lang="en-US" dirty="0" smtClean="0">
                <a:latin typeface="Courier New"/>
                <a:cs typeface="Courier New"/>
              </a:rPr>
              <a:t>&gt;&gt; m = </a:t>
            </a:r>
            <a:r>
              <a:rPr lang="en-US" dirty="0" err="1" smtClean="0">
                <a:latin typeface="Courier New"/>
                <a:cs typeface="Courier New"/>
              </a:rPr>
              <a:t>normalsolve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M,b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m =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 2472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 3886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 4832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151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 &gt; n</a:t>
            </a:r>
            <a:r>
              <a:rPr lang="en-US" dirty="0" smtClean="0"/>
              <a:t>   Overdetermined system. Usually no solution.</a:t>
            </a:r>
          </a:p>
          <a:p>
            <a:r>
              <a:rPr lang="en-US" i="1" dirty="0" smtClean="0"/>
              <a:t>m &lt; n</a:t>
            </a:r>
            <a:r>
              <a:rPr lang="en-US" dirty="0" smtClean="0"/>
              <a:t>  Undetermined system. Usually infinitely many solutions.</a:t>
            </a:r>
          </a:p>
        </p:txBody>
      </p:sp>
      <p:pic>
        <p:nvPicPr>
          <p:cNvPr id="5" name="Picture 4" descr="f16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91" y="4214799"/>
            <a:ext cx="2394799" cy="1796099"/>
          </a:xfrm>
          <a:prstGeom prst="rect">
            <a:avLst/>
          </a:prstGeom>
        </p:spPr>
      </p:pic>
      <p:pic>
        <p:nvPicPr>
          <p:cNvPr id="6" name="Picture 5" descr="f16-0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44" y="4196448"/>
            <a:ext cx="3110486" cy="181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9819" y="6113902"/>
            <a:ext cx="24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Overdetermined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7633" y="6113902"/>
            <a:ext cx="258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Underdetermined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Not to Use the Normal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9830"/>
            <a:ext cx="8229600" cy="4525963"/>
          </a:xfrm>
        </p:spPr>
        <p:txBody>
          <a:bodyPr/>
          <a:lstStyle/>
          <a:p>
            <a:r>
              <a:rPr lang="en-US" dirty="0" smtClean="0"/>
              <a:t>There may be some loss of significant digits when computing A</a:t>
            </a:r>
            <a:r>
              <a:rPr lang="en-US" baseline="30000" dirty="0" smtClean="0"/>
              <a:t>T</a:t>
            </a:r>
            <a:r>
              <a:rPr lang="en-US" dirty="0" smtClean="0"/>
              <a:t>A. It may even be singular to working precision.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>
                <a:effectLst/>
              </a:rPr>
              <a:t>he accuracy of the solution using the normal equations depends on the square of condition number of the matrix. If </a:t>
            </a:r>
            <a:r>
              <a:rPr lang="en-US" dirty="0" err="1" smtClean="0">
                <a:effectLst/>
              </a:rPr>
              <a:t>κ</a:t>
            </a:r>
            <a:r>
              <a:rPr lang="en-US" dirty="0" smtClean="0">
                <a:effectLst/>
              </a:rPr>
              <a:t>(A) is large, the results can be seriously in error.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25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Solving the Least-Squares Problem using the Reduced QR Decomposition, m ≥ 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9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reduced QR decomposition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The diagonal entries of </a:t>
            </a:r>
            <a:r>
              <a:rPr lang="en-US" i="1" dirty="0" smtClean="0"/>
              <a:t>R </a:t>
            </a:r>
            <a:r>
              <a:rPr lang="en-US" dirty="0" smtClean="0"/>
              <a:t>are all greater than 0, so </a:t>
            </a:r>
            <a:r>
              <a:rPr lang="en-US" i="1" dirty="0" smtClean="0"/>
              <a:t>R</a:t>
            </a:r>
            <a:r>
              <a:rPr lang="en-US" i="1" baseline="30000" dirty="0" smtClean="0"/>
              <a:t>T</a:t>
            </a:r>
            <a:r>
              <a:rPr lang="en-US" dirty="0" smtClean="0"/>
              <a:t> is invertible.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QR decomposition in the normal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59178"/>
              </p:ext>
            </p:extLst>
          </p:nvPr>
        </p:nvGraphicFramePr>
        <p:xfrm>
          <a:off x="3078162" y="1841060"/>
          <a:ext cx="2420917" cy="66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8162" y="1841060"/>
                        <a:ext cx="2420917" cy="66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98102"/>
              </p:ext>
            </p:extLst>
          </p:nvPr>
        </p:nvGraphicFramePr>
        <p:xfrm>
          <a:off x="2903667" y="4280340"/>
          <a:ext cx="2903123" cy="198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524000" imgH="1041400" progId="Equation.DSMT4">
                  <p:embed/>
                </p:oleObj>
              </mc:Choice>
              <mc:Fallback>
                <p:oleObj name="Equation" r:id="rId5" imgW="1524000" imgH="10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3667" y="4280340"/>
                        <a:ext cx="2903123" cy="198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3208760" y="6238935"/>
            <a:ext cx="591343" cy="222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7656" y="6304044"/>
            <a:ext cx="40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</a:t>
            </a:r>
            <a:r>
              <a:rPr lang="en-US" i="1" dirty="0" smtClean="0"/>
              <a:t> x</a:t>
            </a:r>
            <a:r>
              <a:rPr lang="en-US" dirty="0" smtClean="0"/>
              <a:t> using back substitution.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7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592"/>
            <a:ext cx="9144000" cy="117096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qrlstsq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3" y="1556352"/>
            <a:ext cx="8763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7768" y="4963840"/>
            <a:ext cx="835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Householder reflections introduced in Chapter 17, the flop count is approximately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87162"/>
              </p:ext>
            </p:extLst>
          </p:nvPr>
        </p:nvGraphicFramePr>
        <p:xfrm>
          <a:off x="3634217" y="5474141"/>
          <a:ext cx="11366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800100" imgH="419100" progId="Equation.DSMT4">
                  <p:embed/>
                </p:oleObj>
              </mc:Choice>
              <mc:Fallback>
                <p:oleObj name="Equation" r:id="rId5" imgW="800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4217" y="5474141"/>
                        <a:ext cx="113665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31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shows the length-weight relation for a species of salmon. Find a power function</a:t>
            </a:r>
            <a:br>
              <a:rPr lang="en-US" dirty="0" smtClean="0"/>
            </a:br>
            <a:r>
              <a:rPr lang="en-US" dirty="0" smtClean="0"/>
              <a:t>               that best fits the data.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549877"/>
              </p:ext>
            </p:extLst>
          </p:nvPr>
        </p:nvGraphicFramePr>
        <p:xfrm>
          <a:off x="835266" y="2661855"/>
          <a:ext cx="1339693" cy="46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584200" imgH="203200" progId="Equation.DSMT4">
                  <p:embed/>
                </p:oleObj>
              </mc:Choice>
              <mc:Fallback>
                <p:oleObj name="Equation" r:id="rId3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66" y="2661855"/>
                        <a:ext cx="1339693" cy="46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89651"/>
              </p:ext>
            </p:extLst>
          </p:nvPr>
        </p:nvGraphicFramePr>
        <p:xfrm>
          <a:off x="1330117" y="3423255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56.6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9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342900" lvl="1" indent="-342900"/>
            <a:r>
              <a:rPr lang="en-US" sz="3200" dirty="0" smtClean="0"/>
              <a:t>Take the natural logarithm of both sides to obtain</a:t>
            </a:r>
            <a:br>
              <a:rPr lang="en-US" sz="3200" dirty="0" smtClean="0"/>
            </a:br>
            <a:r>
              <a:rPr lang="en-US" sz="3200" dirty="0" smtClean="0"/>
              <a:t>		</a:t>
            </a:r>
            <a:r>
              <a:rPr lang="en-US" sz="3200" dirty="0" err="1" smtClean="0"/>
              <a:t>ln</a:t>
            </a:r>
            <a:r>
              <a:rPr lang="en-US" sz="3200" dirty="0" smtClean="0"/>
              <a:t>(W) = </a:t>
            </a:r>
            <a:r>
              <a:rPr lang="en-US" sz="3200" dirty="0" err="1" smtClean="0"/>
              <a:t>ln</a:t>
            </a:r>
            <a:r>
              <a:rPr lang="en-US" sz="3200" dirty="0" smtClean="0"/>
              <a:t>(α</a:t>
            </a:r>
            <a:r>
              <a:rPr lang="en-US" sz="3200" dirty="0" smtClean="0">
                <a:sym typeface="Mathematica1"/>
              </a:rPr>
              <a:t>) + β</a:t>
            </a:r>
            <a:r>
              <a:rPr lang="en-US" sz="3200" dirty="0" err="1" smtClean="0">
                <a:sym typeface="Mathematica1"/>
              </a:rPr>
              <a:t>ln</a:t>
            </a:r>
            <a:r>
              <a:rPr lang="en-US" sz="3200" dirty="0" smtClean="0">
                <a:sym typeface="Mathematica1"/>
              </a:rPr>
              <a:t>(L).</a:t>
            </a:r>
            <a:endParaRPr lang="en-US" sz="3200" dirty="0" smtClean="0"/>
          </a:p>
          <a:p>
            <a:r>
              <a:rPr lang="en-US" dirty="0" smtClean="0"/>
              <a:t>Perform a change of variable. </a:t>
            </a:r>
            <a:r>
              <a:rPr lang="en-US" i="0" dirty="0" smtClean="0">
                <a:effectLst/>
              </a:rPr>
              <a:t>Let </a:t>
            </a:r>
            <a:r>
              <a:rPr lang="en-US" i="1" dirty="0" smtClean="0">
                <a:effectLst/>
              </a:rPr>
              <a:t>y=</a:t>
            </a:r>
            <a:r>
              <a:rPr lang="en-US" i="1" dirty="0" err="1" smtClean="0">
                <a:effectLst/>
              </a:rPr>
              <a:t>ln</a:t>
            </a:r>
            <a:r>
              <a:rPr lang="en-US" i="1" dirty="0" smtClean="0">
                <a:effectLst/>
              </a:rPr>
              <a:t>(W)</a:t>
            </a:r>
            <a:r>
              <a:rPr lang="en-US" i="0" dirty="0" smtClean="0">
                <a:effectLst/>
              </a:rPr>
              <a:t> , </a:t>
            </a:r>
            <a:r>
              <a:rPr lang="en-US" i="1" dirty="0" smtClean="0">
                <a:effectLst/>
              </a:rPr>
              <a:t>x=</a:t>
            </a:r>
            <a:r>
              <a:rPr lang="en-US" i="1" dirty="0" err="1" smtClean="0">
                <a:effectLst/>
              </a:rPr>
              <a:t>ln</a:t>
            </a:r>
            <a:r>
              <a:rPr lang="en-US" i="1" dirty="0" smtClean="0">
                <a:effectLst/>
              </a:rPr>
              <a:t>(L)</a:t>
            </a:r>
            <a:r>
              <a:rPr lang="en-US" i="0" dirty="0" smtClean="0">
                <a:effectLst/>
              </a:rPr>
              <a:t> , </a:t>
            </a:r>
            <a:r>
              <a:rPr lang="en-US" i="1" dirty="0" smtClean="0">
                <a:effectLst/>
              </a:rPr>
              <a:t>b=</a:t>
            </a:r>
            <a:r>
              <a:rPr lang="en-US" i="1" dirty="0" err="1" smtClean="0">
                <a:effectLst/>
              </a:rPr>
              <a:t>ln</a:t>
            </a:r>
            <a:r>
              <a:rPr lang="en-US" i="1" dirty="0" smtClean="0">
                <a:effectLst/>
              </a:rPr>
              <a:t>( α )</a:t>
            </a:r>
            <a:r>
              <a:rPr lang="en-US" i="0" dirty="0" smtClean="0">
                <a:effectLst/>
              </a:rPr>
              <a:t>, and </a:t>
            </a:r>
            <a:r>
              <a:rPr lang="en-US" i="1" dirty="0" smtClean="0">
                <a:effectLst/>
              </a:rPr>
              <a:t>m= β</a:t>
            </a:r>
            <a:r>
              <a:rPr lang="en-US" i="0" dirty="0" smtClean="0">
                <a:effectLst/>
              </a:rPr>
              <a:t>.</a:t>
            </a:r>
          </a:p>
          <a:p>
            <a:r>
              <a:rPr lang="en-US" dirty="0" smtClean="0"/>
              <a:t> Then we have the equation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y = </a:t>
            </a:r>
            <a:r>
              <a:rPr lang="en-US" i="1" dirty="0" smtClean="0">
                <a:sym typeface="Mathematica1"/>
              </a:rPr>
              <a:t>mx + b</a:t>
            </a:r>
          </a:p>
          <a:p>
            <a:pPr>
              <a:buNone/>
            </a:pPr>
            <a:r>
              <a:rPr lang="en-US" dirty="0" smtClean="0">
                <a:sym typeface="Mathematica1"/>
              </a:rPr>
              <a:t>We want the line which best fits the data.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87367"/>
              </p:ext>
            </p:extLst>
          </p:nvPr>
        </p:nvGraphicFramePr>
        <p:xfrm>
          <a:off x="1456141" y="535256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-0.6931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0.6931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0.5710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2.3026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4.0360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0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such 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 the least-squares problem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91" y="2342810"/>
            <a:ext cx="3479800" cy="812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93233"/>
              </p:ext>
            </p:extLst>
          </p:nvPr>
        </p:nvGraphicFramePr>
        <p:xfrm>
          <a:off x="2509291" y="4198253"/>
          <a:ext cx="35893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2336800" imgH="685800" progId="Equation.DSMT4">
                  <p:embed/>
                </p:oleObj>
              </mc:Choice>
              <mc:Fallback>
                <p:oleObj name="Equation" r:id="rId5" imgW="2336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9291" y="4198253"/>
                        <a:ext cx="3589338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22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least-squares problem using the MATLAB function </a:t>
            </a:r>
            <a:r>
              <a:rPr lang="en-US" dirty="0" err="1" smtClean="0">
                <a:latin typeface="Courier New"/>
                <a:cs typeface="Courier New"/>
              </a:rPr>
              <a:t>qrlstsq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 the corresponding power function.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power function that best fits the data 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2991" y="2801855"/>
            <a:ext cx="461737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/>
                <a:latin typeface="Courier New"/>
                <a:cs typeface="Courier New"/>
              </a:rPr>
              <a:t>&gt;&gt; A = [-0.6931 1;0 1;0.6931 1]; </a:t>
            </a: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&gt;&gt; b = [0.5710 2.3026 4.0360]';</a:t>
            </a: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&gt;&gt; x = </a:t>
            </a:r>
            <a:r>
              <a:rPr lang="fr-FR" dirty="0" err="1" smtClean="0">
                <a:effectLst/>
                <a:latin typeface="Courier New"/>
                <a:cs typeface="Courier New"/>
              </a:rPr>
              <a:t>qrlstsq</a:t>
            </a:r>
            <a:r>
              <a:rPr lang="fr-FR" dirty="0" smtClean="0">
                <a:effectLst/>
                <a:latin typeface="Courier New"/>
                <a:cs typeface="Courier New"/>
              </a:rPr>
              <a:t>(</a:t>
            </a:r>
            <a:r>
              <a:rPr lang="fr-FR" dirty="0" err="1" smtClean="0">
                <a:effectLst/>
                <a:latin typeface="Courier New"/>
                <a:cs typeface="Courier New"/>
              </a:rPr>
              <a:t>A,b</a:t>
            </a:r>
            <a:r>
              <a:rPr lang="fr-FR" dirty="0" smtClean="0">
                <a:effectLst/>
                <a:latin typeface="Courier New"/>
                <a:cs typeface="Courier New"/>
              </a:rPr>
              <a:t>) </a:t>
            </a:r>
          </a:p>
          <a:p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x = 2.4996</a:t>
            </a:r>
          </a:p>
          <a:p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smtClean="0">
                <a:latin typeface="Courier New"/>
                <a:cs typeface="Courier New"/>
              </a:rPr>
              <a:t>   </a:t>
            </a:r>
            <a:r>
              <a:rPr lang="fr-FR" dirty="0" smtClean="0">
                <a:effectLst/>
                <a:latin typeface="Courier New"/>
                <a:cs typeface="Courier New"/>
              </a:rPr>
              <a:t>2.3032 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92454"/>
              </p:ext>
            </p:extLst>
          </p:nvPr>
        </p:nvGraphicFramePr>
        <p:xfrm>
          <a:off x="1265070" y="5054130"/>
          <a:ext cx="6674705" cy="50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4229100" imgH="317500" progId="Equation.DSMT4">
                  <p:embed/>
                </p:oleObj>
              </mc:Choice>
              <mc:Fallback>
                <p:oleObj name="Equation" r:id="rId3" imgW="42291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5070" y="5054130"/>
                        <a:ext cx="6674705" cy="50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33007"/>
              </p:ext>
            </p:extLst>
          </p:nvPr>
        </p:nvGraphicFramePr>
        <p:xfrm>
          <a:off x="3122015" y="6126162"/>
          <a:ext cx="2182685" cy="4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1193800" imgH="228600" progId="Equation.DSMT4">
                  <p:embed/>
                </p:oleObj>
              </mc:Choice>
              <mc:Fallback>
                <p:oleObj name="Equation" r:id="rId5" imgW="119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2015" y="6126162"/>
                        <a:ext cx="2182685" cy="4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72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5</a:t>
            </a:r>
          </a:p>
        </p:txBody>
      </p:sp>
      <p:pic>
        <p:nvPicPr>
          <p:cNvPr id="3" name="Picture 2" descr="f16-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73" y="1684339"/>
            <a:ext cx="5431611" cy="43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Reduced </a:t>
            </a:r>
            <a:r>
              <a:rPr lang="en-US" dirty="0" err="1" smtClean="0"/>
              <a:t>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Just like the QR decomposition, there is a </a:t>
            </a:r>
            <a:r>
              <a:rPr lang="en-US" i="1" dirty="0" smtClean="0">
                <a:effectLst/>
              </a:rPr>
              <a:t>reduced SVD</a:t>
            </a:r>
            <a:r>
              <a:rPr lang="en-US" dirty="0" smtClean="0">
                <a:effectLst/>
              </a:rPr>
              <a:t>, and it has the form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dirty="0" smtClean="0"/>
              <a:t>This reduced form of the SVD is faster to calculate and is sufficient for many applications. In </a:t>
            </a:r>
            <a:r>
              <a:rPr lang="en-US" dirty="0" err="1" smtClean="0"/>
              <a:t>MATLAB</a:t>
            </a:r>
            <a:r>
              <a:rPr lang="en-US" dirty="0" smtClean="0"/>
              <a:t>, use the command </a:t>
            </a:r>
            <a:r>
              <a:rPr lang="en-US" dirty="0" err="1" smtClean="0">
                <a:latin typeface="Courier New"/>
                <a:cs typeface="Courier New"/>
              </a:rPr>
              <a:t>svd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A,0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 to obtain a reduced form of the </a:t>
            </a:r>
            <a:r>
              <a:rPr lang="en-US" dirty="0" err="1" smtClean="0"/>
              <a:t>SVD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63266"/>
              </p:ext>
            </p:extLst>
          </p:nvPr>
        </p:nvGraphicFramePr>
        <p:xfrm>
          <a:off x="2538268" y="2811239"/>
          <a:ext cx="3423085" cy="67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536700" imgH="304800" progId="Equation.DSMT4">
                  <p:embed/>
                </p:oleObj>
              </mc:Choice>
              <mc:Fallback>
                <p:oleObj name="Equation" r:id="rId3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268" y="2811239"/>
                        <a:ext cx="3423085" cy="678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80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Reduced </a:t>
            </a:r>
            <a:r>
              <a:rPr lang="en-US" dirty="0" err="1" smtClean="0"/>
              <a:t>SVD</a:t>
            </a:r>
            <a:endParaRPr lang="en-US" dirty="0"/>
          </a:p>
        </p:txBody>
      </p:sp>
      <p:pic>
        <p:nvPicPr>
          <p:cNvPr id="3" name="Picture 2" descr="f16-0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25" y="1345299"/>
            <a:ext cx="5005503" cy="44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3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</a:t>
            </a:r>
            <a:r>
              <a:rPr lang="en-US" i="1" dirty="0" smtClean="0"/>
              <a:t>Ax = b</a:t>
            </a:r>
            <a:r>
              <a:rPr lang="en-US" dirty="0" smtClean="0"/>
              <a:t> is consistent if and only if</a:t>
            </a:r>
            <a:br>
              <a:rPr lang="en-US" dirty="0" smtClean="0"/>
            </a:br>
            <a:r>
              <a:rPr lang="en-US" dirty="0" smtClean="0"/>
              <a:t>                         , i.e. b can be written as a linear combination of the rows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system is consistent and the rows of </a:t>
            </a:r>
            <a:r>
              <a:rPr lang="en-US" i="1" dirty="0" smtClean="0"/>
              <a:t>A</a:t>
            </a:r>
            <a:r>
              <a:rPr lang="en-US" dirty="0" smtClean="0"/>
              <a:t> are linearly independent, then the solution is unique.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system is consistent and the rows of </a:t>
            </a:r>
            <a:r>
              <a:rPr lang="en-US" i="1" dirty="0" smtClean="0"/>
              <a:t>A</a:t>
            </a:r>
            <a:r>
              <a:rPr lang="en-US" dirty="0" smtClean="0"/>
              <a:t> are linearly dependent, then there are an infinite number of solutions.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808560"/>
              </p:ext>
            </p:extLst>
          </p:nvPr>
        </p:nvGraphicFramePr>
        <p:xfrm>
          <a:off x="990600" y="2487245"/>
          <a:ext cx="20774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87245"/>
                        <a:ext cx="207745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914400"/>
            <a:ext cx="8639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exists an </a:t>
            </a:r>
            <a:r>
              <a:rPr lang="en-US" sz="2800" i="1" dirty="0" smtClean="0"/>
              <a:t>n x 1</a:t>
            </a:r>
            <a:r>
              <a:rPr lang="en-US" sz="2800" dirty="0" smtClean="0"/>
              <a:t> vector </a:t>
            </a:r>
            <a:r>
              <a:rPr lang="en-US" sz="2800" i="1" dirty="0" smtClean="0"/>
              <a:t>x</a:t>
            </a:r>
            <a:r>
              <a:rPr lang="en-US" sz="2800" dirty="0" smtClean="0"/>
              <a:t> that satisfies the system</a:t>
            </a:r>
          </a:p>
          <a:p>
            <a:r>
              <a:rPr lang="en-US" sz="2800" i="1" dirty="0" smtClean="0"/>
              <a:t>Ax = b</a:t>
            </a:r>
            <a:r>
              <a:rPr lang="en-US" sz="2800" dirty="0" smtClean="0"/>
              <a:t>, we say it is </a:t>
            </a:r>
            <a:r>
              <a:rPr lang="en-US" sz="2800" i="1" dirty="0" smtClean="0"/>
              <a:t>consistent</a:t>
            </a:r>
            <a:r>
              <a:rPr lang="en-US" sz="2800" dirty="0" smtClean="0"/>
              <a:t>; otherwise, it is </a:t>
            </a:r>
            <a:r>
              <a:rPr lang="en-US" sz="2800" i="1" dirty="0" smtClean="0"/>
              <a:t>inconsistent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84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the Least-Squares Problem using the Reduced SVD, m ≥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998"/>
            <a:ext cx="8229600" cy="5327200"/>
          </a:xfrm>
        </p:spPr>
        <p:txBody>
          <a:bodyPr>
            <a:normAutofit/>
          </a:bodyPr>
          <a:lstStyle/>
          <a:p>
            <a:r>
              <a:rPr lang="en-US" dirty="0" smtClean="0"/>
              <a:t>Apply the reduced SVD to </a:t>
            </a:r>
            <a:r>
              <a:rPr lang="en-US" i="1" dirty="0" smtClean="0"/>
              <a:t>A</a:t>
            </a:r>
            <a:r>
              <a:rPr lang="en-US" dirty="0" smtClean="0"/>
              <a:t> and obtain                   where            ,            are orthogonal and</a:t>
            </a:r>
          </a:p>
          <a:p>
            <a:endParaRPr lang="en-US" dirty="0"/>
          </a:p>
          <a:p>
            <a:r>
              <a:rPr lang="en-US" dirty="0" smtClean="0"/>
              <a:t>Inserting the SVD into the normal equations, we have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so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i="1" dirty="0" smtClean="0"/>
              <a:t>V</a:t>
            </a:r>
            <a:r>
              <a:rPr lang="en-US" dirty="0" smtClean="0"/>
              <a:t> is invertible and, since the diagonal elements of</a:t>
            </a:r>
            <a:br>
              <a:rPr lang="en-US" dirty="0" smtClean="0"/>
            </a:br>
            <a:r>
              <a:rPr lang="en-US" dirty="0" smtClean="0"/>
              <a:t>      are nonzero    is invertible, and                   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25468"/>
              </p:ext>
            </p:extLst>
          </p:nvPr>
        </p:nvGraphicFramePr>
        <p:xfrm>
          <a:off x="2095499" y="1821340"/>
          <a:ext cx="95250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99" y="1821340"/>
                        <a:ext cx="95250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39518"/>
              </p:ext>
            </p:extLst>
          </p:nvPr>
        </p:nvGraphicFramePr>
        <p:xfrm>
          <a:off x="3293504" y="1821340"/>
          <a:ext cx="898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504" y="1821340"/>
                        <a:ext cx="898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74424"/>
              </p:ext>
            </p:extLst>
          </p:nvPr>
        </p:nvGraphicFramePr>
        <p:xfrm>
          <a:off x="7389737" y="1368923"/>
          <a:ext cx="1374926" cy="38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7" imgW="673100" imgH="190500" progId="Equation.DSMT4">
                  <p:embed/>
                </p:oleObj>
              </mc:Choice>
              <mc:Fallback>
                <p:oleObj name="Equation" r:id="rId7" imgW="673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9737" y="1368923"/>
                        <a:ext cx="1374926" cy="38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83326"/>
              </p:ext>
            </p:extLst>
          </p:nvPr>
        </p:nvGraphicFramePr>
        <p:xfrm>
          <a:off x="925082" y="2329155"/>
          <a:ext cx="4930725" cy="41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9" imgW="2870200" imgH="241300" progId="Equation.DSMT4">
                  <p:embed/>
                </p:oleObj>
              </mc:Choice>
              <mc:Fallback>
                <p:oleObj name="Equation" r:id="rId9" imgW="2870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082" y="2329155"/>
                        <a:ext cx="4930725" cy="41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80573"/>
              </p:ext>
            </p:extLst>
          </p:nvPr>
        </p:nvGraphicFramePr>
        <p:xfrm>
          <a:off x="2059579" y="3818554"/>
          <a:ext cx="5238010" cy="83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1" imgW="3505200" imgH="558800" progId="Equation.DSMT4">
                  <p:embed/>
                </p:oleObj>
              </mc:Choice>
              <mc:Fallback>
                <p:oleObj name="Equation" r:id="rId11" imgW="3505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9579" y="3818554"/>
                        <a:ext cx="5238010" cy="835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21238"/>
              </p:ext>
            </p:extLst>
          </p:nvPr>
        </p:nvGraphicFramePr>
        <p:xfrm>
          <a:off x="2097323" y="5022547"/>
          <a:ext cx="23923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3" imgW="1460500" imgH="241300" progId="Equation.DSMT4">
                  <p:embed/>
                </p:oleObj>
              </mc:Choice>
              <mc:Fallback>
                <p:oleObj name="Equation" r:id="rId13" imgW="146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7323" y="5022547"/>
                        <a:ext cx="239236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304126"/>
              </p:ext>
            </p:extLst>
          </p:nvPr>
        </p:nvGraphicFramePr>
        <p:xfrm>
          <a:off x="1317475" y="5996826"/>
          <a:ext cx="335227" cy="36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15" imgW="139700" imgH="152400" progId="Equation.DSMT4">
                  <p:embed/>
                </p:oleObj>
              </mc:Choice>
              <mc:Fallback>
                <p:oleObj name="Equation" r:id="rId15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7475" y="5996826"/>
                        <a:ext cx="335227" cy="36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47467"/>
              </p:ext>
            </p:extLst>
          </p:nvPr>
        </p:nvGraphicFramePr>
        <p:xfrm>
          <a:off x="3534729" y="5996826"/>
          <a:ext cx="335227" cy="36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17" imgW="139700" imgH="152400" progId="Equation.DSMT4">
                  <p:embed/>
                </p:oleObj>
              </mc:Choice>
              <mc:Fallback>
                <p:oleObj name="Equation" r:id="rId17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34729" y="5996826"/>
                        <a:ext cx="335227" cy="36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62653"/>
              </p:ext>
            </p:extLst>
          </p:nvPr>
        </p:nvGraphicFramePr>
        <p:xfrm>
          <a:off x="2097323" y="6362528"/>
          <a:ext cx="1532769" cy="35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8" imgW="825500" imgH="190500" progId="Equation.DSMT4">
                  <p:embed/>
                </p:oleObj>
              </mc:Choice>
              <mc:Fallback>
                <p:oleObj name="Equation" r:id="rId18" imgW="825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97323" y="6362528"/>
                        <a:ext cx="1532769" cy="353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1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the Least-Squares Problem using the Reduced SVD, m ≥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9447" y="1774710"/>
            <a:ext cx="3377537" cy="51521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49492"/>
              </p:ext>
            </p:extLst>
          </p:nvPr>
        </p:nvGraphicFramePr>
        <p:xfrm>
          <a:off x="2025650" y="2601913"/>
          <a:ext cx="18700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6" imgW="635000" imgH="228600" progId="Equation.DSMT4">
                  <p:embed/>
                </p:oleObj>
              </mc:Choice>
              <mc:Fallback>
                <p:oleObj name="Equation" r:id="rId6" imgW="63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601913"/>
                        <a:ext cx="18700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9879" y="5359664"/>
            <a:ext cx="1868634" cy="5013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394771"/>
              </p:ext>
            </p:extLst>
          </p:nvPr>
        </p:nvGraphicFramePr>
        <p:xfrm>
          <a:off x="1552606" y="3276600"/>
          <a:ext cx="1578577" cy="20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9" imgW="965200" imgH="1231900" progId="Equation.DSMT4">
                  <p:embed/>
                </p:oleObj>
              </mc:Choice>
              <mc:Fallback>
                <p:oleObj name="Equation" r:id="rId9" imgW="9652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2606" y="3276600"/>
                        <a:ext cx="1578577" cy="201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0332" y="4004035"/>
            <a:ext cx="57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70676"/>
              </p:ext>
            </p:extLst>
          </p:nvPr>
        </p:nvGraphicFramePr>
        <p:xfrm>
          <a:off x="3333411" y="3683560"/>
          <a:ext cx="2890228" cy="118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1" imgW="2438400" imgH="1003300" progId="Equation.DSMT4">
                  <p:embed/>
                </p:oleObj>
              </mc:Choice>
              <mc:Fallback>
                <p:oleObj name="Equation" r:id="rId11" imgW="24384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3411" y="3683560"/>
                        <a:ext cx="2890228" cy="1189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75994"/>
              </p:ext>
            </p:extLst>
          </p:nvPr>
        </p:nvGraphicFramePr>
        <p:xfrm>
          <a:off x="6284913" y="4003675"/>
          <a:ext cx="15382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13" imgW="1041400" imgH="431800" progId="Equation.DSMT4">
                  <p:embed/>
                </p:oleObj>
              </mc:Choice>
              <mc:Fallback>
                <p:oleObj name="Equation" r:id="rId13" imgW="1041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84913" y="4003675"/>
                        <a:ext cx="15382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871538"/>
              </p:ext>
            </p:extLst>
          </p:nvPr>
        </p:nvGraphicFramePr>
        <p:xfrm>
          <a:off x="2078936" y="6067992"/>
          <a:ext cx="1145159" cy="50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15" imgW="431800" imgH="190500" progId="Equation.DSMT4">
                  <p:embed/>
                </p:oleObj>
              </mc:Choice>
              <mc:Fallback>
                <p:oleObj name="Equation" r:id="rId15" imgW="431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78936" y="6067992"/>
                        <a:ext cx="1145159" cy="505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8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1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svdlstsq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130810"/>
            <a:ext cx="8763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736445"/>
              </p:ext>
            </p:extLst>
          </p:nvPr>
        </p:nvGraphicFramePr>
        <p:xfrm>
          <a:off x="2347745" y="5603709"/>
          <a:ext cx="1744218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800100" imgH="190500" progId="Equation.DSMT4">
                  <p:embed/>
                </p:oleObj>
              </mc:Choice>
              <mc:Fallback>
                <p:oleObj name="Equation" r:id="rId5" imgW="800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7745" y="5603709"/>
                        <a:ext cx="1744218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6143" y="5623099"/>
            <a:ext cx="159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Flop count: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72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velocity of an enzymatic reaction with </a:t>
            </a:r>
            <a:r>
              <a:rPr lang="en-US" dirty="0" err="1" smtClean="0"/>
              <a:t>Michaelis-Menton</a:t>
            </a:r>
            <a:r>
              <a:rPr lang="en-US" dirty="0" smtClean="0"/>
              <a:t> kinetics is given by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 the </a:t>
            </a:r>
            <a:r>
              <a:rPr lang="en-US" dirty="0" err="1" smtClean="0"/>
              <a:t>Michaelis-Menton</a:t>
            </a:r>
            <a:r>
              <a:rPr lang="en-US" dirty="0" smtClean="0"/>
              <a:t> equation which best fits the data: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57955"/>
              </p:ext>
            </p:extLst>
          </p:nvPr>
        </p:nvGraphicFramePr>
        <p:xfrm>
          <a:off x="1393695" y="48768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55498"/>
              </p:ext>
            </p:extLst>
          </p:nvPr>
        </p:nvGraphicFramePr>
        <p:xfrm>
          <a:off x="3549612" y="2715309"/>
          <a:ext cx="1976050" cy="9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838200" imgH="419100" progId="Equation.DSMT4">
                  <p:embed/>
                </p:oleObj>
              </mc:Choice>
              <mc:Fallback>
                <p:oleObj name="Equation" r:id="rId3" imgW="8382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9612" y="2715309"/>
                        <a:ext cx="1976050" cy="98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1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Inverting the equation gives the</a:t>
            </a:r>
            <a:br>
              <a:rPr lang="en-US" dirty="0" smtClean="0"/>
            </a:br>
            <a:r>
              <a:rPr lang="en-US" dirty="0" err="1" smtClean="0"/>
              <a:t>Lineweaver</a:t>
            </a:r>
            <a:r>
              <a:rPr lang="en-US" dirty="0" smtClean="0"/>
              <a:t>-Burke equation: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27525"/>
              </p:ext>
            </p:extLst>
          </p:nvPr>
        </p:nvGraphicFramePr>
        <p:xfrm>
          <a:off x="2886804" y="2960689"/>
          <a:ext cx="2115374" cy="10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787400" imgH="393700" progId="Equation.DSMT4">
                  <p:embed/>
                </p:oleObj>
              </mc:Choice>
              <mc:Fallback>
                <p:oleObj name="Equation" r:id="rId3" imgW="787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6804" y="2960689"/>
                        <a:ext cx="2115374" cy="105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11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8282"/>
            <a:ext cx="8229600" cy="1143000"/>
          </a:xfrm>
        </p:spPr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7040"/>
            <a:ext cx="8229600" cy="6110960"/>
          </a:xfrm>
        </p:spPr>
        <p:txBody>
          <a:bodyPr>
            <a:normAutofit/>
          </a:bodyPr>
          <a:lstStyle/>
          <a:p>
            <a:r>
              <a:rPr lang="en-US" dirty="0" smtClean="0"/>
              <a:t>Perform the change of variables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let            ,            The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Lineweaver</a:t>
            </a:r>
            <a:r>
              <a:rPr lang="en-US" dirty="0"/>
              <a:t>-Burke equation then </a:t>
            </a:r>
            <a:r>
              <a:rPr lang="en-US" dirty="0" smtClean="0"/>
              <a:t>becomes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err="1" smtClean="0">
                <a:effectLst/>
              </a:rPr>
              <a:t>Recompute</a:t>
            </a:r>
            <a:r>
              <a:rPr lang="en-US" i="0" dirty="0" smtClean="0">
                <a:effectLst/>
              </a:rPr>
              <a:t> the table to reflect the change of variables.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59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955435"/>
              </p:ext>
            </p:extLst>
          </p:nvPr>
        </p:nvGraphicFramePr>
        <p:xfrm>
          <a:off x="2115891" y="1578890"/>
          <a:ext cx="8032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368300" imgH="393700" progId="Equation.DSMT4">
                  <p:embed/>
                </p:oleObj>
              </mc:Choice>
              <mc:Fallback>
                <p:oleObj name="Equation" r:id="rId4" imgW="368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891" y="1578890"/>
                        <a:ext cx="803275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905152"/>
              </p:ext>
            </p:extLst>
          </p:nvPr>
        </p:nvGraphicFramePr>
        <p:xfrm>
          <a:off x="950112" y="1579461"/>
          <a:ext cx="913638" cy="85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6" imgW="419100" imgH="393700" progId="Equation.DSMT4">
                  <p:embed/>
                </p:oleObj>
              </mc:Choice>
              <mc:Fallback>
                <p:oleObj name="Equation" r:id="rId6" imgW="419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0112" y="1579461"/>
                        <a:ext cx="913638" cy="858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81405"/>
              </p:ext>
            </p:extLst>
          </p:nvPr>
        </p:nvGraphicFramePr>
        <p:xfrm>
          <a:off x="2178263" y="2607247"/>
          <a:ext cx="969010" cy="85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8" imgW="444500" imgH="393700" progId="Equation.DSMT4">
                  <p:embed/>
                </p:oleObj>
              </mc:Choice>
              <mc:Fallback>
                <p:oleObj name="Equation" r:id="rId8" imgW="444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8263" y="2607247"/>
                        <a:ext cx="969010" cy="858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50965"/>
              </p:ext>
            </p:extLst>
          </p:nvPr>
        </p:nvGraphicFramePr>
        <p:xfrm>
          <a:off x="3353283" y="2608263"/>
          <a:ext cx="968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0" imgW="444500" imgH="393700" progId="Equation.DSMT4">
                  <p:embed/>
                </p:oleObj>
              </mc:Choice>
              <mc:Fallback>
                <p:oleObj name="Equation" r:id="rId10" imgW="444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3283" y="2608263"/>
                        <a:ext cx="96837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09492"/>
              </p:ext>
            </p:extLst>
          </p:nvPr>
        </p:nvGraphicFramePr>
        <p:xfrm>
          <a:off x="3275730" y="4296901"/>
          <a:ext cx="1467358" cy="44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2" imgW="673100" imgH="203200" progId="Equation.DSMT4">
                  <p:embed/>
                </p:oleObj>
              </mc:Choice>
              <mc:Fallback>
                <p:oleObj name="Equation" r:id="rId12" imgW="673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5730" y="4296901"/>
                        <a:ext cx="1467358" cy="442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68546"/>
              </p:ext>
            </p:extLst>
          </p:nvPr>
        </p:nvGraphicFramePr>
        <p:xfrm>
          <a:off x="1584872" y="5819409"/>
          <a:ext cx="504592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184"/>
                <a:gridCol w="1009184"/>
                <a:gridCol w="1009184"/>
                <a:gridCol w="1009184"/>
                <a:gridCol w="1009184"/>
              </a:tblGrid>
              <a:tr h="2993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0.2500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0.1667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0.0625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4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following 4 x 2 set of equations: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correspond to the matrix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6436" y="2279200"/>
            <a:ext cx="44295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1.0000m	+	b	=	0.2500</a:t>
            </a:r>
          </a:p>
          <a:p>
            <a:r>
              <a:rPr lang="en-US" sz="2400" dirty="0" smtClean="0"/>
              <a:t>0.2500m	+	b	=	0.1000</a:t>
            </a:r>
          </a:p>
          <a:p>
            <a:r>
              <a:rPr lang="en-US" sz="2400" dirty="0" smtClean="0"/>
              <a:t>0.1667m	+	b	=	0.0833</a:t>
            </a:r>
          </a:p>
          <a:p>
            <a:r>
              <a:rPr lang="en-US" sz="2400" dirty="0" smtClean="0"/>
              <a:t>0.0625m	+	b	=	0.0625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00501"/>
              </p:ext>
            </p:extLst>
          </p:nvPr>
        </p:nvGraphicFramePr>
        <p:xfrm>
          <a:off x="2346599" y="4817633"/>
          <a:ext cx="3714169" cy="143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2298700" imgH="889000" progId="Equation.DSMT4">
                  <p:embed/>
                </p:oleObj>
              </mc:Choice>
              <mc:Fallback>
                <p:oleObj name="Equation" r:id="rId3" imgW="22987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6599" y="4817633"/>
                        <a:ext cx="3714169" cy="143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29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91885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effectLst/>
                <a:latin typeface="Courier New"/>
                <a:cs typeface="Courier New"/>
              </a:rPr>
              <a:t>&gt;&gt; A = [1.0000 1.0000;0.2500 1.0000;0.1667 1.0000;0.0625 1.0000]; </a:t>
            </a: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&gt;&gt; b = [0.2500 0.1000 0.0833 0.0625]';</a:t>
            </a: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&gt;&gt; x = </a:t>
            </a:r>
            <a:r>
              <a:rPr lang="da-DK" dirty="0" err="1" smtClean="0">
                <a:effectLst/>
                <a:latin typeface="Courier New"/>
                <a:cs typeface="Courier New"/>
              </a:rPr>
              <a:t>svdlstsq</a:t>
            </a:r>
            <a:r>
              <a:rPr lang="da-DK" dirty="0" smtClean="0">
                <a:effectLst/>
                <a:latin typeface="Courier New"/>
                <a:cs typeface="Courier New"/>
              </a:rPr>
              <a:t>(</a:t>
            </a:r>
            <a:r>
              <a:rPr lang="da-DK" dirty="0" err="1" smtClean="0">
                <a:effectLst/>
                <a:latin typeface="Courier New"/>
                <a:cs typeface="Courier New"/>
              </a:rPr>
              <a:t>A,b</a:t>
            </a:r>
            <a:r>
              <a:rPr lang="da-DK" dirty="0" smtClean="0">
                <a:effectLst/>
                <a:latin typeface="Courier New"/>
                <a:cs typeface="Courier New"/>
              </a:rPr>
              <a:t>);</a:t>
            </a: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&gt;&gt; m = x(1); </a:t>
            </a: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&gt;&gt; b = x(2); </a:t>
            </a: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&gt;&gt; </a:t>
            </a:r>
            <a:r>
              <a:rPr lang="da-DK" dirty="0" err="1" smtClean="0">
                <a:effectLst/>
                <a:latin typeface="Courier New"/>
                <a:cs typeface="Courier New"/>
              </a:rPr>
              <a:t>alpha</a:t>
            </a:r>
            <a:r>
              <a:rPr lang="da-DK" dirty="0" smtClean="0">
                <a:effectLst/>
                <a:latin typeface="Courier New"/>
                <a:cs typeface="Courier New"/>
              </a:rPr>
              <a:t> = 1/m</a:t>
            </a:r>
          </a:p>
          <a:p>
            <a:endParaRPr lang="da-DK" dirty="0" smtClean="0">
              <a:effectLst/>
              <a:latin typeface="Courier New"/>
              <a:cs typeface="Courier New"/>
            </a:endParaRPr>
          </a:p>
          <a:p>
            <a:r>
              <a:rPr lang="da-DK" dirty="0" err="1" smtClean="0">
                <a:effectLst/>
                <a:latin typeface="Courier New"/>
                <a:cs typeface="Courier New"/>
              </a:rPr>
              <a:t>alpha</a:t>
            </a:r>
            <a:r>
              <a:rPr lang="da-DK" dirty="0" smtClean="0">
                <a:effectLst/>
                <a:latin typeface="Courier New"/>
                <a:cs typeface="Courier New"/>
              </a:rPr>
              <a:t> = 4.9996</a:t>
            </a:r>
          </a:p>
          <a:p>
            <a:endParaRPr lang="da-DK" dirty="0" smtClean="0">
              <a:effectLst/>
              <a:latin typeface="Courier New"/>
              <a:cs typeface="Courier New"/>
            </a:endParaRP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&gt;&gt; beta = </a:t>
            </a:r>
            <a:r>
              <a:rPr lang="da-DK" dirty="0" err="1" smtClean="0">
                <a:effectLst/>
                <a:latin typeface="Courier New"/>
                <a:cs typeface="Courier New"/>
              </a:rPr>
              <a:t>alpha</a:t>
            </a:r>
            <a:r>
              <a:rPr lang="da-DK" dirty="0" smtClean="0">
                <a:effectLst/>
                <a:latin typeface="Courier New"/>
                <a:cs typeface="Courier New"/>
              </a:rPr>
              <a:t>*b</a:t>
            </a:r>
          </a:p>
          <a:p>
            <a:endParaRPr lang="da-DK" dirty="0" smtClean="0">
              <a:effectLst/>
              <a:latin typeface="Courier New"/>
              <a:cs typeface="Courier New"/>
            </a:endParaRPr>
          </a:p>
          <a:p>
            <a:r>
              <a:rPr lang="da-DK" dirty="0" smtClean="0">
                <a:effectLst/>
                <a:latin typeface="Courier New"/>
                <a:cs typeface="Courier New"/>
              </a:rPr>
              <a:t>beta = 0.2499 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72280"/>
              </p:ext>
            </p:extLst>
          </p:nvPr>
        </p:nvGraphicFramePr>
        <p:xfrm>
          <a:off x="2878367" y="4802741"/>
          <a:ext cx="2664795" cy="89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1168400" imgH="393700" progId="Equation.DSMT4">
                  <p:embed/>
                </p:oleObj>
              </mc:Choice>
              <mc:Fallback>
                <p:oleObj name="Equation" r:id="rId3" imgW="1168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8367" y="4802741"/>
                        <a:ext cx="2664795" cy="89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57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pic>
        <p:nvPicPr>
          <p:cNvPr id="3" name="Picture 2" descr="f16-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06" y="1028084"/>
            <a:ext cx="6821386" cy="54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Conditioning </a:t>
            </a:r>
            <a:r>
              <a:rPr lang="en-US" sz="4900" dirty="0"/>
              <a:t>of Least-Squares Problems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052" y="1679711"/>
            <a:ext cx="8763000" cy="3911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942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Singular, and over- or under-determined systems either have no solution or infinitely many solutions in the exact sense, so Gaussian elimination is normally not useful.</a:t>
            </a:r>
          </a:p>
          <a:p>
            <a:r>
              <a:rPr lang="en-US" dirty="0" smtClean="0"/>
              <a:t>Find an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Ax</a:t>
            </a:r>
            <a:r>
              <a:rPr lang="en-US" dirty="0" smtClean="0"/>
              <a:t> is close to </a:t>
            </a:r>
            <a:r>
              <a:rPr lang="en-US" i="1" dirty="0" smtClean="0"/>
              <a:t>b</a:t>
            </a:r>
            <a:r>
              <a:rPr lang="en-US" dirty="0" smtClean="0"/>
              <a:t> in the least-squares sense.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Find vector </a:t>
            </a:r>
            <a:r>
              <a:rPr lang="en-US" i="1" dirty="0" smtClean="0"/>
              <a:t>x</a:t>
            </a:r>
            <a:r>
              <a:rPr lang="en-US" dirty="0" smtClean="0"/>
              <a:t> such that                      is minimum. </a:t>
            </a:r>
            <a:r>
              <a:rPr lang="en-US" i="0" dirty="0" smtClean="0">
                <a:effectLst/>
              </a:rPr>
              <a:t>It is possible that the solution </a:t>
            </a:r>
            <a:r>
              <a:rPr lang="en-US" i="1" dirty="0" smtClean="0">
                <a:effectLst/>
              </a:rPr>
              <a:t>x</a:t>
            </a:r>
            <a:r>
              <a:rPr lang="en-US" i="0" dirty="0" smtClean="0">
                <a:effectLst/>
              </a:rPr>
              <a:t> will not be unique.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29767"/>
              </p:ext>
            </p:extLst>
          </p:nvPr>
        </p:nvGraphicFramePr>
        <p:xfrm>
          <a:off x="4623206" y="4849813"/>
          <a:ext cx="1609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990600" imgH="241300" progId="Equation.DSMT4">
                  <p:embed/>
                </p:oleObj>
              </mc:Choice>
              <mc:Fallback>
                <p:oleObj name="Equation" r:id="rId3" imgW="990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3206" y="4849813"/>
                        <a:ext cx="16097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17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Conditioning of Least-Squares Problems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 of the theorem: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</a:t>
            </a:r>
            <a:r>
              <a:rPr lang="en-US" dirty="0" err="1" smtClean="0">
                <a:effectLst/>
              </a:rPr>
              <a:t>θ</a:t>
            </a:r>
            <a:r>
              <a:rPr lang="en-US" dirty="0" smtClean="0">
                <a:effectLst/>
              </a:rPr>
              <a:t> is small, the residual is small, and the sensitivity to perturbations depends on </a:t>
            </a:r>
            <a:r>
              <a:rPr lang="en-US" i="1" dirty="0" err="1" smtClean="0">
                <a:effectLst/>
              </a:rPr>
              <a:t>κ</a:t>
            </a:r>
            <a:r>
              <a:rPr lang="en-US" i="1" dirty="0" smtClean="0">
                <a:effectLst/>
              </a:rPr>
              <a:t> (A)</a:t>
            </a:r>
            <a:r>
              <a:rPr lang="en-US" dirty="0" smtClean="0">
                <a:effectLst/>
              </a:rPr>
              <a:t>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 If </a:t>
            </a:r>
            <a:r>
              <a:rPr lang="en-US" dirty="0" err="1" smtClean="0">
                <a:effectLst/>
              </a:rPr>
              <a:t>θ</a:t>
            </a:r>
            <a:r>
              <a:rPr lang="en-US" dirty="0" smtClean="0">
                <a:effectLst/>
              </a:rPr>
              <a:t> is not close to π/2 , but </a:t>
            </a:r>
            <a:r>
              <a:rPr lang="en-US" i="1" dirty="0" err="1" smtClean="0">
                <a:effectLst/>
              </a:rPr>
              <a:t>κ</a:t>
            </a:r>
            <a:r>
              <a:rPr lang="en-US" i="1" dirty="0" smtClean="0">
                <a:effectLst/>
              </a:rPr>
              <a:t> (A)</a:t>
            </a:r>
            <a:r>
              <a:rPr lang="en-US" dirty="0" smtClean="0">
                <a:effectLst/>
              </a:rPr>
              <a:t> is large, then the sensitivity depends on</a:t>
            </a:r>
            <a:r>
              <a:rPr lang="en-US" i="1" dirty="0" smtClean="0">
                <a:effectLst/>
              </a:rPr>
              <a:t> ( </a:t>
            </a:r>
            <a:r>
              <a:rPr lang="en-US" i="1" dirty="0" err="1" smtClean="0">
                <a:effectLst/>
              </a:rPr>
              <a:t>κ</a:t>
            </a:r>
            <a:r>
              <a:rPr lang="en-US" i="1" dirty="0" smtClean="0">
                <a:effectLst/>
              </a:rPr>
              <a:t> (A) )</a:t>
            </a:r>
            <a:r>
              <a:rPr lang="en-US" i="1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</a:t>
            </a:r>
            <a:r>
              <a:rPr lang="en-US" dirty="0" err="1" smtClean="0">
                <a:effectLst/>
              </a:rPr>
              <a:t>θ</a:t>
            </a:r>
            <a:r>
              <a:rPr lang="en-US" dirty="0" smtClean="0">
                <a:effectLst/>
              </a:rPr>
              <a:t> is near π/2 , the solution is nearly zero, but the solution to the least-squares problem,     , produced by perturbations in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and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 will not be zero, and           will be very large.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44138"/>
              </p:ext>
            </p:extLst>
          </p:nvPr>
        </p:nvGraphicFramePr>
        <p:xfrm>
          <a:off x="7632931" y="4559979"/>
          <a:ext cx="268855" cy="3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27000" imgH="165100" progId="Equation.DSMT4">
                  <p:embed/>
                </p:oleObj>
              </mc:Choice>
              <mc:Fallback>
                <p:oleObj name="Equation" r:id="rId3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2931" y="4559979"/>
                        <a:ext cx="268855" cy="34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77871"/>
              </p:ext>
            </p:extLst>
          </p:nvPr>
        </p:nvGraphicFramePr>
        <p:xfrm>
          <a:off x="2910694" y="5373531"/>
          <a:ext cx="778149" cy="70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520700" imgH="469900" progId="Equation.DSMT4">
                  <p:embed/>
                </p:oleObj>
              </mc:Choice>
              <mc:Fallback>
                <p:oleObj name="Equation" r:id="rId5" imgW="520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0694" y="5373531"/>
                        <a:ext cx="778149" cy="70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47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551"/>
            <a:ext cx="8229600" cy="1143000"/>
          </a:xfrm>
        </p:spPr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582"/>
            <a:ext cx="8603650" cy="5929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be the matrix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ε</a:t>
            </a:r>
            <a:r>
              <a:rPr lang="en-US" dirty="0" smtClean="0"/>
              <a:t> = 0.01. Let                               and solve the least-squares problem </a:t>
            </a:r>
            <a:r>
              <a:rPr lang="en-US" i="1" dirty="0" smtClean="0"/>
              <a:t>Ax = b</a:t>
            </a:r>
            <a:r>
              <a:rPr lang="en-US" dirty="0" smtClean="0"/>
              <a:t> using the SVD. Then perturb the nonzero elements of A by the same random value in the range</a:t>
            </a:r>
            <a:br>
              <a:rPr lang="en-US" dirty="0" smtClean="0"/>
            </a:br>
            <a:r>
              <a:rPr lang="en-US" dirty="0" smtClean="0"/>
              <a:t>and perturb b by random values in the range</a:t>
            </a:r>
            <a:br>
              <a:rPr lang="en-US" dirty="0" smtClean="0"/>
            </a:br>
            <a:r>
              <a:rPr lang="en-US" dirty="0" smtClean="0"/>
              <a:t>                   . </a:t>
            </a:r>
            <a:r>
              <a:rPr lang="en-US" dirty="0"/>
              <a:t>C</a:t>
            </a:r>
            <a:r>
              <a:rPr lang="en-US" dirty="0" smtClean="0"/>
              <a:t>ompute the solution to the new problem.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39519"/>
              </p:ext>
            </p:extLst>
          </p:nvPr>
        </p:nvGraphicFramePr>
        <p:xfrm>
          <a:off x="2743864" y="1196735"/>
          <a:ext cx="24765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562100" imgH="1282700" progId="Equation.DSMT4">
                  <p:embed/>
                </p:oleObj>
              </mc:Choice>
              <mc:Fallback>
                <p:oleObj name="Equation" r:id="rId3" imgW="15621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864" y="1196735"/>
                        <a:ext cx="2476500" cy="203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316"/>
              </p:ext>
            </p:extLst>
          </p:nvPr>
        </p:nvGraphicFramePr>
        <p:xfrm>
          <a:off x="3592695" y="3230323"/>
          <a:ext cx="2636008" cy="49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676400" imgH="317500" progId="Equation.DSMT4">
                  <p:embed/>
                </p:oleObj>
              </mc:Choice>
              <mc:Fallback>
                <p:oleObj name="Equation" r:id="rId5" imgW="16764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2695" y="3230323"/>
                        <a:ext cx="2636008" cy="499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204044"/>
              </p:ext>
            </p:extLst>
          </p:nvPr>
        </p:nvGraphicFramePr>
        <p:xfrm>
          <a:off x="5056154" y="4594935"/>
          <a:ext cx="2072586" cy="40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1168400" imgH="228600" progId="Equation.DSMT4">
                  <p:embed/>
                </p:oleObj>
              </mc:Choice>
              <mc:Fallback>
                <p:oleObj name="Equation" r:id="rId7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6154" y="4594935"/>
                        <a:ext cx="2072586" cy="405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34966"/>
              </p:ext>
            </p:extLst>
          </p:nvPr>
        </p:nvGraphicFramePr>
        <p:xfrm>
          <a:off x="878951" y="5413708"/>
          <a:ext cx="1685925" cy="35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9" imgW="952500" imgH="203200" progId="Equation.DSMT4">
                  <p:embed/>
                </p:oleObj>
              </mc:Choice>
              <mc:Fallback>
                <p:oleObj name="Equation" r:id="rId9" imgW="952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951" y="5413708"/>
                        <a:ext cx="1685925" cy="359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5220364" y="2086505"/>
            <a:ext cx="826922" cy="1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02895" y="1901839"/>
            <a:ext cx="304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number = 223.6090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5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576"/>
            <a:ext cx="8229600" cy="4525963"/>
          </a:xfrm>
        </p:spPr>
        <p:txBody>
          <a:bodyPr/>
          <a:lstStyle/>
          <a:p>
            <a:r>
              <a:rPr lang="en-US" dirty="0" smtClean="0"/>
              <a:t>Run the m-file example7.m.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935" y="1722416"/>
            <a:ext cx="806304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epsilon = .01;</a:t>
            </a:r>
          </a:p>
          <a:p>
            <a:r>
              <a:rPr lang="en-US" dirty="0">
                <a:latin typeface="Courier New"/>
                <a:cs typeface="Courier New"/>
              </a:rPr>
              <a:t>A = [1 1 1 1 1;epsilon 0 0 0 0;0 epsilon 0 0 0;</a:t>
            </a:r>
          </a:p>
          <a:p>
            <a:r>
              <a:rPr lang="en-US" dirty="0">
                <a:latin typeface="Courier New"/>
                <a:cs typeface="Courier New"/>
              </a:rPr>
              <a:t>     0 0 epsilon 0 0;0 0 0 epsilon 0;0 0 0 0 epsilon];</a:t>
            </a:r>
          </a:p>
          <a:p>
            <a:r>
              <a:rPr lang="en-US" dirty="0">
                <a:latin typeface="Courier New"/>
                <a:cs typeface="Courier New"/>
              </a:rPr>
              <a:t>b = ones(6,1);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latin typeface="Courier New"/>
                <a:cs typeface="Courier New"/>
              </a:rPr>
              <a:t>B = .00001*rand*A + A;</a:t>
            </a:r>
          </a:p>
          <a:p>
            <a:r>
              <a:rPr lang="en-US" dirty="0">
                <a:latin typeface="Courier New"/>
                <a:cs typeface="Courier New"/>
              </a:rPr>
              <a:t>c = b + .001*rand(6,1);</a:t>
            </a:r>
          </a:p>
          <a:p>
            <a:r>
              <a:rPr lang="en-US" dirty="0">
                <a:latin typeface="Courier New"/>
                <a:cs typeface="Courier New"/>
              </a:rPr>
              <a:t>x = </a:t>
            </a:r>
            <a:r>
              <a:rPr lang="en-US" dirty="0" err="1">
                <a:latin typeface="Courier New"/>
                <a:cs typeface="Courier New"/>
              </a:rPr>
              <a:t>svdlstsq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A,b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y = </a:t>
            </a:r>
            <a:r>
              <a:rPr lang="en-US" dirty="0" err="1">
                <a:latin typeface="Courier New"/>
                <a:cs typeface="Courier New"/>
              </a:rPr>
              <a:t>svdlstsq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B,c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err="1">
                <a:latin typeface="Courier New"/>
                <a:cs typeface="Courier New"/>
              </a:rPr>
              <a:t>fprintf</a:t>
            </a:r>
            <a:r>
              <a:rPr lang="en-US" dirty="0">
                <a:latin typeface="Courier New"/>
                <a:cs typeface="Courier New"/>
              </a:rPr>
              <a:t>('norm(x-y) = %g\</a:t>
            </a:r>
            <a:r>
              <a:rPr lang="en-US" dirty="0" err="1">
                <a:latin typeface="Courier New"/>
                <a:cs typeface="Courier New"/>
              </a:rPr>
              <a:t>n',norm</a:t>
            </a:r>
            <a:r>
              <a:rPr lang="en-US" dirty="0">
                <a:latin typeface="Courier New"/>
                <a:cs typeface="Courier New"/>
              </a:rPr>
              <a:t>(x-y))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&lt;Run&gt;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norm(x-y) = 0.06251</a:t>
            </a:r>
            <a:endParaRPr lang="en-US" dirty="0">
              <a:latin typeface="Courier New"/>
              <a:cs typeface="Courier New"/>
            </a:endParaRPr>
          </a:p>
          <a:p>
            <a:endParaRPr lang="en-US" b="0" i="0" u="none" strike="noStrike" baseline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57785" y="5933969"/>
            <a:ext cx="3352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i="0" dirty="0" smtClean="0">
                <a:effectLst/>
              </a:rPr>
              <a:t>he error can be bounded by the</a:t>
            </a:r>
          </a:p>
          <a:p>
            <a:r>
              <a:rPr lang="en-US" i="0" dirty="0" smtClean="0">
                <a:effectLst/>
              </a:rPr>
              <a:t>square of the condition number.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98135" y="5866406"/>
            <a:ext cx="1148984" cy="380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5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Sensitivity </a:t>
            </a:r>
            <a:r>
              <a:rPr lang="en-US" sz="4900" dirty="0"/>
              <a:t>when using the Normal Equations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the normal equations, the relative error is always bounded by the square of the condition number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/>
              <a:t>U</a:t>
            </a:r>
            <a:r>
              <a:rPr lang="en-US" dirty="0" smtClean="0">
                <a:effectLst/>
              </a:rPr>
              <a:t>se of the normal equations can lose twice as many digits of accuracy compared to the use of the QR or SVD algorithms. Use only when the condition number of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small.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6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Rank</a:t>
            </a:r>
            <a:r>
              <a:rPr lang="en-US" sz="4900" dirty="0"/>
              <a:t>-Deficient Least-Squares Problems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i="1" dirty="0" smtClean="0"/>
              <a:t>m ≥ n</a:t>
            </a:r>
            <a:r>
              <a:rPr lang="en-US" dirty="0" smtClean="0"/>
              <a:t> and </a:t>
            </a:r>
            <a:r>
              <a:rPr lang="en-US" i="1" dirty="0" smtClean="0"/>
              <a:t>rank(A) &lt; n</a:t>
            </a:r>
            <a:r>
              <a:rPr lang="en-US" dirty="0" smtClean="0"/>
              <a:t>. </a:t>
            </a:r>
            <a:r>
              <a:rPr lang="en-US" i="1" dirty="0" smtClean="0"/>
              <a:t>A</a:t>
            </a:r>
            <a:r>
              <a:rPr lang="en-US" dirty="0" smtClean="0"/>
              <a:t> is said to be </a:t>
            </a:r>
            <a:r>
              <a:rPr lang="en-US" i="1" dirty="0" smtClean="0"/>
              <a:t>rank-deficien</a:t>
            </a:r>
            <a:r>
              <a:rPr lang="en-US" dirty="0" smtClean="0"/>
              <a:t>t.</a:t>
            </a:r>
          </a:p>
          <a:p>
            <a:r>
              <a:rPr lang="en-US" dirty="0" smtClean="0">
                <a:effectLst/>
              </a:rPr>
              <a:t>The solution to rank-deficient or nearly rank-deficient problems is to make a wise choice among the solutions, and the choice is to pick the solution with the smallest 2-norm, the </a:t>
            </a:r>
            <a:r>
              <a:rPr lang="en-US" i="1" dirty="0" smtClean="0">
                <a:effectLst/>
              </a:rPr>
              <a:t>minimum norm solution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Rank-Deficient Least-Squares Problems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63837"/>
            <a:ext cx="8737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4128"/>
            <a:ext cx="8229600" cy="937985"/>
          </a:xfrm>
        </p:spPr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128" y="1417638"/>
            <a:ext cx="8642882" cy="38036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90757"/>
              </p:ext>
            </p:extLst>
          </p:nvPr>
        </p:nvGraphicFramePr>
        <p:xfrm>
          <a:off x="272128" y="528907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5" imgW="1054100" imgH="469900" progId="Equation.DSMT4">
                  <p:embed/>
                </p:oleObj>
              </mc:Choice>
              <mc:Fallback>
                <p:oleObj name="Equation" r:id="rId5" imgW="1054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128" y="528907"/>
                        <a:ext cx="10541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69566"/>
              </p:ext>
            </p:extLst>
          </p:nvPr>
        </p:nvGraphicFramePr>
        <p:xfrm>
          <a:off x="1543259" y="516207"/>
          <a:ext cx="109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7" imgW="1092200" imgH="482600" progId="Equation.DSMT4">
                  <p:embed/>
                </p:oleObj>
              </mc:Choice>
              <mc:Fallback>
                <p:oleObj name="Equation" r:id="rId7" imgW="1092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3259" y="516207"/>
                        <a:ext cx="1092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81638"/>
              </p:ext>
            </p:extLst>
          </p:nvPr>
        </p:nvGraphicFramePr>
        <p:xfrm>
          <a:off x="381984" y="5349303"/>
          <a:ext cx="579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9" imgW="5791200" imgH="914400" progId="Equation.DSMT4">
                  <p:embed/>
                </p:oleObj>
              </mc:Choice>
              <mc:Fallback>
                <p:oleObj name="Equation" r:id="rId9" imgW="5791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984" y="5349303"/>
                        <a:ext cx="5791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0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rdlstsq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>
          <a:xfrm>
            <a:off x="190500" y="1924539"/>
            <a:ext cx="8763000" cy="30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4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rdlstsq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7"/>
          <a:stretch/>
        </p:blipFill>
        <p:spPr bwMode="auto">
          <a:xfrm>
            <a:off x="200267" y="1523471"/>
            <a:ext cx="8763000" cy="294444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46235"/>
              </p:ext>
            </p:extLst>
          </p:nvPr>
        </p:nvGraphicFramePr>
        <p:xfrm>
          <a:off x="3691106" y="5010150"/>
          <a:ext cx="21732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5" imgW="1244600" imgH="190500" progId="Equation.DSMT4">
                  <p:embed/>
                </p:oleObj>
              </mc:Choice>
              <mc:Fallback>
                <p:oleObj name="Equation" r:id="rId5" imgW="12446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106" y="5010150"/>
                        <a:ext cx="2173287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9758" y="501017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flop count is approximately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5031"/>
            <a:ext cx="8229600" cy="1143000"/>
          </a:xfrm>
        </p:spPr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969"/>
            <a:ext cx="8229600" cy="4525963"/>
          </a:xfrm>
        </p:spPr>
        <p:txBody>
          <a:bodyPr/>
          <a:lstStyle/>
          <a:p>
            <a:r>
              <a:rPr lang="en-US" dirty="0" smtClean="0"/>
              <a:t>Find a least-squares solution for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940211"/>
              </p:ext>
            </p:extLst>
          </p:nvPr>
        </p:nvGraphicFramePr>
        <p:xfrm>
          <a:off x="1563688" y="1749425"/>
          <a:ext cx="28908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2146300" imgH="889000" progId="Equation.DSMT4">
                  <p:embed/>
                </p:oleObj>
              </mc:Choice>
              <mc:Fallback>
                <p:oleObj name="Equation" r:id="rId3" imgW="2146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3688" y="1749425"/>
                        <a:ext cx="2890837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722" y="3074523"/>
            <a:ext cx="48944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/>
                <a:cs typeface="Courier New"/>
              </a:rPr>
              <a:t>&gt;&gt; [</a:t>
            </a:r>
            <a:r>
              <a:rPr lang="pt-BR" dirty="0" err="1" smtClean="0">
                <a:latin typeface="Courier New"/>
                <a:cs typeface="Courier New"/>
              </a:rPr>
              <a:t>x_ls</a:t>
            </a:r>
            <a:r>
              <a:rPr lang="pt-BR" dirty="0" smtClean="0">
                <a:latin typeface="Courier New"/>
                <a:cs typeface="Courier New"/>
              </a:rPr>
              <a:t>, residual] = </a:t>
            </a:r>
            <a:r>
              <a:rPr lang="pt-BR" dirty="0" err="1" smtClean="0">
                <a:latin typeface="Courier New"/>
                <a:cs typeface="Courier New"/>
              </a:rPr>
              <a:t>rdlstsq</a:t>
            </a:r>
            <a:r>
              <a:rPr lang="pt-BR" dirty="0" smtClean="0">
                <a:latin typeface="Courier New"/>
                <a:cs typeface="Courier New"/>
              </a:rPr>
              <a:t>(</a:t>
            </a:r>
            <a:r>
              <a:rPr lang="pt-BR" dirty="0" err="1" smtClean="0">
                <a:latin typeface="Courier New"/>
                <a:cs typeface="Courier New"/>
              </a:rPr>
              <a:t>A,b</a:t>
            </a:r>
            <a:r>
              <a:rPr lang="pt-BR" dirty="0" smtClean="0">
                <a:latin typeface="Courier New"/>
                <a:cs typeface="Courier New"/>
              </a:rPr>
              <a:t>)</a:t>
            </a:r>
          </a:p>
          <a:p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 err="1" smtClean="0">
                <a:latin typeface="Courier New"/>
                <a:cs typeface="Courier New"/>
              </a:rPr>
              <a:t>x_ls</a:t>
            </a:r>
            <a:r>
              <a:rPr lang="pt-BR" dirty="0" smtClean="0">
                <a:latin typeface="Courier New"/>
                <a:cs typeface="Courier New"/>
              </a:rPr>
              <a:t> =</a:t>
            </a:r>
          </a:p>
          <a:p>
            <a:r>
              <a:rPr lang="pt-BR" dirty="0" smtClean="0">
                <a:latin typeface="Courier New"/>
                <a:cs typeface="Courier New"/>
              </a:rPr>
              <a:t>   -0.5897</a:t>
            </a:r>
          </a:p>
          <a:p>
            <a:r>
              <a:rPr lang="pt-BR" dirty="0" smtClean="0">
                <a:latin typeface="Courier New"/>
                <a:cs typeface="Courier New"/>
              </a:rPr>
              <a:t>   -0.2660</a:t>
            </a:r>
          </a:p>
          <a:p>
            <a:r>
              <a:rPr lang="pt-BR" dirty="0" smtClean="0">
                <a:latin typeface="Courier New"/>
                <a:cs typeface="Courier New"/>
              </a:rPr>
              <a:t>    0.1041</a:t>
            </a:r>
          </a:p>
          <a:p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 smtClean="0">
                <a:latin typeface="Courier New"/>
                <a:cs typeface="Courier New"/>
              </a:rPr>
              <a:t>residual =</a:t>
            </a:r>
          </a:p>
          <a:p>
            <a:r>
              <a:rPr lang="pt-BR" dirty="0" smtClean="0">
                <a:latin typeface="Courier New"/>
                <a:cs typeface="Courier New"/>
              </a:rPr>
              <a:t>    1.2217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05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Interpretation of</a:t>
            </a:r>
            <a:br>
              <a:rPr lang="en-US" dirty="0" smtClean="0"/>
            </a:br>
            <a:r>
              <a:rPr lang="en-US" dirty="0" smtClean="0"/>
              <a:t>Least-Squares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i="1" dirty="0" smtClean="0"/>
              <a:t>m &gt; n</a:t>
            </a:r>
            <a:r>
              <a:rPr lang="en-US" dirty="0" smtClean="0"/>
              <a:t>. A is a linear transformation from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to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</a:t>
            </a:r>
            <a:r>
              <a:rPr lang="en-US" dirty="0" smtClean="0"/>
              <a:t>, so the range of A, R(A), is a subset of R</a:t>
            </a:r>
            <a:r>
              <a:rPr lang="en-US" baseline="30000" dirty="0" smtClean="0"/>
              <a:t>m</a:t>
            </a:r>
            <a:r>
              <a:rPr lang="en-US" dirty="0" smtClean="0"/>
              <a:t>. If b is contained in R(A), there is a solution; otherwise,  project b onto R(A) to obtain vector u = Ax. The vector b – Ax is orthogonal to R(A) and </a:t>
            </a:r>
            <a:r>
              <a:rPr lang="en-US" dirty="0"/>
              <a:t> </a:t>
            </a:r>
            <a:r>
              <a:rPr lang="en-US" dirty="0" smtClean="0"/>
              <a:t>         is the minimum value we want.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9302"/>
              </p:ext>
            </p:extLst>
          </p:nvPr>
        </p:nvGraphicFramePr>
        <p:xfrm>
          <a:off x="4712790" y="4212339"/>
          <a:ext cx="912896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571500" imgH="241300" progId="Equation.DSMT4">
                  <p:embed/>
                </p:oleObj>
              </mc:Choice>
              <mc:Fallback>
                <p:oleObj name="Equation" r:id="rId4" imgW="571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2790" y="4212339"/>
                        <a:ext cx="912896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0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Definition of the </a:t>
            </a:r>
            <a:r>
              <a:rPr lang="en-US" dirty="0" err="1" smtClean="0"/>
              <a:t>Pseudoinverse</a:t>
            </a:r>
            <a:r>
              <a:rPr lang="en-US" dirty="0" smtClean="0"/>
              <a:t>, m ≥ n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00" y="1695027"/>
            <a:ext cx="8712200" cy="2946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304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Underdetermined  Linear</a:t>
            </a:r>
            <a:br>
              <a:rPr lang="en-US" dirty="0" smtClean="0"/>
            </a:br>
            <a:r>
              <a:rPr lang="en-US" dirty="0" smtClean="0"/>
              <a:t>Least-Squares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419600"/>
            <a:ext cx="653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underdetermined system has either no solution</a:t>
            </a:r>
          </a:p>
          <a:p>
            <a:r>
              <a:rPr lang="en-US" sz="2400" dirty="0" smtClean="0"/>
              <a:t>or infinitely many solutions.</a:t>
            </a:r>
            <a:endParaRPr lang="en-US" sz="2400" dirty="0"/>
          </a:p>
        </p:txBody>
      </p:sp>
      <p:pic>
        <p:nvPicPr>
          <p:cNvPr id="3" name="Picture 2" descr="f16-0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63" y="1788658"/>
            <a:ext cx="4053963" cy="23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QR</a:t>
            </a:r>
            <a:r>
              <a:rPr lang="en-US" dirty="0" smtClean="0"/>
              <a:t> Method for the Underdetermined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11" y="1461664"/>
            <a:ext cx="9027189" cy="4525963"/>
          </a:xfrm>
        </p:spPr>
        <p:txBody>
          <a:bodyPr/>
          <a:lstStyle/>
          <a:p>
            <a:r>
              <a:rPr lang="en-US" dirty="0" smtClean="0"/>
              <a:t>If rank(A) = m, apply the full QR decomposition to the n × m full rank matrix A</a:t>
            </a:r>
            <a:r>
              <a:rPr lang="en-US" baseline="30000" dirty="0" smtClean="0"/>
              <a:t>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20685"/>
              </p:ext>
            </p:extLst>
          </p:nvPr>
        </p:nvGraphicFramePr>
        <p:xfrm>
          <a:off x="893763" y="2628900"/>
          <a:ext cx="21039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901309" imgH="228501" progId="Equation.3">
                  <p:embed/>
                </p:oleObj>
              </mc:Choice>
              <mc:Fallback>
                <p:oleObj name="Equation" r:id="rId3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628900"/>
                        <a:ext cx="21039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49505" y="2700635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(normal equations)</a:t>
            </a:r>
            <a:endParaRPr lang="en-US" sz="2400" dirty="0"/>
          </a:p>
        </p:txBody>
      </p:sp>
      <p:graphicFrame>
        <p:nvGraphicFramePr>
          <p:cNvPr id="464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80452"/>
              </p:ext>
            </p:extLst>
          </p:nvPr>
        </p:nvGraphicFramePr>
        <p:xfrm>
          <a:off x="912813" y="3911600"/>
          <a:ext cx="25193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5" imgW="1079500" imgH="228600" progId="Equation.DSMT4">
                  <p:embed/>
                </p:oleObj>
              </mc:Choice>
              <mc:Fallback>
                <p:oleObj name="Equation" r:id="rId5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911600"/>
                        <a:ext cx="25193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15361"/>
              </p:ext>
            </p:extLst>
          </p:nvPr>
        </p:nvGraphicFramePr>
        <p:xfrm>
          <a:off x="912813" y="4495800"/>
          <a:ext cx="168365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7" imgW="736280" imgH="266584" progId="Equation.3">
                  <p:embed/>
                </p:oleObj>
              </mc:Choice>
              <mc:Fallback>
                <p:oleObj name="Equation" r:id="rId7" imgW="73628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495800"/>
                        <a:ext cx="168365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80575"/>
              </p:ext>
            </p:extLst>
          </p:nvPr>
        </p:nvGraphicFramePr>
        <p:xfrm>
          <a:off x="893763" y="5267325"/>
          <a:ext cx="3108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9" imgW="1333500" imgH="241300" progId="Equation.DSMT4">
                  <p:embed/>
                </p:oleObj>
              </mc:Choice>
              <mc:Fallback>
                <p:oleObj name="Equation" r:id="rId9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267325"/>
                        <a:ext cx="31083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250268"/>
              </p:ext>
            </p:extLst>
          </p:nvPr>
        </p:nvGraphicFramePr>
        <p:xfrm>
          <a:off x="1858963" y="6142038"/>
          <a:ext cx="19208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11" imgW="825500" imgH="279400" progId="Equation.DSMT4">
                  <p:embed/>
                </p:oleObj>
              </mc:Choice>
              <mc:Fallback>
                <p:oleObj name="Equation" r:id="rId11" imgW="82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6142038"/>
                        <a:ext cx="1920875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04390"/>
              </p:ext>
            </p:extLst>
          </p:nvPr>
        </p:nvGraphicFramePr>
        <p:xfrm>
          <a:off x="893763" y="3314700"/>
          <a:ext cx="1331595" cy="53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13" imgW="571500" imgH="228600" progId="Equation.DSMT4">
                  <p:embed/>
                </p:oleObj>
              </mc:Choice>
              <mc:Fallback>
                <p:oleObj name="Equation" r:id="rId13" imgW="571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3763" y="3314700"/>
                        <a:ext cx="1331595" cy="53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2813" y="6249523"/>
            <a:ext cx="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QR</a:t>
            </a:r>
            <a:r>
              <a:rPr lang="en-US" dirty="0" smtClean="0"/>
              <a:t> Method for the Underdetermined Problem</a:t>
            </a:r>
            <a:endParaRPr lang="en-US" dirty="0"/>
          </a:p>
        </p:txBody>
      </p:sp>
      <p:graphicFrame>
        <p:nvGraphicFramePr>
          <p:cNvPr id="471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71473"/>
              </p:ext>
            </p:extLst>
          </p:nvPr>
        </p:nvGraphicFramePr>
        <p:xfrm>
          <a:off x="702744" y="3040797"/>
          <a:ext cx="2046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596641" imgH="266584" progId="Equation.3">
                  <p:embed/>
                </p:oleObj>
              </mc:Choice>
              <mc:Fallback>
                <p:oleObj name="Equation" r:id="rId3" imgW="59664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44" y="3040797"/>
                        <a:ext cx="20462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48399"/>
              </p:ext>
            </p:extLst>
          </p:nvPr>
        </p:nvGraphicFramePr>
        <p:xfrm>
          <a:off x="748009" y="4183797"/>
          <a:ext cx="2089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609336" imgH="266584" progId="Equation.3">
                  <p:embed/>
                </p:oleObj>
              </mc:Choice>
              <mc:Fallback>
                <p:oleObj name="Equation" r:id="rId5" imgW="60933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09" y="4183797"/>
                        <a:ext cx="20891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709660"/>
              </p:ext>
            </p:extLst>
          </p:nvPr>
        </p:nvGraphicFramePr>
        <p:xfrm>
          <a:off x="824017" y="5391885"/>
          <a:ext cx="17843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7" imgW="520700" imgH="228600" progId="Equation.3">
                  <p:embed/>
                </p:oleObj>
              </mc:Choice>
              <mc:Fallback>
                <p:oleObj name="Equation" r:id="rId7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17" y="5391885"/>
                        <a:ext cx="17843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88146"/>
              </p:ext>
            </p:extLst>
          </p:nvPr>
        </p:nvGraphicFramePr>
        <p:xfrm>
          <a:off x="3338809" y="3233185"/>
          <a:ext cx="447869" cy="283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9" imgW="203112" imgH="1866090" progId="Equation.DSMT4">
                  <p:embed/>
                </p:oleObj>
              </mc:Choice>
              <mc:Fallback>
                <p:oleObj name="Equation" r:id="rId9" imgW="203112" imgH="18660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809" y="3233185"/>
                        <a:ext cx="447869" cy="2837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72209" y="4183797"/>
            <a:ext cx="2632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Must execute these</a:t>
            </a:r>
          </a:p>
          <a:p>
            <a:r>
              <a:rPr lang="en-US" sz="2400" dirty="0" smtClean="0"/>
              <a:t>steps efficiently.</a:t>
            </a:r>
            <a:endParaRPr lang="en-US" sz="2400" dirty="0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92380"/>
              </p:ext>
            </p:extLst>
          </p:nvPr>
        </p:nvGraphicFramePr>
        <p:xfrm>
          <a:off x="1648894" y="1730766"/>
          <a:ext cx="19208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1" imgW="825500" imgH="279400" progId="Equation.DSMT4">
                  <p:embed/>
                </p:oleObj>
              </mc:Choice>
              <mc:Fallback>
                <p:oleObj name="Equation" r:id="rId11" imgW="82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894" y="1730766"/>
                        <a:ext cx="1920875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2744" y="1838251"/>
            <a:ext cx="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QR Method for the Underdetermined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746"/>
            <a:ext cx="8229600" cy="4525963"/>
          </a:xfrm>
        </p:spPr>
        <p:txBody>
          <a:bodyPr/>
          <a:lstStyle/>
          <a:p>
            <a:r>
              <a:rPr lang="en-US" dirty="0" smtClean="0"/>
              <a:t>Using block matrix notation, the algorithm for computing </a:t>
            </a:r>
            <a:r>
              <a:rPr lang="en-US" i="1" dirty="0" smtClean="0"/>
              <a:t>x</a:t>
            </a:r>
            <a:r>
              <a:rPr lang="en-US" dirty="0" smtClean="0"/>
              <a:t> 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31075"/>
              </p:ext>
            </p:extLst>
          </p:nvPr>
        </p:nvGraphicFramePr>
        <p:xfrm>
          <a:off x="808038" y="2341563"/>
          <a:ext cx="190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952500" imgH="762000" progId="Equation.DSMT4">
                  <p:embed/>
                </p:oleObj>
              </mc:Choice>
              <mc:Fallback>
                <p:oleObj name="Equation" r:id="rId3" imgW="952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038" y="2341563"/>
                        <a:ext cx="1905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99750"/>
              </p:ext>
            </p:extLst>
          </p:nvPr>
        </p:nvGraphicFramePr>
        <p:xfrm>
          <a:off x="782638" y="3760788"/>
          <a:ext cx="30480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1524000" imgH="1435100" progId="Equation.DSMT4">
                  <p:embed/>
                </p:oleObj>
              </mc:Choice>
              <mc:Fallback>
                <p:oleObj name="Equation" r:id="rId5" imgW="1524000" imgH="143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38" y="3760788"/>
                        <a:ext cx="3048000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477" y="2908956"/>
            <a:ext cx="68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793" y="4990094"/>
            <a:ext cx="68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3038" y="2876690"/>
            <a:ext cx="432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r>
              <a:rPr lang="en-US" i="1" dirty="0" smtClean="0"/>
              <a:t> R</a:t>
            </a:r>
            <a:r>
              <a:rPr lang="en-US" i="1" baseline="-25000" dirty="0" smtClean="0"/>
              <a:t>1</a:t>
            </a:r>
            <a:r>
              <a:rPr lang="en-US" dirty="0" smtClean="0"/>
              <a:t> is the upper </a:t>
            </a:r>
            <a:r>
              <a:rPr lang="en-US" i="1" dirty="0" smtClean="0"/>
              <a:t>m × m</a:t>
            </a:r>
            <a:r>
              <a:rPr lang="en-US" dirty="0" smtClean="0"/>
              <a:t> submatrix of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0638" y="5027547"/>
            <a:ext cx="432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 the upper </a:t>
            </a:r>
            <a:r>
              <a:rPr lang="en-US" i="1" dirty="0" smtClean="0"/>
              <a:t>n × m</a:t>
            </a:r>
            <a:r>
              <a:rPr lang="en-US" dirty="0" smtClean="0"/>
              <a:t> submatrix of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3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of </a:t>
            </a:r>
            <a:r>
              <a:rPr lang="en-US" dirty="0" smtClean="0"/>
              <a:t>a Full </a:t>
            </a:r>
            <a:r>
              <a:rPr lang="en-US" dirty="0"/>
              <a:t>R</a:t>
            </a:r>
            <a:r>
              <a:rPr lang="en-US" dirty="0" smtClean="0"/>
              <a:t>ank </a:t>
            </a:r>
            <a:r>
              <a:rPr lang="en-US" dirty="0"/>
              <a:t>U</a:t>
            </a:r>
            <a:r>
              <a:rPr lang="en-US" dirty="0" smtClean="0"/>
              <a:t>nderdetermined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using </a:t>
            </a:r>
            <a:r>
              <a:rPr lang="en-US" dirty="0" smtClean="0"/>
              <a:t>the QR Decomposition 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46" y="1808148"/>
            <a:ext cx="8763000" cy="3733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93832"/>
              </p:ext>
            </p:extLst>
          </p:nvPr>
        </p:nvGraphicFramePr>
        <p:xfrm>
          <a:off x="3835400" y="5857875"/>
          <a:ext cx="1981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5" imgW="1320800" imgH="469900" progId="Equation.DSMT4">
                  <p:embed/>
                </p:oleObj>
              </mc:Choice>
              <mc:Fallback>
                <p:oleObj name="Equation" r:id="rId5" imgW="1320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400" y="5857875"/>
                        <a:ext cx="198120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754341" y="5998296"/>
            <a:ext cx="33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flop count is approximately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5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952"/>
            <a:ext cx="8229600" cy="5647446"/>
          </a:xfrm>
        </p:spPr>
        <p:txBody>
          <a:bodyPr/>
          <a:lstStyle/>
          <a:p>
            <a:r>
              <a:rPr lang="en-US" dirty="0" smtClean="0"/>
              <a:t>Solve the full rank underdetermined system</a:t>
            </a:r>
            <a:endParaRPr lang="en-US" dirty="0"/>
          </a:p>
        </p:txBody>
      </p:sp>
      <p:graphicFrame>
        <p:nvGraphicFramePr>
          <p:cNvPr id="48230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647101"/>
              </p:ext>
            </p:extLst>
          </p:nvPr>
        </p:nvGraphicFramePr>
        <p:xfrm>
          <a:off x="1624013" y="1627188"/>
          <a:ext cx="5211762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3390900" imgH="1752600" progId="Equation.DSMT4">
                  <p:embed/>
                </p:oleObj>
              </mc:Choice>
              <mc:Fallback>
                <p:oleObj name="Equation" r:id="rId3" imgW="3390900" imgH="175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627188"/>
                        <a:ext cx="5211762" cy="269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96" y="3841075"/>
            <a:ext cx="295510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uqrlstsq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0.1255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0.0066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-0.0282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0.0261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0.0014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-0.0176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0.0201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305"/>
            <a:ext cx="8229600" cy="5499826"/>
          </a:xfrm>
        </p:spPr>
        <p:txBody>
          <a:bodyPr/>
          <a:lstStyle/>
          <a:p>
            <a:r>
              <a:rPr lang="en-US" dirty="0" smtClean="0"/>
              <a:t>Solve rank deficient underdetermined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rdlstsq</a:t>
            </a:r>
            <a:r>
              <a:rPr lang="en-US" dirty="0" smtClean="0"/>
              <a:t>. The function </a:t>
            </a:r>
            <a:r>
              <a:rPr lang="en-US" dirty="0" err="1" smtClean="0">
                <a:latin typeface="Courier New"/>
                <a:cs typeface="Courier New"/>
              </a:rPr>
              <a:t>uqrlstsq</a:t>
            </a:r>
            <a:r>
              <a:rPr lang="en-US" dirty="0" smtClean="0"/>
              <a:t> fails because </a:t>
            </a:r>
            <a:r>
              <a:rPr lang="en-US" i="1" dirty="0" smtClean="0"/>
              <a:t>A </a:t>
            </a:r>
            <a:r>
              <a:rPr lang="en-US" dirty="0" smtClean="0"/>
              <a:t>does not have full rank.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78481"/>
              </p:ext>
            </p:extLst>
          </p:nvPr>
        </p:nvGraphicFramePr>
        <p:xfrm>
          <a:off x="2585050" y="1838481"/>
          <a:ext cx="3193344" cy="117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4" imgW="1892300" imgH="698500" progId="Equation.DSMT4">
                  <p:embed/>
                </p:oleObj>
              </mc:Choice>
              <mc:Fallback>
                <p:oleObj name="Equation" r:id="rId4" imgW="18923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5050" y="1838481"/>
                        <a:ext cx="3193344" cy="117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25180" y="2221483"/>
            <a:ext cx="12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rank(A) =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980" y="4316813"/>
            <a:ext cx="384780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urier New"/>
                <a:cs typeface="Courier New"/>
              </a:rPr>
              <a:t>&gt;&gt; [</a:t>
            </a:r>
            <a:r>
              <a:rPr lang="pt-BR" sz="1400" dirty="0" err="1" smtClean="0">
                <a:latin typeface="Courier New"/>
                <a:cs typeface="Courier New"/>
              </a:rPr>
              <a:t>x_ls</a:t>
            </a:r>
            <a:r>
              <a:rPr lang="pt-BR" sz="1400" dirty="0" smtClean="0">
                <a:latin typeface="Courier New"/>
                <a:cs typeface="Courier New"/>
              </a:rPr>
              <a:t>, residual] = </a:t>
            </a:r>
            <a:r>
              <a:rPr lang="pt-BR" sz="1400" dirty="0" err="1" smtClean="0">
                <a:latin typeface="Courier New"/>
                <a:cs typeface="Courier New"/>
              </a:rPr>
              <a:t>rdlstsq</a:t>
            </a:r>
            <a:r>
              <a:rPr lang="pt-BR" sz="1400" dirty="0" smtClean="0">
                <a:latin typeface="Courier New"/>
                <a:cs typeface="Courier New"/>
              </a:rPr>
              <a:t>(</a:t>
            </a:r>
            <a:r>
              <a:rPr lang="pt-BR" sz="1400" dirty="0" err="1" smtClean="0">
                <a:latin typeface="Courier New"/>
                <a:cs typeface="Courier New"/>
              </a:rPr>
              <a:t>A,b</a:t>
            </a:r>
            <a:r>
              <a:rPr lang="pt-BR" sz="1400" dirty="0" smtClean="0">
                <a:latin typeface="Courier New"/>
                <a:cs typeface="Courier New"/>
              </a:rPr>
              <a:t>)</a:t>
            </a:r>
          </a:p>
          <a:p>
            <a:endParaRPr lang="pt-BR" sz="1400" dirty="0" smtClean="0">
              <a:latin typeface="Courier New"/>
              <a:cs typeface="Courier New"/>
            </a:endParaRPr>
          </a:p>
          <a:p>
            <a:r>
              <a:rPr lang="pt-BR" sz="1400" dirty="0" err="1" smtClean="0">
                <a:latin typeface="Courier New"/>
                <a:cs typeface="Courier New"/>
              </a:rPr>
              <a:t>x_ls</a:t>
            </a:r>
            <a:r>
              <a:rPr lang="pt-BR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pt-BR" sz="1400" dirty="0" smtClean="0">
                <a:latin typeface="Courier New"/>
                <a:cs typeface="Courier New"/>
              </a:rPr>
              <a:t>    0.2974</a:t>
            </a:r>
          </a:p>
          <a:p>
            <a:r>
              <a:rPr lang="pt-BR" sz="1400" dirty="0" smtClean="0">
                <a:latin typeface="Courier New"/>
                <a:cs typeface="Courier New"/>
              </a:rPr>
              <a:t>   -0.0155</a:t>
            </a:r>
          </a:p>
          <a:p>
            <a:r>
              <a:rPr lang="pt-BR" sz="1400" dirty="0" smtClean="0">
                <a:latin typeface="Courier New"/>
                <a:cs typeface="Courier New"/>
              </a:rPr>
              <a:t>    0.0687</a:t>
            </a:r>
          </a:p>
          <a:p>
            <a:r>
              <a:rPr lang="pt-BR" sz="1400" dirty="0" smtClean="0">
                <a:latin typeface="Courier New"/>
                <a:cs typeface="Courier New"/>
              </a:rPr>
              <a:t>   -0.0309</a:t>
            </a:r>
          </a:p>
          <a:p>
            <a:endParaRPr lang="pt-BR" sz="1400" dirty="0" smtClean="0">
              <a:latin typeface="Courier New"/>
              <a:cs typeface="Courier New"/>
            </a:endParaRPr>
          </a:p>
          <a:p>
            <a:r>
              <a:rPr lang="pt-BR" sz="1400" dirty="0" smtClean="0">
                <a:latin typeface="Courier New"/>
                <a:cs typeface="Courier New"/>
              </a:rPr>
              <a:t>residual =</a:t>
            </a:r>
          </a:p>
          <a:p>
            <a:r>
              <a:rPr lang="pt-BR" sz="1400" dirty="0" smtClean="0">
                <a:latin typeface="Courier New"/>
                <a:cs typeface="Courier New"/>
              </a:rPr>
              <a:t>    0.9623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937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Interpretation of</a:t>
            </a:r>
            <a:br>
              <a:rPr lang="en-US" dirty="0" smtClean="0"/>
            </a:br>
            <a:r>
              <a:rPr lang="en-US" dirty="0" smtClean="0"/>
              <a:t>Least-Squares</a:t>
            </a:r>
            <a:endParaRPr lang="en-US" dirty="0"/>
          </a:p>
        </p:txBody>
      </p:sp>
      <p:pic>
        <p:nvPicPr>
          <p:cNvPr id="4" name="Picture 3" descr="f16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8" y="1761000"/>
            <a:ext cx="5589904" cy="34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247"/>
            <a:ext cx="8229600" cy="1143000"/>
          </a:xfrm>
        </p:spPr>
        <p:txBody>
          <a:bodyPr/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160"/>
            <a:ext cx="8229600" cy="4525963"/>
          </a:xfrm>
        </p:spPr>
        <p:txBody>
          <a:bodyPr/>
          <a:lstStyle/>
          <a:p>
            <a:r>
              <a:rPr lang="en-US" i="1" dirty="0" smtClean="0"/>
              <a:t>R(A)</a:t>
            </a:r>
            <a:r>
              <a:rPr lang="en-US" dirty="0" smtClean="0"/>
              <a:t> is a linear combination of the columns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- Ax</a:t>
            </a:r>
            <a:r>
              <a:rPr lang="en-US" dirty="0" smtClean="0"/>
              <a:t> is perpendicular to every vector in </a:t>
            </a:r>
            <a:r>
              <a:rPr lang="en-US" i="1" dirty="0" smtClean="0"/>
              <a:t>R(A)</a:t>
            </a:r>
            <a:r>
              <a:rPr lang="en-US" dirty="0" smtClean="0"/>
              <a:t>, so </a:t>
            </a:r>
            <a:r>
              <a:rPr lang="en-US" i="1" dirty="0" smtClean="0"/>
              <a:t>b - Ax</a:t>
            </a:r>
            <a:r>
              <a:rPr lang="en-US" dirty="0" smtClean="0"/>
              <a:t> is perpendicular to every column of </a:t>
            </a:r>
            <a:r>
              <a:rPr lang="en-US" i="1" dirty="0" smtClean="0"/>
              <a:t>A</a:t>
            </a:r>
            <a:r>
              <a:rPr lang="en-US" dirty="0" smtClean="0"/>
              <a:t>. If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are the columns of </a:t>
            </a:r>
            <a:r>
              <a:rPr lang="en-US" i="1" dirty="0" smtClean="0"/>
              <a:t>A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x</a:t>
            </a:r>
            <a:r>
              <a:rPr lang="en-US" dirty="0" smtClean="0"/>
              <a:t> must satisfy the </a:t>
            </a:r>
            <a:r>
              <a:rPr lang="en-US" i="1" dirty="0" smtClean="0"/>
              <a:t>n × n</a:t>
            </a:r>
            <a:r>
              <a:rPr lang="en-US" dirty="0" smtClean="0"/>
              <a:t> normal equations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680385"/>
              </p:ext>
            </p:extLst>
          </p:nvPr>
        </p:nvGraphicFramePr>
        <p:xfrm>
          <a:off x="3150881" y="2896977"/>
          <a:ext cx="27162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485900" imgH="749300" progId="Equation.DSMT4">
                  <p:embed/>
                </p:oleObj>
              </mc:Choice>
              <mc:Fallback>
                <p:oleObj name="Equation" r:id="rId3" imgW="14859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0881" y="2896977"/>
                        <a:ext cx="2716212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650904" y="4705974"/>
            <a:ext cx="3216189" cy="1067977"/>
            <a:chOff x="1167997" y="5325104"/>
            <a:chExt cx="3216189" cy="106797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62829"/>
                </p:ext>
              </p:extLst>
            </p:nvPr>
          </p:nvGraphicFramePr>
          <p:xfrm>
            <a:off x="1769881" y="5325104"/>
            <a:ext cx="1785937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5" imgW="812800" imgH="190500" progId="Equation.DSMT4">
                    <p:embed/>
                  </p:oleObj>
                </mc:Choice>
                <mc:Fallback>
                  <p:oleObj name="Equation" r:id="rId5" imgW="8128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881" y="5325104"/>
                          <a:ext cx="1785937" cy="417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 flipV="1">
              <a:off x="1510557" y="5785692"/>
              <a:ext cx="354705" cy="320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535184" y="5785690"/>
              <a:ext cx="290824" cy="320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184692" y="5785690"/>
              <a:ext cx="319906" cy="320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3603818" y="5785690"/>
              <a:ext cx="252048" cy="2526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67997" y="6012008"/>
              <a:ext cx="70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 × m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8692" y="6016955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 × 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4387" y="6023749"/>
              <a:ext cx="646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 × 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41913" y="6020788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 × 1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152988" y="5775769"/>
              <a:ext cx="119060" cy="415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25510" y="6016955"/>
              <a:ext cx="70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 × n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23299" y="6010899"/>
            <a:ext cx="62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This geometrical argument is not a proof.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59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Existence and Uniqueness of</a:t>
            </a:r>
            <a:br>
              <a:rPr lang="en-US" dirty="0" smtClean="0"/>
            </a:br>
            <a:r>
              <a:rPr lang="en-US" dirty="0" smtClean="0"/>
              <a:t>Least-Squares Solutions, m ≥ n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2133600"/>
            <a:ext cx="8737600" cy="2590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871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Pseudoinverse</a:t>
            </a:r>
            <a:r>
              <a:rPr lang="en-US" dirty="0" smtClean="0"/>
              <a:t>, m ≥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m ≥ n and A has full rank, then A</a:t>
            </a:r>
            <a:r>
              <a:rPr lang="en-US" baseline="30000" dirty="0" smtClean="0"/>
              <a:t>T</a:t>
            </a:r>
            <a:r>
              <a:rPr lang="en-US" dirty="0" smtClean="0"/>
              <a:t>A is nonsingular, and               is defined, so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m = n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has full rank,  then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50360"/>
              </p:ext>
            </p:extLst>
          </p:nvPr>
        </p:nvGraphicFramePr>
        <p:xfrm>
          <a:off x="3780164" y="2142284"/>
          <a:ext cx="1173543" cy="50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711200" imgH="304800" progId="Equation.DSMT4">
                  <p:embed/>
                </p:oleObj>
              </mc:Choice>
              <mc:Fallback>
                <p:oleObj name="Equation" r:id="rId4" imgW="7112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0164" y="2142284"/>
                        <a:ext cx="1173543" cy="50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97329"/>
              </p:ext>
            </p:extLst>
          </p:nvPr>
        </p:nvGraphicFramePr>
        <p:xfrm>
          <a:off x="2771672" y="2645231"/>
          <a:ext cx="2783527" cy="81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1041400" imgH="304800" progId="Equation.DSMT4">
                  <p:embed/>
                </p:oleObj>
              </mc:Choice>
              <mc:Fallback>
                <p:oleObj name="Equation" r:id="rId6" imgW="10414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672" y="2645231"/>
                        <a:ext cx="2783527" cy="814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843955"/>
            <a:ext cx="8737600" cy="13208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31589"/>
              </p:ext>
            </p:extLst>
          </p:nvPr>
        </p:nvGraphicFramePr>
        <p:xfrm>
          <a:off x="3697913" y="5864660"/>
          <a:ext cx="1499280" cy="5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546100" imgH="190500" progId="Equation.DSMT4">
                  <p:embed/>
                </p:oleObj>
              </mc:Choice>
              <mc:Fallback>
                <p:oleObj name="Equation" r:id="rId9" imgW="546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7913" y="5864660"/>
                        <a:ext cx="1499280" cy="52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17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Theorem:}&#10;\begin{enumerate}&#10;\item Given an\emph{ $m\times n$} matrix A with \emph{$m\geq n$} and an&#10;\emph{$m\times1$} column vector $b$, an \emph{$n\times1$} column&#10;vector \emph{$x$} exists such that $x$ is a least-squares solution&#10;to $Ax=b$ if and only if $x$ satisfies the normal equations&#10;\[&#10;A^{T}Ax=A^{T}b.&#10;\]&#10;&#10;\item The least-squares solution $x$ is unique if and only if $A$ has&#10;full-rank.&#10;\end{enumerat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810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%&#10;\begin{tabular}{ccccc}&#10;-0.6931m &amp; + &amp; b &amp; = &amp; 0.5710\tabularnewline&#10;0m &amp; + &amp; b &amp; = &amp; 2.3026\tabularnewline&#10;0.6931m &amp; + &amp; b &amp; = &amp; 4.0360\tabularnewline&#10;\end{tabular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168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\Sigma V^{T}x=U^{T}b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37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V^{T}x=y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9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svdlstsq} {A,b}&#10;\State&#10;\Comment {Use the SVD to solve the least-squares problem.}&#10;\State&#10;\Comment {Input: An $m\times n$ full rank matrix A, $m\geq n$, and an $m\times 1$ vector b.}&#10;\State&#10;\Comment {Output: The solution to the least-squares problem Ax = b and the residual}&#10;\State&#10;Compute the reduced SVD of A: $A=U\Sigma V^{T}$&#10;\State&#10;$c=U^{T}b$&#10;\State&#10;\Comment {Solve the system $\Sigma y=c$}&#10;\For {i = 1:n}&#10;\State&#10;$y_{i}=c_{i}/\sigma_{i}$&#10;\EndFor&#10;\State&#10;$x=Vy$&#10;\State&#10;$return\left[\begin{array}{cc} x, &amp; \left\Vert b-Ax\right\Vert _{2}\end{array}\right]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150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article}&#10;\usepackage{amssymb}&#10;\pagestyle{empty}&#10;&#10;\begin{document}&#10;\noindent \textbf{Theorem:} Assume that $\delta A$ and $\delta b$ are perturbations of the full&#10;rank matrix $A\in\mathbb{R}^{m\times n}$$\left(m\geq n\right)$ and&#10;the vector $b\in\mathbb{R}^{m}$, respectively. Assume that $x$ is&#10;the unique solution to the least-squares problem $Ax=b$ and that&#10;$\hat{x}$ is a solution to the least-squares problem $\left(A+\Delta A\right)\hat{x}=b+\Delta b$.&#10;Let $r$ be the residual $r=b-Ax$, and assume that&#10;\[&#10;\epsilon=\max\left(\frac{\left\Vert \delta A\right\Vert _{2}}{\left\Vert A\right\Vert _{2}},\,\frac{\left\Vert \delta b\right\Vert _{2}}{\left\Vert b\right\Vert _{2}}\right)&lt;\frac{1}{\kappa\left(A\right)}.&#10;\]&#10;Then,&#10;\[&#10;\frac{\left\Vert \hat{x}-x\right\Vert _{2}}{\left\Vert x\right\Vert _{2}}\leq\epsilon\left(\frac{2\kappa\left(A\right)}{\cos\theta}+\tan\theta\,\left(\kappa\left(A\right)\right)^{2}\right)+O\left(\epsilon^{2}\right),&#10;\]&#10;where $\sin\theta=\frac{\left\Vert r\right\Vert _{2}}{\left\Vert b\right\Vert _{2}}$.&#10;In other words, $\theta,\,0&lt;\theta&lt;\frac{\pi}{2}$, is the angle between&#10;the vectors $b$ and $A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499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}&#10;\pagestyle{empty}&#10;&#10;\begin{document}&#10;&#10;\noindent \textbf{Theorem:} Let $A=U\widetilde{\Sigma}V^{T}$ be the SVD of $A^{m\times n}$,&#10;with $r=rank\left(A\right)$. If $U=\left[\begin{array}{ccc}&#10;u_{1} &amp; \ldots &amp; u_{m}\end{array}\right]$ and $V=\left[\begin{array}{ccc}&#10;v_{1} &amp; \ldots &amp; v_{n}\end{array}\right]$ are the columns of U and V, and $b\in\mathbb{\mathbb{R}}^{m}$, then&#10;\[&#10;x_{LS}=\sum_{i=1}^{r}\left(\frac{u_{i}^{T}b}{\sigma_{i}}\right)v_{i}&#10;\]&#10;minimizes $\left\Vert Ax-b\right\Vert _{2}$ and has the smallest&#10;2-norm of all minimizers. In addition,&#10;\[&#10;r_{LS}^{2}=\left\Vert b-Ax_{LS}\right\Vert _{2}^{2}=\sum_{i=r+1}^{m}\left(u_{i}^{T}b\right)^{2}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972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Let $A=\left[\begin{array}{cccc}&#10;2 &amp; 1 &amp; 1 &amp; 2\\&#10;1 &amp; 2 &amp; 1 &amp; 2\\&#10;1 &amp; 1 &amp; 2 &amp; 2\\&#10;2 &amp; 2 &amp; 2 &amp; 3&#10;\end{array}\right]$, $b=\left[\begin{array}{c}&#10;-1\\&#10;5\\&#10;3\\&#10;2&#10;\end{array}\right]$. The rank of $A$ is 3, so $A$ is rank-deficient. Apply&#10;the results of the theorem. First, compute the SVD:&#10;\begin{quote}&#10;{\scriptsize{}$A=\left[\begin{array}{cccc}&#10;-0.4364 &amp; 0.8165 &amp; 0 &amp; -0.3780\\&#10;-0.4364 &amp; -0.4082 &amp; 0.7071 &amp; -0.3780\\&#10;-0.4364 &amp; -0.4082 &amp; 0.7071 &amp; -0.3780\\&#10;-0.6547 &amp; 0 &amp; 0 &amp; 0.7559&#10;\end{array}\right]\left[\begin{array}{cccc}&#10;7 &amp; 0 &amp; 0 &amp; 0\\&#10;0 &amp; 1 &amp; 0 &amp; 0\\&#10;0 &amp; 0 &amp; 1 &amp; 0\\&#10;0 &amp; 0 &amp; 0 &amp; 0&#10;\end{array}\right]\left[\begin{array}{cccc}&#10;-0.4364 &amp; -0.4364 &amp; -0.4364 &amp; -0.6547\\&#10;0.8165 &amp; -0.4082 &amp; -0.4082 &amp; 0\\&#10;0 &amp; 0.7071 &amp; -0.7071 &amp; 0\\&#10;-0.3780 &amp; -0.3780 &amp; -0.3780 &amp; 0.7559&#10;\end{array}\right]$}{\scriptsize \par}&#10;\end{quote}&#10;The minimum norm solution is{\scriptsize{}&#10;\begin{eqnarray*}&#10;x_{LS}=\sum_{i=1}^{3}\left(\frac{u_{i}^{T}b}{\sigma_{i}}\right)v_{i}=\\&#10;\frac{\left[\begin{array}{cccc}&#10;-0.4364 &amp; -0.4364 &amp; -0.4364 &amp; -0.6547\end{array}\right]\left[\begin{array}{cccc}&#10;-1 &amp; 5 &amp; 3 &amp; 2\end{array}\right]^{T}}{7}\left[\begin{array}{c}&#10;-0.4364\\&#10;-0.4364\\&#10;-0.4364\\&#10;-0.6547&#10;\end{array}\right]+\ldots=\left[\begin{array}{c}&#10;-3.0612\\&#10;2.9388\\&#10;0.9388\\&#10;0.4082&#10;\end{array}\right] &#10;\end{eqnarray*}&#10;}{\scriptsize \par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4"/>
  <p:tag name="PICTUREFILESIZE" val="1657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rdlstsq} {A,b}&#10;\State&#10;\Comment {Compute the minimum norm solution to the}&#10;\State&#10;\Comment {linear least-squares problem using the SVD.}&#10;\State&#10;\Comment {Input: $m\times n$ matrix A and $m\times 1$ vector b.}&#10;\State&#10;\Comment {Output: Solution x and the residual}&#10;\State&#10;$\left[\begin{array}{ccc} U &amp; \widetilde{\Sigma} &amp; V\end{array}\right]=svd\left(A\right)$&#10;\State&#10;$\sigma=diag\left(\widetilde{\Sigma}\right)$&#10;\State&#10;\Comment {Compute the rank of A.}&#10;\State&#10;$tol=\max\left(size\left(A\right)\right)\, eps\left(\max\left(\sigma\right)\right)$&#10;\State&#10;$r=\sum\left(elements\, of\, \sigma\,&gt;tol\right)$&#10;\EndFunction&#10;\end{algorithmic}&#10;\end{algorithm}{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101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rdlstsq} {A,b}&#10;\State&#10;$x=0$&#10;\For {i = 1:r}&#10;\State&#10;$x=x+\left(\frac{U\left(:,\, i\right)^{T}b}{\sigma\left(i\right)}\right)V\left(:,\, i\right)$&#10;\EndFor&#10;\State&#10;residual = 0&#10;\For {i = r+1:m}&#10;\State&#10;$residual=residual+\left(b^{T}U\left(:,\, i\right)\right)^{2}$&#10;\EndFor&#10;\State&#10;$return\left[\begin{array}{cc} x, &amp; \sqrt{residual}\end{array}\right]$&#10;\EndFunction&#10;\end{algorithmic}&#10;\end{algorithm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809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\\&#10;\[&#10;A^{\dagger}=V\Sigma^{+}U^{T},&#10;\]&#10;where&#10;\[&#10;\Sigma^{+}=diag\left(\frac{1}{\sigma_{1}},\,\frac{1}{\sigma_{2}},\,\ldots,\,\frac{1}{\sigma_{r}},\,0,\,0,\,\ldots,\,0\right)&#10;\]&#10;is an $n\times m$ diagonal matrix. If $A$ has full rank, this definition&#10;is equivalent to \\&#10;\[&#10;A^{\dagger}=\left(A^{T}A\right)^{-1}A^{T}&#10;.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3"/>
  <p:tag name="PICTUREFILESIZE" val="682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The matrix&#10;\[&#10;A^{\dagger}=\left(A^{T}A\right)^{-1}A^{T}&#10;\]&#10;is called the \emph{pseudoinverse} or the \emph{Moore-Penrose generalized inverse}.&#10;The solution to the full rank overdetermined least-squares problem&#10;$Ax=b$ is $x=A^{\dagger}b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528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uqrlstsq} {A,b}&#10;\State&#10;\Comment {Solve the $m\times n$ full rank undertermined system Ax = b}&#10;\State&#10;\Comment {using the QR decomposition}&#10;\State&#10;\Comment {Input: $m\times n$ matrix A, $m&lt;n$, and $m\times 1$ vector b.}&#10;\State&#10;\Comment {Output: minimum norm solution $n\times 1$ vector x and the residual}&#10;\State&#10;\State&#10;$\left[\begin{array}{cc} Q &amp; R\end{array}\right]=qr\left(A^{T}\right)$&#10;\State&#10;$R_{1}=R\left(1:m,1:m\right)$&#10;\State&#10;Solve the $m\times m$ lower triangular system $R_{1}^{T}y=b$&#10;\State&#10;$Q_{1}=Q\left(1:n,1:m\right)$&#10;\State&#10;$x=Q_{1}y$&#10;\State&#10;$return\left[\begin{array}{cc} x, &amp; \left\Vert b-Ax\right\Vert _{2}\end{array}\right]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189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$A=\left[\begin{array}{ccc}&#10;1 &amp; 6 &amp; -1\\&#10;4 &amp; 2 &amp; 1\\&#10;0 &amp; 3 &amp; 5\\&#10;2 &amp; 6 &amp; 9\\&#10;-1 &amp; 5 &amp; -8&#10;\end{array}\right],$$\qquad b=\left[\begin{array}{c}&#10;2\\&#10;12\\&#10;5&#10;\end{array}\right]$. The rank of $A$ is 3, so $A$ \\ has full rank. Solve the system $Ax=b$.&#10;&#10;\begin{eqnarray*}&#10;x=A^{\dagger}b=\left[\left(A^{T}A\right)^{-1}A^{T}\right]b=\left[\begin{array}{ccc}&#10;0.0691 &amp; -0.0109 &amp; -0.0101\\&#10;-0.0109 &amp; 0.0111 &amp; 0.0002\\&#10;-0.0101 &amp; 0.0002 &amp; 0.0075&#10;\end{array}\right]\left[\begin{array}{ccccc}&#10;1 &amp; 4 &amp; 0 &amp; 2 &amp; -1\\&#10;6 &amp; 2 &amp; 3 &amp; 6 &amp; 5\\&#10;-1 &amp; 1 &amp; 5 &amp; 9 &amp; -8&#10;\end{array}\right]b=\\&#10;\left[\begin{array}{ccccc}&#10;0.0138 &amp; 0.2447 &amp; -0.0831 &amp; -0.0178 &amp; -0.0431\\&#10;0.0556 &amp; -0.0212 &amp; 0.0345 &amp; 0.0469 &amp; 0.0647\\&#10;-0.0162 &amp; 0.0324 &amp; 0.038 &amp; 0.0485 &amp; -0.0487&#10;\end{array}\right]\left[\begin{array}{c}&#10;2\\&#10;12\\&#10;5&#10;\end{array}\right]=\left[\begin{array}{c}&#10;2.5662\\&#10;-0.0174\\&#10;-0.2790&#10;\end{array}\right]&#10;\end{eqnarray*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5"/>
  <p:tag name="PICTUREFILESIZE" val="1382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If $A$ is a full rank $m\times n$ matrix, then the condition number&#10;of $A$ is&#10;\[&#10;\kappa\left(A\right)=\left\Vert A^{\dagger}\right\Vert \left\Vert A\right\Vert 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263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Assume that $A$ is an $m\times n$ matrix, $m&lt;n$ and has full rank.&#10;The pseudoinvese is the well defined product&#10;\[&#10;A^{\dagger}=A^{T}\left(AA^{T}\right)^{-1}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385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fbox{\begin{minipage}[t]{1\columnwidth}%&#10;\begin{enumerate}&#10;\item Find the Cholesky decomposition $A^{T}A=R^{T}R$.&#10;\item Solve the system $R^{T}y=A^{T}b$ using forward substitution.&#10;\item Solve the system $Rx=y$ using back substitution.\end{enumerate}&#10;%&#10;\end{minipage}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2"/>
  <p:tag name="PICTUREFILESIZE" val="50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In matrix form, the least-squares problem is&#10;\[&#10;\left[\begin{array}{ccc}&#10;1 &amp; 0 &amp; 0\\&#10;0 &amp; 1 &amp; 0\\&#10;0 &amp; 0 &amp; 1\\&#10;-1 &amp; 1 &amp; 0\\&#10;-1 &amp; 0 &amp; 1\\&#10;0 &amp; -1 &amp; 1&#10;\end{array}\right]\left[\begin{array}{c}&#10;\mbox{\ensuremath{m_{1}}}\\&#10;\mbox{\ensuremath{m_{2}}}\\&#10;\mbox{\ensuremath{m_{3}}}&#10;\end{array}\right]=\left[\begin{array}{c}&#10;2474\\&#10;3882\\&#10;4834\\&#10;1422\\&#10;2354\\&#10;950&#10;\end{array}\right].&#10;\]&#10;&#10;&#10;$A^{T}A=\left[\begin{array}{ccc}&#10;3 &amp; -1 &amp; -1\\&#10;-1 &amp; 3 &amp; -1\\&#10;-1 &amp; -1 &amp; 3&#10;\end{array}\right]$ has the Cholesky decomposition&#10;\begin{quotation}&#10;$\left[\begin{array}{ccc}&#10;3 &amp; -1 &amp; -1\\&#10;-1 &amp; 3 &amp; -1\\&#10;-1 &amp; -1 &amp; 3&#10;\end{array}\right]=\left[\begin{array}{ccc}&#10;1.7321 &amp; 0 &amp; 0\\&#10;-0.5774 &amp; 1.6330 &amp; 0\\&#10;-0.5774 &amp; -0.8165 &amp; 1.4142&#10;\end{array}\right]\left[\begin{array}{ccc}&#10;1.7321 &amp; -0.5774 &amp; -0.5774\\&#10;0 &amp; 1.6330 &amp; -0.8165\\&#10;0 &amp; 0 &amp; 1.4142&#10;\end{array}\right]$&#10;&#10;Solve&#10;&#10;$\left[\begin{array}{ccc}&#10;1.7321 &amp; 0 &amp; 0\\&#10;-0.5774 &amp; 1.6330 &amp; 0\\&#10;-0.5774 &amp; -0.8165 &amp; 1.4142&#10;\end{array}\right]y=A^{T}\left[\begin{array}{c}&#10;2474\\&#10;3882\\&#10;4834\\&#10;1422\\&#10;2354\\&#10;950&#10;\end{array}\right]=\left[\begin{array}{c}&#10;-1302\\&#10;4354\\&#10;8138&#10;\end{array}\right],\, y=\left[\begin{array}{c}&#10;-751.7\\&#10;2400.5\\&#10;6833.5&#10;\end{array}\right]$&#10;&#10;Solve&#10;&#10;$\left[\begin{array}{ccc}&#10;1.7321 &amp; -0.5774 &amp; -0.5774\\&#10;0 &amp; 1.6330 &amp; -0.8165\\&#10;0 &amp; 0 &amp; 1.4142&#10;\end{array}\right]x=y$&#10;\end{quotation}&#10;\[&#10;m=\left[\begin{array}{c}&#10;2472.0\\&#10;3886.0\\&#10;4832.0&#10;\end{array}\right]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3"/>
  <p:tag name="PICTUREFILESIZE" val="2676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normalsolve} {A,b}&#10;\State&#10;\Comment {Solve the overdetermined least-squares problem using the normal equations.}&#10;\State&#10;\Comment {Input: $m\times n$ full rank matrix A,$m&gt;n$ and an $m\times1$ column vector b.}&#10;\State&#10;\Comment {Output: the unique least-squares solution to $Ax=b$ and the residual}&#10;\State&#10;$c=A^{T}b$&#10;\State&#10;Use the Cholesky decomposition to obtain $A^{T}A=R^{T}R$&#10;\State&#10;Solve the lower triangular system $R^{T}y=c$&#10;\State&#10;Solve the upper triangular system $Rx=y$&#10;\State&#10;$return\left[\begin{array}{cc} x, &amp; \left\Vert b-Ax\right\Vert _{2}\end{array}\right]$&#10;\EndFunction&#10;\end{algorithmic}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111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qrlstsq} {A,b}&#10;\State&#10;\Comment {Solve the least-squares problem using QR decomposition.}&#10;\State&#10;\Comment {Input: $m\times n$ matrix A of full rank and $m\times 1$ column vector b.}&#10;\State&#10;\Comment {Output: The solution to the least-squares problem Ax = b and the residual}&#10;\State&#10;Compute the reduced QR decomposition of A: A = QR&#10;\State&#10;$c=Q^{T}b$&#10;\State&#10;Solve the upper triangular system Rx = c&#10;\State&#10;$return\left[\begin{array}{cc} x, &amp; \left\Vert b-Ax\right\Vert _{2}\end{array}\right]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9649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1895</Words>
  <Application>Microsoft Macintosh PowerPoint</Application>
  <PresentationFormat>On-screen Show (4:3)</PresentationFormat>
  <Paragraphs>337</Paragraphs>
  <Slides>57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Equation</vt:lpstr>
      <vt:lpstr>Introduction</vt:lpstr>
      <vt:lpstr>Introduction</vt:lpstr>
      <vt:lpstr>Linear Systems</vt:lpstr>
      <vt:lpstr>Linear Systems</vt:lpstr>
      <vt:lpstr>Geometric Interpretation of Least-Squares</vt:lpstr>
      <vt:lpstr>Geometric Interpretation of Least-Squares</vt:lpstr>
      <vt:lpstr>The Normal Equations</vt:lpstr>
      <vt:lpstr>Existence and Uniqueness of Least-Squares Solutions, m ≥ n</vt:lpstr>
      <vt:lpstr>The Pseudoinverse, m ≥ n</vt:lpstr>
      <vt:lpstr>Example 1</vt:lpstr>
      <vt:lpstr>Condition Number of a General Matrix</vt:lpstr>
      <vt:lpstr>Example 2</vt:lpstr>
      <vt:lpstr>The Pseudoinverse, m &lt; n</vt:lpstr>
      <vt:lpstr>Solving Overdetermined Least-Squares Problems</vt:lpstr>
      <vt:lpstr>Solving the Least-Squares Problem using the Normal Equations</vt:lpstr>
      <vt:lpstr>Example 3</vt:lpstr>
      <vt:lpstr>Example 3</vt:lpstr>
      <vt:lpstr>Algorithm normalsolve</vt:lpstr>
      <vt:lpstr>Example 4</vt:lpstr>
      <vt:lpstr>Reasons Not to Use the Normal Equations</vt:lpstr>
      <vt:lpstr>Solving the Least-Squares Problem using the Reduced QR Decomposition, m ≥ n</vt:lpstr>
      <vt:lpstr>Algorithm qrlstsq</vt:lpstr>
      <vt:lpstr>Example 5</vt:lpstr>
      <vt:lpstr>Example 5</vt:lpstr>
      <vt:lpstr>Example 5</vt:lpstr>
      <vt:lpstr>Example 5</vt:lpstr>
      <vt:lpstr>Example 5</vt:lpstr>
      <vt:lpstr>The Reduced SVD</vt:lpstr>
      <vt:lpstr>The Reduced SVD</vt:lpstr>
      <vt:lpstr>Solving the Least-Squares Problem using the Reduced SVD, m ≥ n</vt:lpstr>
      <vt:lpstr>Solving the Least-Squares Problem using the Reduced SVD, m ≥ n</vt:lpstr>
      <vt:lpstr>Algorithm svdlstsq </vt:lpstr>
      <vt:lpstr>Example 6</vt:lpstr>
      <vt:lpstr>Example 6</vt:lpstr>
      <vt:lpstr>Example 6</vt:lpstr>
      <vt:lpstr>Example 6</vt:lpstr>
      <vt:lpstr>Example 6</vt:lpstr>
      <vt:lpstr>Example 6</vt:lpstr>
      <vt:lpstr>Conditioning of Least-Squares Problems </vt:lpstr>
      <vt:lpstr>Conditioning of Least-Squares Problems </vt:lpstr>
      <vt:lpstr>Example 7</vt:lpstr>
      <vt:lpstr>Example 7</vt:lpstr>
      <vt:lpstr>Sensitivity when using the Normal Equations </vt:lpstr>
      <vt:lpstr>Rank-Deficient Least-Squares Problems </vt:lpstr>
      <vt:lpstr>Rank-Deficient Least-Squares Problems </vt:lpstr>
      <vt:lpstr>Example 8</vt:lpstr>
      <vt:lpstr>Algorithm rdlstsq </vt:lpstr>
      <vt:lpstr>Algorithm rdlstsq</vt:lpstr>
      <vt:lpstr>Example 9</vt:lpstr>
      <vt:lpstr>Alternate Definition of the Pseudoinverse, m ≥ n</vt:lpstr>
      <vt:lpstr>Underdetermined  Linear Least-Squares</vt:lpstr>
      <vt:lpstr>QR Method for the Underdetermined Problem</vt:lpstr>
      <vt:lpstr>QR Method for the Underdetermined Problem</vt:lpstr>
      <vt:lpstr>QR Method for the Underdetermined Problem</vt:lpstr>
      <vt:lpstr>Solution of a Full Rank Underdetermined System using the QR Decomposition </vt:lpstr>
      <vt:lpstr>Example 10</vt:lpstr>
      <vt:lpstr>Example 11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William Ford</dc:creator>
  <cp:lastModifiedBy>William Ford</cp:lastModifiedBy>
  <cp:revision>12</cp:revision>
  <dcterms:created xsi:type="dcterms:W3CDTF">2014-10-30T23:06:46Z</dcterms:created>
  <dcterms:modified xsi:type="dcterms:W3CDTF">2014-10-31T01:58:25Z</dcterms:modified>
</cp:coreProperties>
</file>