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embeddings/oleObject1.bin" ContentType="application/vnd.openxmlformats-officedocument.oleObject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embeddings/oleObject2.bin" ContentType="application/vnd.openxmlformats-officedocument.oleObject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embeddings/oleObject3.bin" ContentType="application/vnd.openxmlformats-officedocument.oleObject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9"/>
  </p:notesMasterIdLst>
  <p:sldIdLst>
    <p:sldId id="468" r:id="rId2"/>
    <p:sldId id="469" r:id="rId3"/>
    <p:sldId id="470" r:id="rId4"/>
    <p:sldId id="471" r:id="rId5"/>
    <p:sldId id="474" r:id="rId6"/>
    <p:sldId id="475" r:id="rId7"/>
    <p:sldId id="494" r:id="rId8"/>
    <p:sldId id="477" r:id="rId9"/>
    <p:sldId id="479" r:id="rId10"/>
    <p:sldId id="495" r:id="rId11"/>
    <p:sldId id="515" r:id="rId12"/>
    <p:sldId id="513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25" r:id="rId23"/>
    <p:sldId id="526" r:id="rId24"/>
    <p:sldId id="480" r:id="rId25"/>
    <p:sldId id="527" r:id="rId26"/>
    <p:sldId id="528" r:id="rId27"/>
    <p:sldId id="529" r:id="rId28"/>
    <p:sldId id="512" r:id="rId29"/>
    <p:sldId id="530" r:id="rId30"/>
    <p:sldId id="531" r:id="rId31"/>
    <p:sldId id="532" r:id="rId32"/>
    <p:sldId id="533" r:id="rId33"/>
    <p:sldId id="534" r:id="rId34"/>
    <p:sldId id="535" r:id="rId35"/>
    <p:sldId id="536" r:id="rId36"/>
    <p:sldId id="537" r:id="rId37"/>
    <p:sldId id="538" r:id="rId38"/>
  </p:sldIdLst>
  <p:sldSz cx="9144000" cy="6858000" type="screen4x3"/>
  <p:notesSz cx="7315200" cy="9601200"/>
  <p:custDataLst>
    <p:tags r:id="rId4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36" autoAdjust="0"/>
  </p:normalViewPr>
  <p:slideViewPr>
    <p:cSldViewPr>
      <p:cViewPr varScale="1">
        <p:scale>
          <a:sx n="131" d="100"/>
          <a:sy n="131" d="100"/>
        </p:scale>
        <p:origin x="-1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tags" Target="tags/tag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4"/>
          </a:xfrm>
          <a:prstGeom prst="rect">
            <a:avLst/>
          </a:prstGeom>
        </p:spPr>
        <p:txBody>
          <a:bodyPr vert="horz" lIns="91415" tIns="45709" rIns="91415" bIns="4570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1"/>
            <a:ext cx="3170238" cy="479424"/>
          </a:xfrm>
          <a:prstGeom prst="rect">
            <a:avLst/>
          </a:prstGeom>
        </p:spPr>
        <p:txBody>
          <a:bodyPr vert="horz" lIns="91415" tIns="45709" rIns="91415" bIns="45709" rtlCol="0"/>
          <a:lstStyle>
            <a:lvl1pPr algn="r">
              <a:defRPr sz="1200"/>
            </a:lvl1pPr>
          </a:lstStyle>
          <a:p>
            <a:fld id="{7DD3C004-216C-46F2-9719-27EDDF44B0F7}" type="datetimeFigureOut">
              <a:rPr lang="en-US" smtClean="0"/>
              <a:pPr/>
              <a:t>12/7/14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5" tIns="45709" rIns="91415" bIns="4570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9" y="4560890"/>
            <a:ext cx="5851525" cy="4319587"/>
          </a:xfrm>
          <a:prstGeom prst="rect">
            <a:avLst/>
          </a:prstGeom>
        </p:spPr>
        <p:txBody>
          <a:bodyPr vert="horz" lIns="91415" tIns="45709" rIns="91415" bIns="4570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20189"/>
            <a:ext cx="3170238" cy="479424"/>
          </a:xfrm>
          <a:prstGeom prst="rect">
            <a:avLst/>
          </a:prstGeom>
        </p:spPr>
        <p:txBody>
          <a:bodyPr vert="horz" lIns="91415" tIns="45709" rIns="91415" bIns="4570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9"/>
            <a:ext cx="3170238" cy="479424"/>
          </a:xfrm>
          <a:prstGeom prst="rect">
            <a:avLst/>
          </a:prstGeom>
        </p:spPr>
        <p:txBody>
          <a:bodyPr vert="horz" lIns="91415" tIns="45709" rIns="91415" bIns="45709" rtlCol="0" anchor="b"/>
          <a:lstStyle>
            <a:lvl1pPr algn="r">
              <a:defRPr sz="1200"/>
            </a:lvl1pPr>
          </a:lstStyle>
          <a:p>
            <a:fld id="{662C64FB-3F7F-46BA-9A5E-06535F6B94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56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C64FB-3F7F-46BA-9A5E-06535F6B94D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65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C64FB-3F7F-46BA-9A5E-06535F6B94D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02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77598A-11F5-47FA-A19F-54E39C4AA819}" type="datetimeFigureOut">
              <a:rPr lang="en-US" smtClean="0"/>
              <a:pPr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BF3A07-FF94-4178-B513-B7A89D057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77598A-11F5-47FA-A19F-54E39C4AA819}" type="datetimeFigureOut">
              <a:rPr lang="en-US" smtClean="0"/>
              <a:pPr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BF3A07-FF94-4178-B513-B7A89D057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77598A-11F5-47FA-A19F-54E39C4AA819}" type="datetimeFigureOut">
              <a:rPr lang="en-US" smtClean="0"/>
              <a:pPr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BF3A07-FF94-4178-B513-B7A89D057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77598A-11F5-47FA-A19F-54E39C4AA819}" type="datetimeFigureOut">
              <a:rPr lang="en-US" smtClean="0"/>
              <a:pPr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BF3A07-FF94-4178-B513-B7A89D057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77598A-11F5-47FA-A19F-54E39C4AA819}" type="datetimeFigureOut">
              <a:rPr lang="en-US" smtClean="0"/>
              <a:pPr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BF3A07-FF94-4178-B513-B7A89D057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77598A-11F5-47FA-A19F-54E39C4AA819}" type="datetimeFigureOut">
              <a:rPr lang="en-US" smtClean="0"/>
              <a:pPr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BF3A07-FF94-4178-B513-B7A89D057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77598A-11F5-47FA-A19F-54E39C4AA819}" type="datetimeFigureOut">
              <a:rPr lang="en-US" smtClean="0"/>
              <a:pPr/>
              <a:t>12/7/14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BF3A07-FF94-4178-B513-B7A89D057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77598A-11F5-47FA-A19F-54E39C4AA819}" type="datetimeFigureOut">
              <a:rPr lang="en-US" smtClean="0"/>
              <a:pPr/>
              <a:t>12/7/14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BF3A07-FF94-4178-B513-B7A89D057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77598A-11F5-47FA-A19F-54E39C4AA819}" type="datetimeFigureOut">
              <a:rPr lang="en-US" smtClean="0"/>
              <a:pPr/>
              <a:t>12/7/14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BF3A07-FF94-4178-B513-B7A89D057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77598A-11F5-47FA-A19F-54E39C4AA819}" type="datetimeFigureOut">
              <a:rPr lang="en-US" smtClean="0"/>
              <a:pPr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BF3A07-FF94-4178-B513-B7A89D057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77598A-11F5-47FA-A19F-54E39C4AA819}" type="datetimeFigureOut">
              <a:rPr lang="en-US" smtClean="0"/>
              <a:pPr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BF3A07-FF94-4178-B513-B7A89D057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tags" Target="../tags/tag14.xml"/><Relationship Id="rId2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1" Type="http://schemas.openxmlformats.org/officeDocument/2006/relationships/tags" Target="../tags/tag16.xml"/><Relationship Id="rId2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" Type="http://schemas.openxmlformats.org/officeDocument/2006/relationships/vmlDrawing" Target="../drawings/vmlDrawing2.vml"/><Relationship Id="rId2" Type="http://schemas.openxmlformats.org/officeDocument/2006/relationships/tags" Target="../tags/tag22.xml"/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oleObject" Target="../embeddings/oleObject2.bin"/><Relationship Id="rId10" Type="http://schemas.openxmlformats.org/officeDocument/2006/relationships/image" Target="../media/image24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1" Type="http://schemas.openxmlformats.org/officeDocument/2006/relationships/tags" Target="../tags/tag29.xml"/><Relationship Id="rId2" Type="http://schemas.openxmlformats.org/officeDocument/2006/relationships/tags" Target="../tags/tag3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1" Type="http://schemas.openxmlformats.org/officeDocument/2006/relationships/tags" Target="../tags/tag32.xml"/><Relationship Id="rId2" Type="http://schemas.openxmlformats.org/officeDocument/2006/relationships/tags" Target="../tags/tag3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oleObject" Target="../embeddings/oleObject3.bin"/><Relationship Id="rId8" Type="http://schemas.openxmlformats.org/officeDocument/2006/relationships/image" Target="../media/image38.wmf"/><Relationship Id="rId1" Type="http://schemas.openxmlformats.org/officeDocument/2006/relationships/vmlDrawing" Target="../drawings/vmlDrawing3.vml"/><Relationship Id="rId2" Type="http://schemas.openxmlformats.org/officeDocument/2006/relationships/tags" Target="../tags/tag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4" Type="http://schemas.openxmlformats.org/officeDocument/2006/relationships/tags" Target="../tags/tag41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" Type="http://schemas.openxmlformats.org/officeDocument/2006/relationships/tags" Target="../tags/tag38.xml"/><Relationship Id="rId2" Type="http://schemas.openxmlformats.org/officeDocument/2006/relationships/tags" Target="../tags/tag3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4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1" Type="http://schemas.openxmlformats.org/officeDocument/2006/relationships/tags" Target="../tags/tag43.x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1" Type="http://schemas.openxmlformats.org/officeDocument/2006/relationships/tags" Target="../tags/tag44.x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4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1" Type="http://schemas.openxmlformats.org/officeDocument/2006/relationships/tags" Target="../tags/tag46.xml"/><Relationship Id="rId2" Type="http://schemas.openxmlformats.org/officeDocument/2006/relationships/tags" Target="../tags/tag4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48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tags" Target="../tags/tag49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wmf"/><Relationship Id="rId6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4" Type="http://schemas.openxmlformats.org/officeDocument/2006/relationships/tags" Target="../tags/tag10.xml"/><Relationship Id="rId5" Type="http://schemas.openxmlformats.org/officeDocument/2006/relationships/tags" Target="../tags/tag11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8.emf"/><Relationship Id="rId8" Type="http://schemas.openxmlformats.org/officeDocument/2006/relationships/image" Target="../media/image9.emf"/><Relationship Id="rId9" Type="http://schemas.openxmlformats.org/officeDocument/2006/relationships/image" Target="../media/image10.emf"/><Relationship Id="rId10" Type="http://schemas.openxmlformats.org/officeDocument/2006/relationships/image" Target="../media/image11.emf"/><Relationship Id="rId11" Type="http://schemas.openxmlformats.org/officeDocument/2006/relationships/image" Target="../media/image12.emf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 Iterative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4525963"/>
          </a:xfrm>
        </p:spPr>
        <p:txBody>
          <a:bodyPr/>
          <a:lstStyle/>
          <a:p>
            <a:pPr lvl="1"/>
            <a:r>
              <a:rPr lang="en-US" dirty="0" smtClean="0"/>
              <a:t>When using finite difference methods for the solution of partial differential equations, the matrix may be extremely large, in the 500 x 500 range. The use of general Gaussian elimination is far to slow because the matrices are most often sparse, such as a </a:t>
            </a:r>
            <a:r>
              <a:rPr lang="en-US" dirty="0" err="1" smtClean="0"/>
              <a:t>tridiagonal</a:t>
            </a:r>
            <a:r>
              <a:rPr lang="en-US" dirty="0" smtClean="0"/>
              <a:t>, bidiagonal or more complex. Standard Gaussian elimination will turn zeros into non-zeros, reducing the </a:t>
            </a:r>
            <a:r>
              <a:rPr lang="en-US" dirty="0" err="1" smtClean="0"/>
              <a:t>sparcity</a:t>
            </a:r>
            <a:r>
              <a:rPr lang="en-US" dirty="0" smtClean="0"/>
              <a:t>. We must make use of the fact that there are many zero entries.</a:t>
            </a:r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MI7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r>
              <a:rPr lang="en-US" smtClean="0">
                <a:latin typeface="CMR7"/>
              </a:rPr>
              <a:t>A</a:t>
            </a:r>
            <a:r>
              <a:rPr lang="en-US" smtClean="0">
                <a:latin typeface="CMMI5"/>
              </a:rPr>
              <a:t>A</a:t>
            </a:r>
            <a:r>
              <a:rPr lang="en-US" smtClean="0">
                <a:latin typeface="CMEX10"/>
              </a:rPr>
              <a:t>A</a:t>
            </a:r>
            <a:r>
              <a:rPr lang="en-US" smtClean="0">
                <a:latin typeface="CMSY7"/>
              </a:rPr>
              <a:t>A</a:t>
            </a:r>
            <a:r>
              <a:rPr lang="en-US" smtClean="0">
                <a:latin typeface="CMBX10"/>
              </a:rPr>
              <a:t>A</a:t>
            </a:r>
            <a:r>
              <a:rPr lang="en-US" smtClean="0">
                <a:latin typeface="CMR5"/>
              </a:rPr>
              <a:t>A</a:t>
            </a:r>
            <a:r>
              <a:rPr lang="en-US" smtClean="0">
                <a:latin typeface="CMMI8"/>
              </a:rPr>
              <a:t>A</a:t>
            </a:r>
            <a:r>
              <a:rPr lang="en-US" smtClean="0">
                <a:latin typeface="CMR8"/>
              </a:rPr>
              <a:t>A</a:t>
            </a:r>
            <a:r>
              <a:rPr lang="en-US" smtClean="0">
                <a:latin typeface="CMSY8"/>
              </a:rPr>
              <a:t>A</a:t>
            </a:r>
            <a:r>
              <a:rPr lang="en-US" smtClean="0">
                <a:latin typeface="CMTT10"/>
              </a:rPr>
              <a:t>A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8049"/>
            <a:ext cx="8229600" cy="1143000"/>
          </a:xfrm>
        </p:spPr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013" y="3209925"/>
            <a:ext cx="5619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56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7" y="1518813"/>
            <a:ext cx="1824273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56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495800"/>
            <a:ext cx="19812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28" y="914400"/>
            <a:ext cx="8729363" cy="423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23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Successive </a:t>
            </a:r>
            <a:r>
              <a:rPr lang="en-US" dirty="0" err="1" smtClean="0"/>
              <a:t>Overrelaxation</a:t>
            </a:r>
            <a:r>
              <a:rPr lang="en-US" dirty="0" smtClean="0"/>
              <a:t> (</a:t>
            </a:r>
            <a:r>
              <a:rPr lang="en-US" dirty="0" err="1" smtClean="0"/>
              <a:t>SOR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SOR</a:t>
            </a:r>
            <a:r>
              <a:rPr lang="en-US" dirty="0" smtClean="0"/>
              <a:t> was developed </a:t>
            </a:r>
            <a:r>
              <a:rPr lang="en-US" dirty="0"/>
              <a:t>to accelerate the convergence of the Gauss-Seidel method. </a:t>
            </a:r>
            <a:r>
              <a:rPr lang="en-US" dirty="0" smtClean="0"/>
              <a:t>Successively </a:t>
            </a:r>
            <a:r>
              <a:rPr lang="en-US" dirty="0"/>
              <a:t>form a weighted average between the previously computed value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and the new </a:t>
            </a:r>
            <a:r>
              <a:rPr lang="en-US" dirty="0" smtClean="0"/>
              <a:t>value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Weight the newly computed value by ω and the previous value by ( 1- ω </a:t>
            </a:r>
            <a:r>
              <a:rPr lang="en-US" dirty="0" smtClean="0"/>
              <a:t>).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179852"/>
            <a:ext cx="647700" cy="336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6" y="4114800"/>
            <a:ext cx="7255764" cy="91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26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81613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Ignore                  and                      when </a:t>
            </a:r>
            <a:r>
              <a:rPr lang="en-US" i="1" dirty="0" err="1" smtClean="0"/>
              <a:t>i</a:t>
            </a:r>
            <a:r>
              <a:rPr lang="en-US" dirty="0" smtClean="0"/>
              <a:t> = 1 and </a:t>
            </a:r>
            <a:r>
              <a:rPr lang="en-US" i="1" dirty="0" smtClean="0"/>
              <a:t>n</a:t>
            </a:r>
            <a:r>
              <a:rPr lang="en-US" dirty="0" smtClean="0"/>
              <a:t>, respectively.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i="1" dirty="0"/>
              <a:t>relaxation parameter </a:t>
            </a:r>
            <a:r>
              <a:rPr lang="en-US" dirty="0" smtClean="0"/>
              <a:t>ω </a:t>
            </a:r>
            <a:r>
              <a:rPr lang="en-US" dirty="0"/>
              <a:t>must be chosen </a:t>
            </a:r>
            <a:r>
              <a:rPr lang="en-US" dirty="0" smtClean="0"/>
              <a:t>carefully. If </a:t>
            </a:r>
            <a:r>
              <a:rPr lang="en-US" dirty="0"/>
              <a:t>ω =1 , the </a:t>
            </a:r>
            <a:r>
              <a:rPr lang="en-US" dirty="0" err="1"/>
              <a:t>SOR</a:t>
            </a:r>
            <a:r>
              <a:rPr lang="en-US" dirty="0"/>
              <a:t> method and the Gauss-Seidel method are identical. If ω &gt;1 , we are said to be using </a:t>
            </a:r>
            <a:r>
              <a:rPr lang="en-US" i="1" dirty="0" err="1"/>
              <a:t>overrelaxation</a:t>
            </a:r>
            <a:r>
              <a:rPr lang="en-US" dirty="0"/>
              <a:t> and if ω &lt;1 we are using </a:t>
            </a:r>
            <a:r>
              <a:rPr lang="en-US" i="1" dirty="0" err="1"/>
              <a:t>underrelaxation</a:t>
            </a:r>
            <a:r>
              <a:rPr lang="en-US" dirty="0"/>
              <a:t>. </a:t>
            </a:r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4966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52" y="2667000"/>
            <a:ext cx="8949348" cy="1304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830" y="1912850"/>
            <a:ext cx="1365504" cy="3779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912850"/>
            <a:ext cx="1851660" cy="37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08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85801"/>
            <a:ext cx="7700963" cy="606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75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477" y="161315"/>
            <a:ext cx="7313613" cy="868362"/>
          </a:xfrm>
        </p:spPr>
        <p:txBody>
          <a:bodyPr/>
          <a:lstStyle/>
          <a:p>
            <a:r>
              <a:rPr lang="en-US" dirty="0" err="1"/>
              <a:t>SOR</a:t>
            </a:r>
            <a:r>
              <a:rPr lang="en-US" dirty="0"/>
              <a:t> </a:t>
            </a:r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20"/>
          <a:stretch/>
        </p:blipFill>
        <p:spPr>
          <a:xfrm>
            <a:off x="229577" y="1445847"/>
            <a:ext cx="8763000" cy="313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203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298084"/>
            <a:ext cx="7313613" cy="868362"/>
          </a:xfrm>
        </p:spPr>
        <p:txBody>
          <a:bodyPr/>
          <a:lstStyle/>
          <a:p>
            <a:r>
              <a:rPr lang="en-US" dirty="0" err="1"/>
              <a:t>SOR</a:t>
            </a:r>
            <a:r>
              <a:rPr lang="en-US" dirty="0"/>
              <a:t> Algorithm</a:t>
            </a:r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1"/>
          <a:stretch/>
        </p:blipFill>
        <p:spPr>
          <a:xfrm>
            <a:off x="175846" y="1699846"/>
            <a:ext cx="8763000" cy="480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522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652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Convergence </a:t>
            </a:r>
            <a:r>
              <a:rPr lang="en-US" dirty="0"/>
              <a:t>of the Basic Iterative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652" y="131338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Jacobi</a:t>
            </a:r>
            <a:r>
              <a:rPr lang="en-US" dirty="0"/>
              <a:t>, Gauss-Seidel and </a:t>
            </a:r>
            <a:r>
              <a:rPr lang="en-US" dirty="0" err="1"/>
              <a:t>SOR</a:t>
            </a:r>
            <a:r>
              <a:rPr lang="en-US" dirty="0"/>
              <a:t> iterations </a:t>
            </a:r>
            <a:r>
              <a:rPr lang="en-US" dirty="0" smtClean="0"/>
              <a:t>do not always converge. We </a:t>
            </a:r>
            <a:r>
              <a:rPr lang="en-US" dirty="0"/>
              <a:t>must investigate conditions that will guarantee convergence and enable </a:t>
            </a:r>
            <a:r>
              <a:rPr lang="en-US" dirty="0" smtClean="0"/>
              <a:t>the comparison of convergence </a:t>
            </a:r>
            <a:r>
              <a:rPr lang="en-US" dirty="0"/>
              <a:t>rates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Express </a:t>
            </a:r>
            <a:r>
              <a:rPr lang="en-US" dirty="0"/>
              <a:t>the iterations in the matrix </a:t>
            </a:r>
            <a:r>
              <a:rPr lang="en-US" dirty="0" smtClean="0"/>
              <a:t>form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where </a:t>
            </a:r>
            <a:r>
              <a:rPr lang="en-US" i="1" dirty="0"/>
              <a:t>B</a:t>
            </a:r>
            <a:r>
              <a:rPr lang="en-US" dirty="0"/>
              <a:t> is called the </a:t>
            </a:r>
            <a:r>
              <a:rPr lang="en-US" i="1" dirty="0"/>
              <a:t>iteration matrix. </a:t>
            </a:r>
            <a:r>
              <a:rPr lang="en-US" dirty="0" smtClean="0"/>
              <a:t>This makes </a:t>
            </a:r>
            <a:r>
              <a:rPr lang="en-US" dirty="0"/>
              <a:t>the tools of matrix theory </a:t>
            </a:r>
            <a:r>
              <a:rPr lang="en-US" dirty="0" smtClean="0"/>
              <a:t>available.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207764"/>
            <a:ext cx="2116836" cy="28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25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Form of the Jacobi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 that </a:t>
            </a:r>
            <a:r>
              <a:rPr lang="en-US" i="1" dirty="0" smtClean="0"/>
              <a:t>A = L + D + U</a:t>
            </a:r>
            <a:r>
              <a:rPr lang="en-US" dirty="0" smtClean="0"/>
              <a:t>,</a:t>
            </a:r>
            <a:r>
              <a:rPr lang="en-US" i="1" dirty="0" smtClean="0"/>
              <a:t>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ii</a:t>
            </a:r>
            <a:r>
              <a:rPr lang="en-US" i="1" dirty="0" smtClean="0"/>
              <a:t>     0, </a:t>
            </a:r>
            <a:r>
              <a:rPr lang="en-US" i="1" dirty="0" err="1" smtClean="0"/>
              <a:t>i</a:t>
            </a:r>
            <a:r>
              <a:rPr lang="en-US" i="1" dirty="0" smtClean="0"/>
              <a:t> = 1, 2,..., n</a:t>
            </a:r>
            <a:r>
              <a:rPr lang="en-US" i="1" baseline="-25000" dirty="0" smtClean="0"/>
              <a:t> </a:t>
            </a:r>
            <a:r>
              <a:rPr lang="en-US" dirty="0"/>
              <a:t> </a:t>
            </a:r>
            <a:r>
              <a:rPr lang="en-US" dirty="0" smtClean="0"/>
              <a:t>then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endParaRPr lang="en-US" i="1" baseline="-25000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2507283"/>
            <a:ext cx="8931783" cy="1196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001180"/>
            <a:ext cx="2125980" cy="196596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60153"/>
              </p:ext>
            </p:extLst>
          </p:nvPr>
        </p:nvGraphicFramePr>
        <p:xfrm>
          <a:off x="1600200" y="48006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40" name="Equation" r:id="rId9" imgW="139680" imgH="139680" progId="Equation.DSMT4">
                  <p:embed/>
                </p:oleObj>
              </mc:Choice>
              <mc:Fallback>
                <p:oleObj name="Equation" r:id="rId9" imgW="1396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00200" y="4800600"/>
                        <a:ext cx="3810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670" y="4620790"/>
            <a:ext cx="3671316" cy="14554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6177907"/>
            <a:ext cx="3025140" cy="2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34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Form of the Jacobi Method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3" y="1905000"/>
            <a:ext cx="8028433" cy="165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52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Form of the </a:t>
            </a:r>
            <a:r>
              <a:rPr lang="en-US" dirty="0" smtClean="0"/>
              <a:t>Gauss-Seidel Method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2133599"/>
            <a:ext cx="8028432" cy="165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87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/>
          <a:lstStyle/>
          <a:p>
            <a:r>
              <a:rPr lang="en-US" dirty="0" smtClean="0"/>
              <a:t>For very large, sparse matrices, the preferred method of solution is to use an iterative method. An iterative method generates a sequence that converges to the solution, so the results are not exact; however, the iteration can be continued until a desired error tolerance is satisfied. Iterative methods do not alter the matrix, but use only a few vectors of length </a:t>
            </a:r>
            <a:r>
              <a:rPr lang="en-US" i="1" dirty="0" smtClean="0"/>
              <a:t>n</a:t>
            </a:r>
            <a:r>
              <a:rPr lang="en-US" dirty="0" smtClean="0"/>
              <a:t> at one time, so they use far less storage than working directly with the matrix.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Form of </a:t>
            </a:r>
            <a:r>
              <a:rPr lang="en-US" dirty="0" err="1" smtClean="0"/>
              <a:t>SOR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3" y="1752600"/>
            <a:ext cx="8028433" cy="185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9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Conditions </a:t>
            </a:r>
            <a:r>
              <a:rPr lang="en-US" dirty="0"/>
              <a:t>Guaranteeing Convergence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52600"/>
            <a:ext cx="8720328" cy="83515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403985" y="2750852"/>
            <a:ext cx="6336030" cy="461665"/>
            <a:chOff x="1403985" y="2711621"/>
            <a:chExt cx="6336030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1403985" y="2711621"/>
              <a:ext cx="633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NOTE: If</a:t>
              </a:r>
              <a:r>
                <a:rPr lang="en-US" dirty="0" smtClean="0"/>
                <a:t>                    </a:t>
              </a:r>
              <a:r>
                <a:rPr lang="en-US" sz="2400" dirty="0" smtClean="0"/>
                <a:t>, the iteration may still converge.</a:t>
              </a:r>
              <a:endParaRPr lang="en-US" sz="2400" dirty="0"/>
            </a:p>
          </p:txBody>
        </p:sp>
        <p:pic>
          <p:nvPicPr>
            <p:cNvPr id="6" name="Picture 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5630" y="2833535"/>
              <a:ext cx="870204" cy="254508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92" y="3962400"/>
            <a:ext cx="8697468" cy="2880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90600" y="4724400"/>
            <a:ext cx="703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The </a:t>
            </a:r>
            <a:r>
              <a:rPr lang="en-US" dirty="0"/>
              <a:t>spectral radius is a good indicator for the rate of convergence. </a:t>
            </a:r>
          </a:p>
        </p:txBody>
      </p:sp>
    </p:spTree>
    <p:extLst>
      <p:ext uri="{BB962C8B-B14F-4D97-AF65-F5344CB8AC3E}">
        <p14:creationId xmlns:p14="http://schemas.microsoft.com/office/powerpoint/2010/main" val="499037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Example 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84" y="3962400"/>
            <a:ext cx="7723632" cy="27016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2" y="685799"/>
            <a:ext cx="8721852" cy="30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85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3999"/>
            <a:ext cx="8714232" cy="270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4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-40436"/>
            <a:ext cx="8229600" cy="1143000"/>
          </a:xfrm>
        </p:spPr>
        <p:txBody>
          <a:bodyPr/>
          <a:lstStyle/>
          <a:p>
            <a:r>
              <a:rPr lang="en-US" dirty="0" smtClean="0"/>
              <a:t>Strict Diagonal Dominance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121" y="3335487"/>
            <a:ext cx="82058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Jacobi and Gauss-Seidel methods converge for any choice of</a:t>
            </a:r>
          </a:p>
          <a:p>
            <a:r>
              <a:rPr lang="en-US" sz="2400" dirty="0" smtClean="0"/>
              <a:t>initial approximation       when </a:t>
            </a:r>
            <a:r>
              <a:rPr lang="en-US" sz="2400" i="1" dirty="0" smtClean="0"/>
              <a:t>A</a:t>
            </a:r>
            <a:r>
              <a:rPr lang="en-US" sz="2400" dirty="0" smtClean="0"/>
              <a:t> is strictly diagonally dominant. 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hey may converge if </a:t>
            </a:r>
            <a:r>
              <a:rPr lang="en-US" sz="2400" i="1" dirty="0" smtClean="0"/>
              <a:t>A</a:t>
            </a:r>
            <a:r>
              <a:rPr lang="en-US" sz="2400" dirty="0" smtClean="0"/>
              <a:t> is not diagonally dominant.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21" y="1387672"/>
            <a:ext cx="8715757" cy="18760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21" y="4953000"/>
            <a:ext cx="8717280" cy="534924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702666"/>
              </p:ext>
            </p:extLst>
          </p:nvPr>
        </p:nvGraphicFramePr>
        <p:xfrm>
          <a:off x="2916148" y="3689010"/>
          <a:ext cx="457200" cy="409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651" name="Equation" r:id="rId7" imgW="241200" imgH="215640" progId="Equation.DSMT4">
                  <p:embed/>
                </p:oleObj>
              </mc:Choice>
              <mc:Fallback>
                <p:oleObj name="Equation" r:id="rId7" imgW="2412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16148" y="3689010"/>
                        <a:ext cx="457200" cy="4090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</a:t>
            </a:r>
            <a:r>
              <a:rPr lang="en-US" dirty="0">
                <a:sym typeface="Mathematica1"/>
              </a:rPr>
              <a:t> for </a:t>
            </a:r>
            <a:r>
              <a:rPr lang="en-US" dirty="0" err="1">
                <a:sym typeface="Mathematica1"/>
              </a:rPr>
              <a:t>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poor </a:t>
            </a:r>
            <a:r>
              <a:rPr lang="en-US" dirty="0"/>
              <a:t>choice of the relaxation parameter ω can lead to poor convergence </a:t>
            </a:r>
            <a:r>
              <a:rPr lang="en-US" dirty="0" smtClean="0"/>
              <a:t>rates.</a:t>
            </a:r>
          </a:p>
          <a:p>
            <a:r>
              <a:rPr lang="en-US" dirty="0" smtClean="0"/>
              <a:t>A </a:t>
            </a:r>
            <a:r>
              <a:rPr lang="en-US" dirty="0"/>
              <a:t>good choice of ω can lead to very fast convergence compared to the Jacobi or Gauss-Seidel </a:t>
            </a:r>
            <a:r>
              <a:rPr lang="en-US" dirty="0" smtClean="0"/>
              <a:t>methods.</a:t>
            </a:r>
          </a:p>
          <a:p>
            <a:r>
              <a:rPr lang="en-US" dirty="0" smtClean="0"/>
              <a:t>Ideally choose </a:t>
            </a:r>
            <a:r>
              <a:rPr lang="en-US" dirty="0"/>
              <a:t>ω so that </a:t>
            </a:r>
            <a:r>
              <a:rPr lang="en-US" dirty="0" smtClean="0"/>
              <a:t>                      is </a:t>
            </a:r>
            <a:r>
              <a:rPr lang="en-US" dirty="0"/>
              <a:t>a minimum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Optimal </a:t>
            </a:r>
            <a:r>
              <a:rPr lang="en-US" dirty="0"/>
              <a:t>value of ω </a:t>
            </a:r>
            <a:r>
              <a:rPr lang="en-US" dirty="0" smtClean="0"/>
              <a:t>is </a:t>
            </a:r>
            <a:r>
              <a:rPr lang="en-US" dirty="0"/>
              <a:t>known only for special types of matrices. It is known, however, that ω must satisfy 0&lt; ω &lt;2 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966" y="3944370"/>
            <a:ext cx="1817783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48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</a:t>
            </a:r>
            <a:r>
              <a:rPr lang="en-US" dirty="0">
                <a:sym typeface="Mathematica1"/>
              </a:rPr>
              <a:t> for </a:t>
            </a:r>
            <a:r>
              <a:rPr lang="en-US" dirty="0" err="1">
                <a:sym typeface="Mathematica1"/>
              </a:rPr>
              <a:t>SOR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5257800"/>
          </a:xfrm>
        </p:spPr>
        <p:txBody>
          <a:bodyPr/>
          <a:lstStyle/>
          <a:p>
            <a:r>
              <a:rPr lang="en-US" dirty="0" smtClean="0"/>
              <a:t>If                   or                , the </a:t>
            </a:r>
            <a:r>
              <a:rPr lang="en-US" dirty="0" err="1" smtClean="0"/>
              <a:t>SOR</a:t>
            </a:r>
            <a:r>
              <a:rPr lang="en-US" dirty="0" smtClean="0"/>
              <a:t> iteration converges.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45" y="1606765"/>
            <a:ext cx="8229600" cy="5100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209" y="3237127"/>
            <a:ext cx="1316736" cy="2545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241021"/>
            <a:ext cx="1458468" cy="2529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45" y="4853773"/>
            <a:ext cx="8712709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16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</a:t>
            </a:r>
            <a:r>
              <a:rPr lang="en-US" dirty="0">
                <a:sym typeface="Mathematica1"/>
              </a:rPr>
              <a:t> for </a:t>
            </a:r>
            <a:r>
              <a:rPr lang="en-US" dirty="0" err="1">
                <a:sym typeface="Mathematica1"/>
              </a:rPr>
              <a:t>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optomega</a:t>
            </a:r>
            <a:r>
              <a:rPr lang="en-US" dirty="0"/>
              <a:t> in the book software distribution approximates the optimal ω for a matrix and graphs </a:t>
            </a:r>
            <a:r>
              <a:rPr lang="en-US" dirty="0" smtClean="0"/>
              <a:t>                  as </a:t>
            </a:r>
            <a:r>
              <a:rPr lang="en-US" dirty="0"/>
              <a:t>a function </a:t>
            </a: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smtClean="0"/>
              <a:t>ω </a:t>
            </a:r>
            <a:r>
              <a:rPr lang="en-US" dirty="0"/>
              <a:t>,</a:t>
            </a:r>
            <a:r>
              <a:rPr lang="en-US" dirty="0" smtClean="0"/>
              <a:t>0 &lt; </a:t>
            </a:r>
            <a:r>
              <a:rPr lang="en-US" dirty="0"/>
              <a:t>ω </a:t>
            </a:r>
            <a:r>
              <a:rPr lang="en-US" dirty="0" smtClean="0"/>
              <a:t>&lt; 2.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770" y="2763748"/>
            <a:ext cx="1394460" cy="25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48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885" y="-228600"/>
            <a:ext cx="8229600" cy="1143000"/>
          </a:xfrm>
        </p:spPr>
        <p:txBody>
          <a:bodyPr/>
          <a:lstStyle/>
          <a:p>
            <a:r>
              <a:rPr lang="en-US" dirty="0" smtClean="0"/>
              <a:t>Example 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2885" y="904982"/>
            <a:ext cx="818044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zeros(10,1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ones(10,1);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woptimal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optomega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woptimal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1.4600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x,iter,relresid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A,rhs,x0,woptimal,1.0e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-14,100);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54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relresid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9.2334e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-015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107" y="904982"/>
            <a:ext cx="2667000" cy="14357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01771" y="1229474"/>
            <a:ext cx="1365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Pentadiagonal</a:t>
            </a:r>
            <a:endParaRPr lang="en-US" sz="1600" dirty="0" smtClean="0"/>
          </a:p>
          <a:p>
            <a:r>
              <a:rPr lang="en-US" sz="1600" dirty="0" smtClean="0"/>
              <a:t>matrix.</a:t>
            </a:r>
            <a:endParaRPr lang="en-US" sz="16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270929" y="1562913"/>
            <a:ext cx="461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3352800"/>
            <a:ext cx="3893016" cy="332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6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Poisson's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Poisson's equation is one of the most important equations in applied </a:t>
            </a:r>
            <a:r>
              <a:rPr lang="en-US" dirty="0" smtClean="0"/>
              <a:t>mathematics. </a:t>
            </a:r>
          </a:p>
          <a:p>
            <a:r>
              <a:rPr lang="en-US" dirty="0" smtClean="0"/>
              <a:t>Applications include </a:t>
            </a:r>
            <a:r>
              <a:rPr lang="en-US" dirty="0"/>
              <a:t>astronomy, heat flow, fluid dynamics, and electromagnetism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750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Iterative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Equations are written in a form where each unknown is written in terms of the other unknowns.</a:t>
            </a:r>
            <a:endParaRPr lang="en-US" dirty="0"/>
          </a:p>
        </p:txBody>
      </p:sp>
      <p:pic>
        <p:nvPicPr>
          <p:cNvPr id="4925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505200"/>
            <a:ext cx="8208963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Poisson's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i="1" dirty="0"/>
              <a:t>R</a:t>
            </a:r>
            <a:r>
              <a:rPr lang="en-US" dirty="0"/>
              <a:t> be a bounded region in the plane with boundary </a:t>
            </a:r>
            <a:r>
              <a:rPr lang="en-US" i="1" dirty="0" smtClean="0"/>
              <a:t>∂R</a:t>
            </a:r>
            <a:r>
              <a:rPr lang="en-US" dirty="0" smtClean="0"/>
              <a:t>, </a:t>
            </a:r>
            <a:r>
              <a:rPr lang="en-US" i="1" dirty="0" smtClean="0"/>
              <a:t>g(</a:t>
            </a:r>
            <a:r>
              <a:rPr lang="en-US" i="1" dirty="0" err="1" smtClean="0"/>
              <a:t>x,y</a:t>
            </a:r>
            <a:r>
              <a:rPr lang="en-US" i="1" dirty="0" smtClean="0"/>
              <a:t>)</a:t>
            </a:r>
            <a:r>
              <a:rPr lang="en-US" dirty="0" smtClean="0"/>
              <a:t> </a:t>
            </a:r>
            <a:r>
              <a:rPr lang="en-US" dirty="0"/>
              <a:t>be defined on </a:t>
            </a:r>
            <a:r>
              <a:rPr lang="en-US" i="1" dirty="0" smtClean="0"/>
              <a:t>∂R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i="1" dirty="0" smtClean="0"/>
              <a:t>f(</a:t>
            </a:r>
            <a:r>
              <a:rPr lang="en-US" i="1" dirty="0" err="1" smtClean="0"/>
              <a:t>x,y</a:t>
            </a:r>
            <a:r>
              <a:rPr lang="en-US" i="1" dirty="0" smtClean="0"/>
              <a:t>)</a:t>
            </a:r>
            <a:r>
              <a:rPr lang="en-US" dirty="0" smtClean="0"/>
              <a:t> </a:t>
            </a:r>
            <a:r>
              <a:rPr lang="en-US" dirty="0"/>
              <a:t>be a function defined in </a:t>
            </a:r>
            <a:r>
              <a:rPr lang="en-US" i="1" dirty="0"/>
              <a:t>R</a:t>
            </a:r>
            <a:r>
              <a:rPr lang="en-US" dirty="0"/>
              <a:t> . Find a function </a:t>
            </a:r>
            <a:r>
              <a:rPr lang="en-US" i="1" dirty="0" smtClean="0"/>
              <a:t>u(</a:t>
            </a:r>
            <a:r>
              <a:rPr lang="en-US" i="1" dirty="0" err="1" smtClean="0"/>
              <a:t>x,y</a:t>
            </a:r>
            <a:r>
              <a:rPr lang="en-US" i="1" dirty="0" smtClean="0"/>
              <a:t>)</a:t>
            </a:r>
            <a:r>
              <a:rPr lang="en-US" dirty="0" smtClean="0"/>
              <a:t> </a:t>
            </a:r>
            <a:r>
              <a:rPr lang="en-US" dirty="0"/>
              <a:t>such </a:t>
            </a:r>
            <a:r>
              <a:rPr lang="en-US" dirty="0" smtClean="0"/>
              <a:t>that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733800"/>
            <a:ext cx="2866283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2909"/>
          <a:stretch/>
        </p:blipFill>
        <p:spPr>
          <a:xfrm>
            <a:off x="3060315" y="4876800"/>
            <a:ext cx="25431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403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645" y="-372438"/>
            <a:ext cx="8229600" cy="1143000"/>
          </a:xfrm>
        </p:spPr>
        <p:txBody>
          <a:bodyPr/>
          <a:lstStyle/>
          <a:p>
            <a:r>
              <a:rPr lang="en-US" dirty="0"/>
              <a:t>Poisson's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625" y="533400"/>
            <a:ext cx="8229600" cy="4525963"/>
          </a:xfrm>
        </p:spPr>
        <p:txBody>
          <a:bodyPr/>
          <a:lstStyle/>
          <a:p>
            <a:r>
              <a:rPr lang="en-US" dirty="0"/>
              <a:t>Rarely is an analytical solution known, so approximation techniques must be used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Use finite difference methods.</a:t>
            </a:r>
          </a:p>
          <a:p>
            <a:pPr lvl="1"/>
            <a:r>
              <a:rPr lang="en-US" dirty="0" smtClean="0"/>
              <a:t>Assume </a:t>
            </a:r>
            <a:r>
              <a:rPr lang="en-US" dirty="0"/>
              <a:t>for simplicity that the region </a:t>
            </a:r>
            <a:r>
              <a:rPr lang="en-US" i="1" dirty="0"/>
              <a:t>R</a:t>
            </a:r>
            <a:r>
              <a:rPr lang="en-US" dirty="0"/>
              <a:t> is the unit square </a:t>
            </a:r>
            <a:r>
              <a:rPr lang="en-US" i="1" dirty="0"/>
              <a:t>0 ≤ x ≤ 1</a:t>
            </a:r>
            <a:r>
              <a:rPr lang="en-US" i="1" dirty="0" smtClean="0"/>
              <a:t>, 0 </a:t>
            </a:r>
            <a:r>
              <a:rPr lang="en-US" i="1" dirty="0"/>
              <a:t>≤ y ≤ </a:t>
            </a:r>
            <a:r>
              <a:rPr lang="en-US" i="1" dirty="0" smtClean="0"/>
              <a:t>1</a:t>
            </a:r>
            <a:r>
              <a:rPr lang="en-US" dirty="0" smtClean="0"/>
              <a:t>. The difference equations 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679026"/>
            <a:ext cx="761238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005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18250"/>
            <a:ext cx="8229600" cy="1143000"/>
          </a:xfrm>
        </p:spPr>
        <p:txBody>
          <a:bodyPr/>
          <a:lstStyle/>
          <a:p>
            <a:r>
              <a:rPr lang="en-US" dirty="0"/>
              <a:t>Poisson's Equation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676400" y="685800"/>
            <a:ext cx="5124450" cy="5189501"/>
            <a:chOff x="2009775" y="1385103"/>
            <a:chExt cx="5124450" cy="518950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9775" y="1621604"/>
              <a:ext cx="5124450" cy="4953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7400" y="1385103"/>
              <a:ext cx="295275" cy="502773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7087456" y="2787134"/>
            <a:ext cx="18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Five-point </a:t>
            </a:r>
            <a:r>
              <a:rPr lang="en-US" dirty="0" smtClean="0"/>
              <a:t>stencil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105400" y="2971800"/>
            <a:ext cx="198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988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Poisson's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one or two of the four points around the center touch the boundary, the boundary condition must be used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12648" y="3505200"/>
            <a:ext cx="7918704" cy="1175210"/>
            <a:chOff x="662118" y="3791506"/>
            <a:chExt cx="7918704" cy="1175210"/>
          </a:xfrm>
        </p:grpSpPr>
        <p:pic>
          <p:nvPicPr>
            <p:cNvPr id="5" name="Picture 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118" y="4343400"/>
              <a:ext cx="7918704" cy="62331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429000" y="3791506"/>
              <a:ext cx="18312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SOR</a:t>
              </a:r>
              <a:r>
                <a:rPr lang="en-US" sz="2400" dirty="0" smtClean="0"/>
                <a:t> iteration</a:t>
              </a:r>
              <a:endParaRPr lang="en-US" sz="2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590800" y="5029200"/>
            <a:ext cx="3733800" cy="1143000"/>
            <a:chOff x="2590800" y="5029200"/>
            <a:chExt cx="3733800" cy="1143000"/>
          </a:xfrm>
        </p:grpSpPr>
        <p:sp>
          <p:nvSpPr>
            <p:cNvPr id="10" name="Rectangle 9"/>
            <p:cNvSpPr/>
            <p:nvPr/>
          </p:nvSpPr>
          <p:spPr>
            <a:xfrm>
              <a:off x="2590800" y="5029200"/>
              <a:ext cx="3733800" cy="1143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19400" y="5029200"/>
              <a:ext cx="328545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The </a:t>
              </a:r>
              <a:r>
                <a:rPr lang="en-US" sz="2400" dirty="0"/>
                <a:t>optimal value of ω </a:t>
              </a:r>
              <a:r>
                <a:rPr lang="en-US" sz="2400" dirty="0" smtClean="0"/>
                <a:t>is</a:t>
              </a:r>
              <a:endParaRPr lang="en-US" sz="2400" dirty="0"/>
            </a:p>
          </p:txBody>
        </p:sp>
        <p:pic>
          <p:nvPicPr>
            <p:cNvPr id="9" name="Picture 8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357" y="5490865"/>
              <a:ext cx="1984248" cy="5349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2864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Poisson's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matrix form of the finite difference approximation is positive definite, so the iteration converges.</a:t>
            </a:r>
          </a:p>
          <a:p>
            <a:r>
              <a:rPr lang="en-US" dirty="0"/>
              <a:t>The 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sorpoisson</a:t>
            </a:r>
            <a:r>
              <a:rPr lang="en-US" dirty="0"/>
              <a:t> in the software distribution assigns the boundary values, assigns values of </a:t>
            </a:r>
            <a:r>
              <a:rPr lang="en-US" i="1" dirty="0" smtClean="0"/>
              <a:t>f(</a:t>
            </a:r>
            <a:r>
              <a:rPr lang="en-US" i="1" dirty="0" err="1" smtClean="0"/>
              <a:t>x,y</a:t>
            </a:r>
            <a:r>
              <a:rPr lang="en-US" i="1" dirty="0" smtClean="0"/>
              <a:t>)</a:t>
            </a:r>
            <a:r>
              <a:rPr lang="en-US" dirty="0" smtClean="0"/>
              <a:t> </a:t>
            </a:r>
            <a:r>
              <a:rPr lang="en-US" dirty="0"/>
              <a:t>in the interior, and executes the </a:t>
            </a:r>
            <a:r>
              <a:rPr lang="en-US" dirty="0" err="1"/>
              <a:t>SOR</a:t>
            </a:r>
            <a:r>
              <a:rPr lang="en-US" dirty="0"/>
              <a:t> iteration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9693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sorpoisson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2600"/>
            <a:ext cx="8530601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02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819" y="-304800"/>
            <a:ext cx="8229600" cy="1143000"/>
          </a:xfrm>
        </p:spPr>
        <p:txBody>
          <a:bodyPr/>
          <a:lstStyle/>
          <a:p>
            <a:r>
              <a:rPr lang="en-US" dirty="0" smtClean="0"/>
              <a:t>Example 7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36" y="685800"/>
            <a:ext cx="8721853" cy="230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88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747" y="-171451"/>
            <a:ext cx="8229600" cy="1143000"/>
          </a:xfrm>
        </p:spPr>
        <p:txBody>
          <a:bodyPr/>
          <a:lstStyle/>
          <a:p>
            <a:r>
              <a:rPr lang="en-US" dirty="0" smtClean="0"/>
              <a:t>Example 7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43836" y="971549"/>
            <a:ext cx="8352464" cy="3550682"/>
            <a:chOff x="143836" y="971549"/>
            <a:chExt cx="8352464" cy="355068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/>
            <a:srcRect/>
            <a:stretch/>
          </p:blipFill>
          <p:spPr>
            <a:xfrm>
              <a:off x="304799" y="1066799"/>
              <a:ext cx="3924300" cy="30861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00600" y="1066799"/>
              <a:ext cx="3695700" cy="28575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165525" y="4152899"/>
              <a:ext cx="2202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Approximate solution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91200" y="4152899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Analytical solution</a:t>
              </a:r>
              <a:endParaRPr lang="en-US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3836" y="971549"/>
              <a:ext cx="210911" cy="190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5271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 initial values for </a:t>
            </a:r>
            <a:r>
              <a:rPr lang="en-US" i="1" dirty="0" smtClean="0"/>
              <a:t>x</a:t>
            </a:r>
            <a:r>
              <a:rPr lang="en-US" i="1" baseline="-25000" dirty="0" smtClean="0"/>
              <a:t>1</a:t>
            </a:r>
            <a:r>
              <a:rPr lang="en-US" i="1" dirty="0" smtClean="0"/>
              <a:t>, x</a:t>
            </a:r>
            <a:r>
              <a:rPr lang="en-US" i="1" baseline="-25000" dirty="0" smtClean="0"/>
              <a:t>2</a:t>
            </a:r>
            <a:r>
              <a:rPr lang="en-US" i="1" dirty="0" smtClean="0"/>
              <a:t>, x</a:t>
            </a:r>
            <a:r>
              <a:rPr lang="en-US" i="1" baseline="-25000" dirty="0" smtClean="0"/>
              <a:t>3</a:t>
            </a:r>
            <a:r>
              <a:rPr lang="en-US" i="1" dirty="0" smtClean="0"/>
              <a:t>, ..., </a:t>
            </a:r>
            <a:r>
              <a:rPr lang="en-US" i="1" dirty="0" err="1" smtClean="0"/>
              <a:t>x</a:t>
            </a:r>
            <a:r>
              <a:rPr lang="en-US" baseline="-25000" dirty="0" err="1"/>
              <a:t>n</a:t>
            </a:r>
            <a:r>
              <a:rPr lang="en-US" dirty="0" smtClean="0"/>
              <a:t>, insert them in the right-hand side of the equations and compute a second set of approximate values for the unknowns. These new values are then substituted into the right-hand side of the equations to obtain a third set of approximate solutions, and so forth, until the iterations have been carried out enough that the relative error estimate has become small enough.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an initial estimate for the unknowns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one is available; otherwise, use x</a:t>
            </a:r>
            <a:r>
              <a:rPr lang="en-US" baseline="30000" dirty="0" smtClean="0"/>
              <a:t>(1)</a:t>
            </a:r>
            <a:r>
              <a:rPr lang="en-US" dirty="0" smtClean="0"/>
              <a:t> = 0.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438401" y="2286000"/>
          <a:ext cx="2895600" cy="70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64" name="Equation" r:id="rId4" imgW="1409400" imgH="342720" progId="Equation.3">
                  <p:embed/>
                </p:oleObj>
              </mc:Choice>
              <mc:Fallback>
                <p:oleObj name="Equation" r:id="rId4" imgW="1409400" imgH="342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2286000"/>
                        <a:ext cx="2895600" cy="7043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191000"/>
            <a:ext cx="6940062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(</a:t>
            </a:r>
            <a:r>
              <a:rPr lang="en-US" i="1" dirty="0" smtClean="0"/>
              <a:t>k+1</a:t>
            </a:r>
            <a:r>
              <a:rPr lang="en-US" dirty="0" smtClean="0"/>
              <a:t>)</a:t>
            </a:r>
            <a:r>
              <a:rPr lang="en-US" baseline="30000" dirty="0" err="1" smtClean="0"/>
              <a:t>th</a:t>
            </a:r>
            <a:r>
              <a:rPr lang="en-US" dirty="0" smtClean="0"/>
              <a:t> estimate for the solution is calculated from the (</a:t>
            </a:r>
            <a:r>
              <a:rPr lang="en-US" i="1" dirty="0" smtClean="0"/>
              <a:t>k</a:t>
            </a:r>
            <a:r>
              <a:rPr lang="en-US" dirty="0" smtClean="0"/>
              <a:t>)</a:t>
            </a:r>
            <a:r>
              <a:rPr lang="en-US" baseline="30000" dirty="0" err="1" smtClean="0"/>
              <a:t>th</a:t>
            </a:r>
            <a:r>
              <a:rPr lang="en-US" dirty="0" smtClean="0"/>
              <a:t> by: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Continue until the relative residual norm is </a:t>
            </a:r>
            <a:r>
              <a:rPr lang="en-US" dirty="0" smtClean="0"/>
              <a:t>sufficiently small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531" y="3056556"/>
            <a:ext cx="5465064" cy="9113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99" y="5715000"/>
            <a:ext cx="2182407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229600" cy="1143000"/>
          </a:xfrm>
        </p:spPr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16764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52245"/>
            <a:ext cx="8612373" cy="435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06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Gauss-Seidel Iterative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approximate values</a:t>
            </a:r>
            <a:br>
              <a:rPr lang="en-US" dirty="0" smtClean="0"/>
            </a:br>
            <a:r>
              <a:rPr lang="en-US" dirty="0" smtClean="0"/>
              <a:t>if known; otherwise use 0. Use these </a:t>
            </a:r>
            <a:r>
              <a:rPr lang="en-US" b="1" dirty="0" smtClean="0"/>
              <a:t>values</a:t>
            </a:r>
            <a:r>
              <a:rPr lang="en-US" dirty="0" smtClean="0"/>
              <a:t> to calculate     .. Use       and                    to calculate      and so forth.</a:t>
            </a:r>
          </a:p>
          <a:p>
            <a:pPr lvl="1"/>
            <a:r>
              <a:rPr lang="en-US" dirty="0" smtClean="0"/>
              <a:t>Unlike the Jacobi method, the most recently computed values are used.</a:t>
            </a:r>
            <a:endParaRPr lang="en-US" dirty="0"/>
          </a:p>
        </p:txBody>
      </p:sp>
      <p:pic>
        <p:nvPicPr>
          <p:cNvPr id="5" name="Picture 4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943600" y="1661031"/>
            <a:ext cx="1524000" cy="427663"/>
          </a:xfrm>
          <a:prstGeom prst="rect">
            <a:avLst/>
          </a:prstGeom>
        </p:spPr>
      </p:pic>
      <p:pic>
        <p:nvPicPr>
          <p:cNvPr id="7" name="Picture 6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377568" y="2590800"/>
            <a:ext cx="533400" cy="473992"/>
          </a:xfrm>
          <a:prstGeom prst="rect">
            <a:avLst/>
          </a:prstGeom>
        </p:spPr>
      </p:pic>
      <p:pic>
        <p:nvPicPr>
          <p:cNvPr id="11" name="Picture 10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181600" y="2667000"/>
            <a:ext cx="1472476" cy="431460"/>
          </a:xfrm>
          <a:prstGeom prst="rect">
            <a:avLst/>
          </a:prstGeom>
        </p:spPr>
      </p:pic>
      <p:pic>
        <p:nvPicPr>
          <p:cNvPr id="18" name="Picture 17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 bwMode="auto">
          <a:xfrm>
            <a:off x="3810112" y="2659315"/>
            <a:ext cx="456751" cy="405880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 bwMode="auto">
          <a:xfrm>
            <a:off x="2415459" y="3154296"/>
            <a:ext cx="456527" cy="40568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Gauss-Seidel Iteration Formula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28800"/>
            <a:ext cx="6553201" cy="25218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WFORD@4CJOEVDSDK8F05IE" val="545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x_{1}^{\left(2\right)}  template TPT1  env TPENV1  fore 0  back 16777215  eqnno 10"/>
  <p:tag name="FILENAME" val="TP_tmp"/>
  <p:tag name="ORIGWIDTH" val="18"/>
  <p:tag name="PICTUREFILESIZE" val="175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x_{2}^{\left(2\right)}  template TPT1  env TPENV1  fore 0  back 16777215  eqnno 10"/>
  <p:tag name="FILENAME" val="TP_tmp"/>
  <p:tag name="ORIGWIDTH" val="18"/>
  <p:tag name="PICTUREFILESIZE" val="175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7.2134"/>
  <p:tag name="ORIGINALWIDTH" val="720.3619"/>
  <p:tag name="LATEXADDIN" val="\documentclass{article}&#10;\usepackage{amsmath}&#10;\pagestyle{empty}&#10;\begin{document}&#10;&#10;&#10;\begin{eqnarray*}&#10;x_{1}^{\left(k\right)}=\frac{1}{a_{11}}\left[b_{1}-\left(\sum_{j=2}^{n}a_{1j}x_{j}^{\left(k-1\right)}\right)\right]\\&#10;x_{i}^{\left(k\right)}=\frac{1}{a_{ii}}\left[b_{i}-\left(\sum_{j=1}^{i-1}a_{ij}x_{j}^{\left(k\right)}+\sum_{j=i+1}^{n}a_{ij}x_{j}^{\left(k-1\right)}\right)\right],i=2,\,3,\ldots,n-1\\&#10;x_{n}^{\left(k\right)}=\frac{1}{a_{nn}}\left[b_{n}-\sum_{j=1}^{n-1}a_{nj}x_{j}^{\left(k\right)}\right]&#10;\end{eqnarray*}&#10;&#10;\end{document}"/>
  <p:tag name="IGUANATEXSIZE" val="20"/>
  <p:tag name="IGUANATEXCURSOR" val="5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9.25"/>
  <p:tag name="ORIGINALWIDTH" val="5128.5"/>
  <p:tag name="LATEXADDIN" val="\documentclass{article}&#10;\usepackage{amsmath}&#10;\pagestyle{empty}&#10;\begin{document}&#10;&#10;\noindent \textbf{Example:} Use the matrix of Example 1 and apply the Gauss-Seidel method. Begin with&#10;$x^{\left(0\right)}=0$, execute the first two iterations in detail,&#10;continue for a total of 12 iterations, and compute the relative residual.&#10;&#10;{\scriptsize{}&#10;\begin{eqnarray*}&#10;x_{1}^{\left(1\right)}=\frac{1}{5}\left(1\right)=0.2000,\,\, x_{2}^{\left(1\right)}=\frac{1}{4}\left[-2-\left(-\frac{1}{5}+\left(1\right)0\right)\right]=-0.4500,\,\, x_{3}^{\left(1\right)}=-\frac{1}{7}\left[5-\left(\left(1\right)\frac{1}{5}+6\left(-\frac{9}{20}\right)\right)\right]=-1.0714\\&#10;x_{1}^{\left(2\right)}=\frac{1}{5}\left[1-\left(\left(-1\right)\left(-\frac{9}{20}\right)+2\left(-\frac{15}{14}\right)\right)\right]=0.5386,\,\, x_{2}^{\left(2\right)}=\frac{1}{4}\left[-2-\left(\left(-1\right)\frac{377}{700}+\left(1\right)\left(-\frac{15}{14}\right)\right)\right]-0.0975\\&#10;x_{3}^{\left(3\right)}-\frac{1}{7}\left[5-\left(\left(1\right)\left(\frac{377}{700}\right)+6\left(-\frac{39}{400}\right)\right)\right]=-0.7209\\&#10;\vdots\\&#10;x_{1}^{\left(12\right)}=0.4837,\,\, x_{2}^{\left(12\right)}=-0.1793,\,\, x_{3}^{\left(12\right)}=-0.7989\\&#10;\frac{\left\Vert b-Ax^{\left(12\right)}\right\Vert _{2}}{\left\Vert b\right\Vert _{2}}=2.8183\times10^{-7}&#10;\end{eqnarray*}&#10;}{\scriptsize \par}&#10;&#10;\noindent Compared to the Jacobi method, the Gauss-Seidel iteration obtained higher accuracy in the same&#10;number of iterations.&#10;&#10;&#10;\end{document}"/>
  <p:tag name="IGUANATEXSIZE" val="20"/>
  <p:tag name="IGUANATEXCURSOR" val="135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5.75"/>
  <p:tag name="ORIGINALWIDTH" val="318.75"/>
  <p:tag name="LATEXADDIN" val="\documentclass{article}&#10;\usepackage{amsmath}&#10;\pagestyle{empty}&#10;\begin{document}&#10;&#10;$x_{i}^{\left(k-1\right)}$&#10;&#10;&#10;\end{document}"/>
  <p:tag name="IGUANATEXSIZE" val="20"/>
  <p:tag name="IGUANATEXCURSOR" val="10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8.5"/>
  <p:tag name="ORIGINALWIDTH" val="3570.75"/>
  <p:tag name="LATEXADDIN" val="\documentclass{article}&#10;\usepackage{amsmath}&#10;\pagestyle{empty}&#10;\begin{document}&#10;&#10;&#10;\[&#10;x_{i}^{\left(k\right)}=\frac{1}{a_{ii}}\left[b_{i}-\left(\sum_{j=1}^{i-1}a_{ij}x_{j}^{\left(k\right)}+\sum_{j=i+1}^{n}a_{ij}x_{j}^{\left(k-1\right)}\right)\right],i=1,\,2,\ldots,n.&#10;\]&#10;\end{document}"/>
  <p:tag name="IGUANATEXSIZE" val="20"/>
  <p:tag name="IGUANATEXCURSOR" val="26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6"/>
  <p:tag name="ORIGINALWIDTH" val="672"/>
  <p:tag name="LATEXADDIN" val="\documentclass{article}&#10;\usepackage{amsmath}&#10;\pagestyle{empty}&#10;\begin{document}&#10;&#10;&#10;$\sum_{j=1}^{i-1}a_{ij}x_{j}^{\left(k\right)}$&#10;&#10;\end{document}"/>
  <p:tag name="IGUANATEXSIZE" val="20"/>
  <p:tag name="IGUANATEXCURSOR" val="12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6"/>
  <p:tag name="ORIGINALWIDTH" val="911.25"/>
  <p:tag name="LATEXADDIN" val="\documentclass{article}&#10;\usepackage{amsmath}&#10;\pagestyle{empty}&#10;\begin{document}&#10;&#10;&#10;$\sum_{j=i+1}^{n}a_{ij}x_{j}^{\left(k-1\right)}$&#10;&#10;\end{document}"/>
  <p:tag name="IGUANATEXSIZE" val="20"/>
  <p:tag name="IGUANATEXCURSOR" val="1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09.5"/>
  <p:tag name="ORIGINALWIDTH" val="4331.25"/>
  <p:tag name="LATEXADDIN" val="\documentclass{article}&#10;\usepackage{amsmath}&#10;\pagestyle{empty}&#10;\begin{document}&#10;&#10;&#10;\noindent \textbf{Example:} Consider the system with $A=\left[\begin{array}{ccc}&#10;1 &amp; 1 &amp; 1\\&#10;1 &amp; 2 &amp; 1\\&#10;1 &amp; 1 &amp; 3&#10;\end{array}\right]$ and $b=\left[\begin{array}{ccc}&#10;-1 &amp; 5 &amp; 7\end{array}\right]^{T}$, whose exact solution is $\left[\begin{array}{ccc}&#10;-11 &amp; 6 &amp; 4\end{array}\right]^{T}$. Apply SOR with $\omega=1.1$ in detail for two iterations, continue&#10;for a total of 15 iterations, and compute the relative residual. Also&#10;show the result of applying the Jacobi and Gauss-Seidel methods for&#10;15 iterations.&#10;&#10;{\scriptsize{}&#10;\begin{eqnarray*}&#10;x_{1}^{\left(1\right)}=1.1\left(-1\right)=-1.1,\,\, x_{2}^{\left(1\right)}=\frac{1.1}{2}\left[5+1.1\right]=3.3550,\,\, x_{3}^{\left(1\right)}=\frac{1.1}{3}\left[7+1.1-3.3550\right]=1.7398\\&#10;x_{1}^{\left(2\right)}=1.1\left[-1-3.3550-1.7398\right]+\left(-0.1\right)\left(-1.1\right)=-6.5943\\&#10;x_{2}^{\left(2\right)}=\frac{1.1}{2}\left[5-\left(-6.5943\right)-1.7398\right]+\left(-0.1\right)\left(3.3550\right)=5.0845\\&#10;x_{3}^{\left(2\right)}=\frac{1.1}{3}\left[7-\left(-6.5943\right)-5.0845\right]+\left(-0.10\right)\left(1.7398\right)=2.9463\\&#10;\vdots\\&#10;x_{1}^{\left(15\right)}=-11.0000,x_{2}^{\left(15\right)}=6.0000,x_{3}^{\left(15\right)}=4.0000\\&#10;\frac{\left\Vert b-Ax^{\left(15\right)}\right\Vert _{2}}{\left\Vert b\right\Vert _{2}}=8.18045\times10^{-7}&#10;\end{eqnarray*}&#10;}{\scriptsize \par}&#10;&#10;\noindent After 15 iterations of Gauss-Seidel, the relative residual is $4.72\times10^{-5}$.&#10;It is interesting to note that the Jacobi iteration yields a relative&#10;residual of 3.39; in fact, it diverges. The accuracy of SOR depends on $\omega$.&#10;&#10;\end{document}"/>
  <p:tag name="IGUANATEXSIZE" val="20"/>
  <p:tag name="IGUANATEXCURSOR" val="165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lgorithm}&#10;\usepackage{algpseudocode}&#10;\pagestyle{empty}&#10;\makeatletter&#10;\renewcommand{\ALG@beginalgorithmic}{\small}&#10;\makeatother&#10;&#10;\begin{document}&#10;\algrenewcommand{\algorithmiccomment}[1]{$\%$ #1}&#10;\begin{algorithm}&#10;\begin{algorithmic}&#10;\Function {sor} {A,b,$x_{0}$,$\omega$,tol,maxiter}&#10;\State&#10;\Comment {$\left[\begin{array}{ccc} x, &amp; \mathrm{iter,} &amp; \mathrm{relresid}\end{array}\right]$ = sor(A,b,x0,omega,tol,maxiter) computes}&#10;\State&#10;\Comment {the solution of Ax = b using the SOR iteration.}&#10;\State&#10;\Comment {$x_{0}$ is the initial approximation, $\omega$ is the relaxation parameter,}&#10;\State&#10;\Comment {tol is the error tolerance, and maxiter is the maximum number of iterations.}&#10;\State&#10;\Comment {x is the approximate solution, and iter is the number of iterations required.}&#10;\State &#10;\Comment {iter = -1 if the tolerance was not achieved.}&#10;\State&#10;\Comment {relresid is the relative residual obtained by the iteration.}&#10;\State&#10;\State&#10;k = 1&#10;\State&#10;$x=x_{0}$&#10;\EndFunction&#10;\end{algorithmic}&#10;\end{algorithm}&#10;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345"/>
  <p:tag name="PICTUREFILESIZE" val="12455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lgorithm}&#10;\usepackage{algpseudocode}&#10;\pagestyle{empty}&#10;\makeatletter&#10;\renewcommand{\ALG@beginalgorithmic}{\small}&#10;\makeatother&#10;&#10;\begin{document}&#10;\algrenewcommand{\algorithmiccomment}[1]{$\%$ #1}&#10;\begin{algorithm}&#10;\begin{algorithmic}&#10;\Function {sor} {A,b,$x_{0}$,$\omega$,tol,maxiter}&#10;\While {k $\leq$ maxiter}&#10;\State&#10;$x_{1}=\left(\frac{\omega}{a_{11}}\right)\left(b_{1}-A\left(1,2:n\right)\right)+\left(1-\omega\right)x_{1}$&#10;\For {i = 2:n-1}&#10;\State&#10;$x_{i}=\left(\frac{\omega}{a_{ii}}\right)\left(b_{i}-A\left(i,\,1:i-1\right)x\left(1:i-1\right)-\ldots\right.$&#10;\State&#10;$-A\left(i,\, i+1:n\right)x\left(i+1:n\right)\left)+\left(1-\omega\right)x_{i}\right.$&#10;\EndFor&#10;\State&#10;$x_{n}=\left(\frac{\omega}{a_{nn}}\right)\left(b_{n}-A\left(n,\,1:n-1\right)x\left(1:n-1\right)\right)+\left(1-\omega\right)x_{n}$&#10;\State&#10;$\mathrm{relesid=}\left\Vert b-Ax\right\Vert _{2}/\left\Vert b\right\Vert _{2}$&#10;\If {$\mathrm{relresid&lt;}\mathrm{tol}$}&#10;\State&#10;iter = k&#10;\State&#10;$\mathrm{return}\left[x,\, iter,\, relresid\right]$&#10;\EndIf&#10;\State&#10;k = k + 1&#10;\EndWhile&#10;\State&#10;iter = -1&#10;\State&#10;$\mathrm{return}\left[x,\, iter,\, relresid\right]$&#10;\EndFunction&#10;\end{algorithmic}&#10;\end{algorithm}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345"/>
  <p:tag name="PICTUREFILESIZE" val="13820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1.75"/>
  <p:tag name="ORIGINALWIDTH" val="1041.75"/>
  <p:tag name="LATEXADDIN" val="\documentclass{article}&#10;\usepackage{amsmath}&#10;\pagestyle{empty}&#10;\begin{document}&#10;&#10;&#10;\[&#10;x^{\left(k+1\right)}=Bx^{\left(k\right)}+c,&#10;\]&#10;&#10;&#10;\end{document}"/>
  <p:tag name="IGUANATEXSIZE" val="20"/>
  <p:tag name="IGUANATEXCURSOR" val="13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2.75"/>
  <p:tag name="ORIGINALWIDTH" val="5023.5"/>
  <p:tag name="LATEXADDIN" val="\documentclass{article}&#10;\usepackage{amsmath}&#10;\pagestyle{empty}&#10;\begin{document}&#10;&#10;&#10;\[&#10;D=\left[\begin{array}{cccc}&#10;a_{11} &amp;  &amp; 0\\&#10; &amp; a_{22}\\&#10; &amp;  &amp; \ddots\\&#10; &amp; 0 &amp;  &amp; a_{nn}&#10;\end{array}\right],\, L=\left[\begin{array}{cccc}&#10;0 &amp; 0 &amp; \cdots &amp; 0\\&#10;a_{21} &amp; 0\\&#10;\vdots &amp;  &amp; \ddots\\&#10;a_{n1} &amp; \cdots &amp; a_{n,n-1} &amp; 0&#10;\end{array}\right],U=\left[\begin{array}{cccc}&#10;0 &amp; a_{12} &amp; \cdots &amp; a_{1n}\\&#10;0 &amp; 0 &amp; \ldots &amp; a_{2n}\\&#10;\vdots &amp;  &amp; \ddots\\&#10;0 &amp; 0 &amp; \cdots &amp; 0&#10;\end{array}\right],&#10;\]&#10;&#10;&#10;\end{document}"/>
  <p:tag name="IGUANATEXSIZE" val="20"/>
  <p:tag name="IGUANATEXCURSOR" val="47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6.75"/>
  <p:tag name="ORIGINALWIDTH" val="1046.25"/>
  <p:tag name="LATEXADDIN" val="\documentclass{article}&#10;\usepackage{amsmath}&#10;\pagestyle{empty}&#10;\begin{document}&#10;&#10;\[&#10;Dx+Lx+Ux=b.&#10;\]&#10;&#10;&#10;\end{document}"/>
  <p:tag name="IGUANATEXSIZE" val="20"/>
  <p:tag name="IGUANATEXCURSOR" val="9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16.25"/>
  <p:tag name="ORIGINALWIDTH" val="1806.75"/>
  <p:tag name="LATEXADDIN" val="\documentclass{article}&#10;\usepackage{amsmath}&#10;\pagestyle{empty}&#10;\begin{document}&#10;&#10;&#10;\[&#10;D^{-1}=\left[\begin{array}{cccc}&#10;\frac{1}{a_{11}} &amp;  &amp; 0\\&#10; &amp; \frac{1}{a_{22}}\\&#10; &amp;  &amp; \ddots\\&#10; &amp; 0 &amp;  &amp; \frac{1}{a_{nn}}&#10;\end{array}\right],&#10;\]&#10;&#10;&#10;\end{document}"/>
  <p:tag name="IGUANATEXSIZE" val="20"/>
  <p:tag name="IGUANATEXCURSOR" val="23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0.25"/>
  <p:tag name="ORIGINALWIDTH" val="1488.75"/>
  <p:tag name="LATEXADDIN" val="\documentclass{article}&#10;\usepackage{amsmath}&#10;\pagestyle{empty}&#10;\begin{document}&#10;&#10;&#10;\[&#10;x=D^{-1}b-D^{-1}\left(L+U\right)x.&#10;\]&#10;&#10;&#10;\end{document}"/>
  <p:tag name="IGUANATEXSIZE" val="20"/>
  <p:tag name="IGUANATEXCURSOR" val="12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13"/>
  <p:tag name="ORIGINALWIDTH" val="3951"/>
  <p:tag name="LATEXADDIN" val="\documentclass{article}&#10;\usepackage{amsmath}&#10;\pagestyle{empty}&#10;\begin{document}&#10;&#10;\noindent \begin{center}&#10;\fbox{\begin{minipage}[t]{.9\columnwidth}%&#10;\[&#10;x^{\left(k\right)}=B_{J}x^{\left(k-1\right)}+c_{J},&#10;\]&#10;&#10;\begin{quote}&#10;\noindent where&#10;\end{quote}&#10;\[&#10;B_{J}=-D^{-1}\left(L+U\right),\,\,\, c_{J}=D^{-1}b&#10;\]&#10;%&#10;\end{minipage}}&#10;\par\end{center}&#10;&#10;\end{document}"/>
  <p:tag name="IGUANATEXSIZE" val="20"/>
  <p:tag name="IGUANATEXCURSOR" val="13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13"/>
  <p:tag name="ORIGINALWIDTH" val="3951"/>
  <p:tag name="LATEXADDIN" val="\documentclass{article}&#10;\usepackage{amsmath}&#10;\pagestyle{empty}&#10;\begin{document}&#10;&#10;\noindent \begin{center}&#10;\fbox{\begin{minipage}[t]{0.9\columnwidth}%&#10;\[&#10;x^{\left(k\right)}=B_{GS}x^{\left(k-1\right)}+c_{GS}&#10;\]&#10;&#10;\begin{quote}&#10;where&#10;\end{quote}&#10;\[&#10;B_{GS}=-\left(L+D\right)^{-1}U,\,\,\, c_{GS}=\left(L+D\right)^{-1}b&#10;\]&#10;%&#10;\end{minipage}}&#10;\par\end{center}&#10;\end{document}"/>
  <p:tag name="IGUANATEXSIZE" val="20"/>
  <p:tag name="IGUANATEXCURSOR" val="13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12.75"/>
  <p:tag name="ORIGINALWIDTH" val="3951"/>
  <p:tag name="LATEXADDIN" val="\documentclass{article}&#10;\usepackage{amsmath}&#10;\pagestyle{empty}&#10;\begin{document}&#10;&#10;&#10;\noindent \begin{center}&#10;\fbox{\begin{minipage}[t]{0.9\columnwidth}%&#10;\[&#10;x^{\left(k\right)}=B_{SOR}x^{\left(k-1\right)}+c_{SOR}&#10;\]&#10;&#10;&#10;where&#10;&#10;\[&#10;B_{SOR}=\left(D+\omega L\right)^{-1}\left(\left(1-\omega\right)D-\omega U\right),\,\, c_{SOR}=\omega\left(D+\omega L\right)^{-1}b&#10;\]&#10;%&#10;\end{minipage}}&#10;\par\end{center}&#10;&#10;\end{document}"/>
  <p:tag name="IGUANATEXSIZE" val="20"/>
  <p:tag name="IGUANATEXCURSOR" val="13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1"/>
  <p:tag name="ORIGINALWIDTH" val="4291.5"/>
  <p:tag name="LATEXADDIN" val="\documentclass{article}&#10;\usepackage{amsmath}&#10;\pagestyle{empty}&#10;\begin{document}&#10;&#10;&#10;\noindent \textbf{Theorem:} If the matrix B in the iteration $x^{\left(k\right)}=Bx^{\left(k-1\right)}+c$&#10;has the property that $\left\Vert B\right\Vert &lt;1$ for some subordinate&#10;norm, then the iteration converges for any choice of $x^{\left(0\right)}$&#10;&#10;\end{document}"/>
  <p:tag name="IGUANATEXSIZE" val="20"/>
  <p:tag name="IGUANATEXCURSOR" val="1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8.5"/>
  <p:tag name="ORIGINALWIDTH" val="2553"/>
  <p:tag name="LATEXADDIN" val="\documentclass{article}&#10;\usepackage{amsmath}&#10;\pagestyle{empty}&#10;\begin{document}&#10;&#10;\[&#10;x_{i}^{\left(2\right)}=\frac{1}{a_{ii}}\left[b_{i}-\left(\sum_{j=1,\, j\neq i}^{n}a_{ij}x_{j}^{\left(1\right)}\right)\right],\,1\leq i\leq n&#10;\]&#10;&#10;&#10;\end{document}"/>
  <p:tag name="IGUANATEXSIZE" val="20"/>
  <p:tag name="IGUANATEXCURSOR" val="22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1.75"/>
  <p:tag name="ORIGINALWIDTH" val="4280.25"/>
  <p:tag name="LATEXADDIN" val="\documentclass{article}&#10;\usepackage{amsmath}&#10;\pagestyle{empty}&#10;\begin{document}&#10;&#10;&#10;\noindent \textbf{Theorem:} The iteration $x^{\left(k+1\right)}=Bx^{\left(k\right)}+c$ converges&#10;if and only if $\rho\left(B\right)&lt;1$.&#10;&#10;\end{document}"/>
  <p:tag name="IGUANATEXSIZE" val="20"/>
  <p:tag name="IGUANATEXCURSOR" val="11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5.25"/>
  <p:tag name="ORIGINALWIDTH" val="428.25"/>
  <p:tag name="LATEXADDIN" val="\documentclass{article}&#10;\usepackage{amsmath}&#10;\pagestyle{empty}&#10;\begin{document}&#10;&#10;&#10;$\left\Vert B\right\Vert \geq1$&#10;&#10;\end{document}"/>
  <p:tag name="IGUANATEXSIZE" val="20"/>
  <p:tag name="IGUANATEXCURSOR" val="11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9.5"/>
  <p:tag name="ORIGINALWIDTH" val="4344"/>
  <p:tag name="LATEXADDIN" val="\documentclass{article}&#10;\usepackage{amsmath}&#10;\usepackage{longtable}&#10;\pagestyle{empty}&#10;\begin{document}&#10;&#10;\noindent \textbf{Example:} For the matrix in Examples 1 and 2&#10;&#10;\[&#10;D=\left[\begin{array}{ccc}&#10;5 &amp; 0 &amp; 0\\&#10;0 &amp; 4 &amp; 0\\&#10;0 &amp; 0 &amp; -7&#10;\end{array}\right],\, L=\left[\begin{array}{ccc}&#10;0 &amp; 0 &amp; 0\\&#10;-1 &amp; 0 &amp; 0\\&#10;1 &amp; 6 &amp; 0&#10;\end{array}\right],\, U=\left[\begin{array}{ccc}&#10;0 &amp; -1 &amp; 2\\&#10;0 &amp; 0 &amp; 1\\&#10;0 &amp; 0 &amp; 0&#10;\end{array}\right].&#10;\]&#10;&#10;&#10;Using $\omega=1.2$ for SOR, the table lists matrix $B$&#10;for each method along with its subordinate norms. In each case, one&#10;of the norms is less than 1, so convergence is guaranteed. Note that&#10;for the SOR iteration, $\left\Vert B\right\Vert _{\infty}=0.9255$.&#10;You might suspect that the iteration converges slowly.&#10;&#10;\begin{table}[H]&#10;\begin{longtable}{|c|c|c|c|c|}&#10;\hline &#10;Method &amp; B &amp; $\left\Vert B\right\Vert _{1}$ &amp; $\left\Vert B\right\Vert _{\infty}$ &amp; $\left\Vert B\right\Vert _{2}$\tabularnewline&#10;\hline &#10;Jacobi &amp; $\left[\begin{array}{ccc}&#10;0 &amp; 0.2000 &amp; -0.4000\\&#10;0.2500 &amp; 0 &amp; -0.2500\\&#10;0.1429 &amp; 0.8571 &amp; 0&#10;\end{array}\right]$ &amp; \textrm{1.0571} &amp; 1.0000 &amp; \textrm{0.8997}\tabularnewline&#10;\hline &#10;Gauss-Seidel &amp; $\left[\begin{array}{ccc}&#10;0 &amp; 0.2000 &amp; -0.4000\\&#10;0 &amp; 0.0500 &amp; -0.3500\\&#10;0 &amp; 0.0714 &amp; -0.3571&#10;\end{array}\right]$ &amp; 1.1071 &amp; 0.6000 &amp; \textrm{0.6692}\tabularnewline&#10;\hline &#10;SOR &amp; $\left[\begin{array}{ccc}&#10;-0.2000 &amp; 0.2400 &amp; -0.4800\\&#10;-0.0600 &amp; -0.1280 &amp; -0.4440\\&#10;-0.0690 &amp; -0.0905 &amp; -0.7390&#10;\end{array}\right]$ &amp; 1.6630 &amp; 0.9255 &amp; 1.0063\tabularnewline&#10;\hline &#10;\end{longtable}&#10;\end{table}&#10;&#10;&#10;\end{document}"/>
  <p:tag name="IGUANATEXSIZE" val="20"/>
  <p:tag name="IGUANATEXCURSOR" val="151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8"/>
  <p:tag name="ORIGINALWIDTH" val="4292.25"/>
  <p:tag name="LATEXADDIN" val="\documentclass{article}&#10;\usepackage{amsmath}&#10;\pagestyle{empty}&#10;\begin{document}&#10;&#10;\noindent \textbf{Example:} For the matrix in Examples 1 and 2&#10;&#10;\[&#10;D=\left[\begin{array}{ccc}&#10;5 &amp; 0 &amp; 0\\&#10;0 &amp; 4 &amp; 0\\&#10;0 &amp; 0 &amp; -7&#10;\end{array}\right],\, L=\left[\begin{array}{ccc}&#10;0 &amp; 0 &amp; 0\\&#10;-1 &amp; 0 &amp; 0\\&#10;1 &amp; 6 &amp; 0&#10;\end{array}\right],\, U=\left[\begin{array}{ccc}&#10;0 &amp; -1 &amp; 2\\&#10;0 &amp; 0 &amp; 1\\&#10;0 &amp; 0 &amp; 0&#10;\end{array}\right].&#10;\]&#10;&#10;&#10;Using $\omega=1.2$ for SOR, the table lists matrix $B$&#10;for each method along with its subordinate norms. In each case, one&#10;of the norms is less than 1, so convergence is guaranteed. Note that&#10;for the SOR iteration, $\left\Vert B\right\Vert _{\infty}=0.9255$.&#10;The iteration converges slowly.&#10;&#10;&#10;\end{document}"/>
  <p:tag name="IGUANATEXSIZE" val="20"/>
  <p:tag name="IGUANATEXCURSOR" val="66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32"/>
  <p:tag name="ORIGINALWIDTH" val="4288.5"/>
  <p:tag name="LATEXADDIN" val="\documentclass{article}&#10;\usepackage{amsmath}&#10;\pagestyle{empty}&#10;\begin{document}&#10;&#10;&#10;\noindent \textbf{Example:} In Example 3, the Jacobi iteration failed, but the Gauss-Seidel&#10;and SOR methods succeeded. The spectral radius of each iteration matrix&#10;is&#10;&#10;\begin{eqnarray*}&#10;\rho\left(B_{GS}\right) &amp; = &amp; 0.5\\&#10;\rho\left(B_{SOR}\right) &amp; = &amp; 0.3687\\&#10;\rho\left(B_{J}\right) &amp; = &amp; 1.1372,&#10;\end{eqnarray*}&#10;&#10;&#10;\noindent so these are the results expected.&#10;&#10;\end{document}"/>
  <p:tag name="IGUANATEXSIZE" val="20"/>
  <p:tag name="IGUANATEXCURSOR" val="40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23.25"/>
  <p:tag name="ORIGINALWIDTH" val="4289.25"/>
  <p:tag name="LATEXADDIN" val="\documentclass{article}&#10;\usepackage{amsmath}&#10;\pagestyle{empty}&#10;\begin{document}&#10;&#10;\noindent \textbf{Definition:} A matrix is \emph{strictly row diagonally dominant} if the absolute value of the diagonal&#10;element is greater than the sum of the absolute values of the off-diagonal&#10;elements in its row.&#10;&#10;\[&#10;\left|a_{ii}\right|&gt;\sum_{j=1,\, j\neq i}^{n}\left|a_{ij}\right|,\, i=1,\,2,\,\ldots,\, n&#10;\]&#10;&#10;&#10;\end{document}"/>
  <p:tag name="IGUANATEXSIZE" val="20"/>
  <p:tag name="IGUANATEXCURSOR" val="13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3.25"/>
  <p:tag name="ORIGINALWIDTH" val="4290"/>
  <p:tag name="LATEXADDIN" val="\documentclass{article}&#10;\usepackage{amsmath}&#10;\pagestyle{empty}&#10;\begin{document}&#10;&#10;&#10;\noindent \textbf{Theorem:} Let A be a symmetric positive definite matrix. For any arbitrary choice&#10;of initial approximation $x^{\left(0\right)}$, the Gauss-Seidel method&#10;converges.&#10;&#10;\end{document}"/>
  <p:tag name="IGUANATEXSIZE" val="20"/>
  <p:tag name="IGUANATEXCURSOR" val="11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742.5"/>
  <p:tag name="LATEXADDIN" val="\documentclass{article}&#10;\usepackage{amsmath}&#10;\pagestyle{empty}&#10;\begin{document}&#10;&#10;&#10;$\left|\rho\left(B_{SOR}\left(\omega\right)\right)\right|$&#10;&#10;\end{document}"/>
  <p:tag name="IGUANATEXSIZE" val="20"/>
  <p:tag name="IGUANATEXCURSOR" val="14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5.5"/>
  <p:tag name="ORIGINALWIDTH" val="4284"/>
  <p:tag name="LATEXADDIN" val="\documentclass{article}&#10;\usepackage{amsmath}&#10;\pagestyle{empty}&#10;\begin{document}&#10;&#10;&#10;\noindent \textbf{Theorem:} If the SOR iteration converges for every initial approximation $x^{\left(0\right)},$&#10;then $0&lt;\omega&lt;2$.&#10;&#10;\end{document}"/>
  <p:tag name="IGUANATEXSIZE" val="20"/>
  <p:tag name="IGUANATEXCURSOR" val="18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5.25"/>
  <p:tag name="ORIGINALWIDTH" val="648"/>
  <p:tag name="LATEXADDIN" val="\documentclass{article}&#10;\usepackage{amsmath}&#10;\pagestyle{empty}&#10;\begin{document}&#10;&#10;&#10;$\left\Vert B_{SOR}\right\Vert &lt;1$&#10;&#10;\end{document}"/>
  <p:tag name="IGUANATEXSIZE" val="20"/>
  <p:tag name="IGUANATEXCURSOR" val="1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8.5"/>
  <p:tag name="ORIGINALWIDTH" val="2689.5"/>
  <p:tag name="LATEXADDIN" val="\documentclass{article}&#10;\usepackage{amsmath}&#10;\pagestyle{empty}&#10;\begin{document}&#10;&#10;&#10;\[&#10;x_{i}^{\left(k+1\right)}=\frac{1}{a_{ii}}\left[b_{i}-\left(\sum_{j=1,\, j\neq i}^{n}a_{ij}x_{j}^{\left(k\right)}\right)\right],\,1\leq i\leq n&#10;\]&#10;&#10;\end{document}"/>
  <p:tag name="IGUANATEXSIZE" val="20"/>
  <p:tag name="IGUANATEXCURSOR" val="2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717.75"/>
  <p:tag name="LATEXADDIN" val="\documentclass{article}&#10;\usepackage{amsmath}&#10;\pagestyle{empty}&#10;\begin{document}&#10;&#10;&#10;$\rho\left(B_{SOR}\right)&lt;1$&#10;&#10;\end{document}"/>
  <p:tag name="IGUANATEXSIZE" val="20"/>
  <p:tag name="IGUANATEXCURSOR" val="11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4"/>
  <p:tag name="ORIGINALWIDTH" val="4287.75"/>
  <p:tag name="LATEXADDIN" val="\documentclass{article}&#10;\usepackage{amsmath}&#10;\pagestyle{empty}&#10;\begin{document}&#10;&#10;&#10;\noindent \textbf{Theorem:} If $A$ is a symmetric positive definite matrix and $0&lt;\omega&lt;2$, the&#10;SOR and Gauss-Seidel iterations converge for any choice of $x^{\left(0\right)}$.&#10;&#10;\end{document}"/>
  <p:tag name="IGUANATEXSIZE" val="20"/>
  <p:tag name="IGUANATEXCURSOR" val="11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686.25"/>
  <p:tag name="LATEXADDIN" val="\documentclass{article}&#10;\usepackage{amsmath}&#10;\pagestyle{empty}&#10;\begin{document}&#10;&#10;&#10;$\rho\left(B_{SOR}\left(\omega\right)\right)$&#10;&#10;\end{document}"/>
  <p:tag name="IGUANATEXSIZE" val="20"/>
  <p:tag name="IGUANATEXCURSOR" val="12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21.25"/>
  <p:tag name="ORIGINALWIDTH" val="2082.75"/>
  <p:tag name="LATEXADDIN" val="\documentclass{article}&#10;\usepackage{amsmath}&#10;\pagestyle{empty}&#10;\begin{document}&#10;&#10;&#10;\[&#10;A=\left[\begin{array}{cccccc}&#10;6 &amp; -2 &amp; -1\\&#10;-2 &amp; 6 &amp; -2 &amp; -1\\&#10;-1 &amp; -2 &amp; 6 &amp; \ddots &amp; \ddots\\&#10; &amp; -1 &amp; \ddots &amp; \ddots &amp; \ddots &amp; -1\\&#10; &amp;  &amp; \ddots &amp; -2 &amp; 6 &amp; -2\\&#10; &amp;  &amp;  &amp; -1 &amp; -2 &amp; 6&#10;\end{array}\right]&#10;\]&#10;&#10;\end{document}"/>
  <p:tag name="IGUANATEXSIZE" val="20"/>
  <p:tag name="IGUANATEXCURSOR" val="29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71.75"/>
  <p:tag name="ORIGINALWIDTH" val="1365"/>
  <p:tag name="LATEXADDIN" val="\documentclass{article}&#10;\usepackage{amsmath}&#10;\pagestyle{empty}&#10;\begin{document}&#10;&#10;\begin{eqnarray*}&#10;-\frac{\partial^{2}u}{\partial x^{2}}-\frac{\partial^{2}u}{\partial y^{2}}=f\left(x,\, y\right),\\&#10;u\left(x,\, y\right)=g\left(x,\, y\right)\,\, on\,\,\partial R&#10;\end{eqnarray*}&#10;&#10;&#10;\end{document}"/>
  <p:tag name="IGUANATEXSIZE" val="20"/>
  <p:tag name="IGUANATEXCURSOR" val="27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5"/>
  <p:tag name="ORIGINALWIDTH" val="3746.25"/>
  <p:tag name="LATEXADDIN" val="\documentclass{article}&#10;\usepackage{amsmath}&#10;\pagestyle{empty}&#10;\begin{document}&#10;&#10;\[&#10;\frac{1}{h^{{\rm 2}}}\left(-u_{i{\rm -}{\rm 1,\,}j}{\rm +}{\rm 2}u_{i,j}{\rm -}u_{i{\rm +1,}\, j}\right)+\frac{1}{h^{{\rm 2}}}\left(-u_{i,\, j-1}{\rm +}{\rm 2}u_{i,j}{\rm -}u_{i{\rm ,}\, j+1}\right)=f\left(x_{i},\, y_{j}\right)&#10;\]&#10;&#10;&#10;\end{document}"/>
  <p:tag name="IGUANATEXSIZE" val="20"/>
  <p:tag name="IGUANATEXCURSOR" val="31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3.25"/>
  <p:tag name="ORIGINALWIDTH" val="976.5"/>
  <p:tag name="LATEXADDIN" val="\documentclass{article}&#10;\usepackage{amsmath}&#10;\pagestyle{empty}&#10;\begin{document}&#10;&#10;&#10;\[&#10;\omega_{opt}=\frac{2}{1+\sin\pi h}.&#10;\]&#10;&#10;\end{document}"/>
  <p:tag name="IGUANATEXSIZE" val="20"/>
  <p:tag name="IGUANATEXCURSOR" val="12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6.75"/>
  <p:tag name="ORIGINALWIDTH" val="3897"/>
  <p:tag name="LATEXADDIN" val="\documentclass{article}&#10;\usepackage{amsmath}&#10;\pagestyle{empty}&#10;\begin{document}&#10;&#10;&#10;\[&#10;u_{ij}=\omega\left(\frac{u_{i-1,\, j}+u_{i+1,\, j}+u_{i,\, j-1}+u_{i,\, j+1}+h^{2}f\left(x_{i},\, y_{i}\right)}{4}\right)+\left(1-\omega\right)u_{ij}&#10;\]&#10;&#10;&#10;\end{document}"/>
  <p:tag name="IGUANATEXSIZE" val="20"/>
  <p:tag name="IGUANATEXCURSOR" val="23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63.75"/>
  <p:tag name="ORIGINALWIDTH" val="5052.75"/>
  <p:tag name="LATEXADDIN" val="\documentclass{article}&#10;\usepackage{amsmath}&#10;\usepackage{listings}&#10;\pagestyle{empty}&#10;\begin{document}&#10;&#10;&#10;\begin{quote}&#10;\lstset{&#10;basicstyle=\footnotesize,&#10;language=Matlab&#10;}&#10;\begin{lstlisting}&#10;% SORPOISSON Numerically approximates the solution of the Poisson&#10;% equation on the square 0 &lt;= x,y &lt;= 1&#10;%&#10;% [x y u] = sorpoisson(n,f,g,omega,numiter) computes the solution.&#10;% n is the number of subintervals, f is the right-hand side, g is&#10;% the boundary condition on the square, omega is the relaxation parameter,&#10;% and numiter is the number of SOR iterations to execute. x and y are&#10;% the grid of points on the x and y axes, and u is the matrix containing&#10;% the numerical solution. Upon building x, y, and u, sorpoisson draws a&#10;% surface plot of the solution.&#10;%&#10;\end{lstlisting}\end{quote}&#10;&#10;\end{document}"/>
  <p:tag name="IGUANATEXSIZE" val="20"/>
  <p:tag name="IGUANATEXCURSOR" val="25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6.25"/>
  <p:tag name="ORIGINALWIDTH" val="4292.25"/>
  <p:tag name="LATEXADDIN" val="\documentclass{article}&#10;\usepackage{amsmath}&#10;\pagestyle{empty}&#10;\begin{document}&#10;&#10;\noindent \textbf{Example:} Consider the Poisson equation&#10;\begin{eqnarray*}&#10;-\frac{\partial^{2}u}{\partial x^{2}}-\frac{\partial^{2}u}{\partial y^{2}}=20\pi^{2}\sin\left(2\pi x\right)\sin\left(4\pi y\right)\\&#10;u\left(x,\, y\right)=\sin\left(2\pi x\right)\sin\left(4\pi y\right)\,\mathrm{on\,\partial R}&#10;\end{eqnarray*}&#10;&#10;&#10;\noindent whose exact solution is $u\left(x,\, y\right)=\sin\left(2\pi x\right)\sin\left(4\pi y\right)$.&#10;Apply the SOR iteration with $n=75$ and $\mathrm{numiter=125}$.&#10;Assign $\omega=1.9196$.&#10;&#10;&#10;&#10;\end{document}"/>
  <p:tag name="IGUANATEXSIZE" val="20"/>
  <p:tag name="IGUANATEXCURSOR" val="59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6.25"/>
  <p:tag name="ORIGINALWIDTH" val="942.75"/>
  <p:tag name="LATEXADDIN" val="\documentclass{article}&#10;\usepackage{amsmath}&#10;\pagestyle{empty}&#10;\begin{document}&#10;&#10;\[&#10;\frac{\left\Vert b-Ax_{i}\right\Vert _{2}}{\left\Vert b\right\Vert }\leq\mathrm{tol}.&#10;\]&#10;&#10;&#10;&#10;\end{document}"/>
  <p:tag name="IGUANATEXSIZE" val="20"/>
  <p:tag name="IGUANATEXCURSOR" val="17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30.75"/>
  <p:tag name="ORIGINALWIDTH" val="4803.75"/>
  <p:tag name="LATEXADDIN" val="\documentclass{article}&#10;\usepackage{amsmath}&#10;\pagestyle{empty}&#10;\begin{document}&#10;&#10;\noindent \textbf{Example:} Consider the system $Ax=b$, where $A=\left[\begin{array}{ccc}&#10;5 &amp; -1 &amp; 2\\&#10;-1 &amp; 4 &amp; 1\\&#10;1 &amp; 6 &amp; -7&#10;\end{array}\right]$, and $b=\left[\begin{array}{c}&#10;1\\&#10;-2\\&#10;5&#10;\end{array}\right]$. We start with $x^{\left(0\right)}=0$, execute the first two iterations&#10;in detail, continue for a total of 12 iterations, and compute the&#10;relative residual.&#10;&#10;{\scriptsize{}&#10;\begin{eqnarray*}&#10;x_{1}^{\left(1\right)}=\frac{1}{5}\left(1\right)=0.2000,\,\, x_{2}^{\left(1\right)}=\frac{1}{4}\left(-2\right)=-0.5000,\,\, x_{3}^{\left(1\right)}=-0.7143\\&#10;x_{1}^{\left(2\right)}=\frac{1}{5}\left(1-\frac{1}{2}+\frac{10}{7}\right)=0.3857,\,\, x_{2}^{\left(2\right)}=\frac{1}{4}\left(-2+\frac{1}{5}+\frac{5}{7}\right)=-0.2714,\,\, x_{3}^{\left(2\right)}=-\frac{1}{7}\left(5-\frac{1}{5}+\frac{30}{7}\right)=-1.1143\\&#10;\vdots\qquad\qquad\qquad\qquad\qquad\\&#10;x_{1}^{\left(12\right)}=0.4837,\,\, x_{2}^{\left(12\right)}=-0.1793,\,\, x_{3}^{\left(12\right)}=-0.7989\\&#10;\frac{\left\Vert b-Ax^{\left(12\right)}\right\Vert _{2}}{\left\Vert b\right\Vert _{2}}=1.4500\times10^{-6}&#10;\end{eqnarray*}&#10;}{\scriptsize \par}&#10;&#10;&#10;\end{document}"/>
  <p:tag name="IGUANATEXSIZE" val="20"/>
  <p:tag name="IGUANATEXCURSOR" val="114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x_{2}^{\left(1\right)},\ldots,x_{n}^{\left(1\right)}  template TPT1  env TPENV1  fore 0  back 16777215  eqnno 6"/>
  <p:tag name="FILENAME" val="TP_tmp"/>
  <p:tag name="ORIGWIDTH" val="57"/>
  <p:tag name="PICTUREFILESIZE" val="392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x_{1}^{\left(2\right)}  template TPT1  env TPENV1  fore 0  back 16777215  eqnno 7"/>
  <p:tag name="FILENAME" val="TP_tmp"/>
  <p:tag name="ORIGWIDTH" val="18"/>
  <p:tag name="PICTUREFILESIZE" val="175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x_{3}^{\left(1\right)},\ldots,\, x_{n}^{\left(1\right)}  template TPT1  env TPENV1  fore 0  back 16777215  eqnno 9"/>
  <p:tag name="FILENAME" val="TP_tmp"/>
  <p:tag name="ORIGWIDTH" val="58"/>
  <p:tag name="PICTUREFILESIZE" val="392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8167</TotalTime>
  <Words>986</Words>
  <Application>Microsoft Macintosh PowerPoint</Application>
  <PresentationFormat>On-screen Show (4:3)</PresentationFormat>
  <Paragraphs>105</Paragraphs>
  <Slides>37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5" baseType="lpstr">
      <vt:lpstr>CMEX10</vt:lpstr>
      <vt:lpstr>CMTT10</vt:lpstr>
      <vt:lpstr>cmr10</vt:lpstr>
      <vt:lpstr>CMSY8</vt:lpstr>
      <vt:lpstr>CMSY7</vt:lpstr>
      <vt:lpstr>CMMI8</vt:lpstr>
      <vt:lpstr>CMMI7</vt:lpstr>
      <vt:lpstr>CMBX10</vt:lpstr>
      <vt:lpstr>cmmi10</vt:lpstr>
      <vt:lpstr>CMR7</vt:lpstr>
      <vt:lpstr>CMR5</vt:lpstr>
      <vt:lpstr>CMR8</vt:lpstr>
      <vt:lpstr>CMMI5</vt:lpstr>
      <vt:lpstr>Calibri</vt:lpstr>
      <vt:lpstr>CMSY10ORIG</vt:lpstr>
      <vt:lpstr>Mathematica1</vt:lpstr>
      <vt:lpstr>Office Theme</vt:lpstr>
      <vt:lpstr>Equation</vt:lpstr>
      <vt:lpstr> Iterative Methods</vt:lpstr>
      <vt:lpstr>Iterative Methods</vt:lpstr>
      <vt:lpstr>Classical Iterative Methods</vt:lpstr>
      <vt:lpstr>Jacobi Method</vt:lpstr>
      <vt:lpstr>Jacobi Method</vt:lpstr>
      <vt:lpstr>Jacobi Method</vt:lpstr>
      <vt:lpstr>Example 1</vt:lpstr>
      <vt:lpstr>The Gauss-Seidel Iterative Method</vt:lpstr>
      <vt:lpstr>The Gauss-Seidel Iteration Formula</vt:lpstr>
      <vt:lpstr>Example 2</vt:lpstr>
      <vt:lpstr>Successive Overrelaxation (SOR)</vt:lpstr>
      <vt:lpstr>SOR</vt:lpstr>
      <vt:lpstr>Example 3</vt:lpstr>
      <vt:lpstr>SOR Algorithm</vt:lpstr>
      <vt:lpstr>SOR Algorithm</vt:lpstr>
      <vt:lpstr>Convergence of the Basic Iterative Methods</vt:lpstr>
      <vt:lpstr>Matrix Form of the Jacobi Method</vt:lpstr>
      <vt:lpstr>Matrix Form of the Jacobi Method</vt:lpstr>
      <vt:lpstr>Matrix Form of the Gauss-Seidel Method</vt:lpstr>
      <vt:lpstr>Matrix Form of SOR</vt:lpstr>
      <vt:lpstr>Conditions Guaranteeing Convergence</vt:lpstr>
      <vt:lpstr>Example 4</vt:lpstr>
      <vt:lpstr>Example 5</vt:lpstr>
      <vt:lpstr>Strict Diagonal Dominance</vt:lpstr>
      <vt:lpstr>Choosing  for SOR</vt:lpstr>
      <vt:lpstr>Choosing  for SOR</vt:lpstr>
      <vt:lpstr>Choosing  for SOR</vt:lpstr>
      <vt:lpstr>Example 6</vt:lpstr>
      <vt:lpstr>Poisson's Equation</vt:lpstr>
      <vt:lpstr>Poisson's Equation</vt:lpstr>
      <vt:lpstr>Poisson's Equation</vt:lpstr>
      <vt:lpstr>Poisson's Equation</vt:lpstr>
      <vt:lpstr>Poisson's Equation</vt:lpstr>
      <vt:lpstr>Poisson's Equation</vt:lpstr>
      <vt:lpstr>sorpoisson</vt:lpstr>
      <vt:lpstr>Example 7</vt:lpstr>
      <vt:lpstr>Example 7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William Ford</dc:creator>
  <cp:lastModifiedBy>William Ford</cp:lastModifiedBy>
  <cp:revision>1197</cp:revision>
  <cp:lastPrinted>2011-04-04T19:30:17Z</cp:lastPrinted>
  <dcterms:created xsi:type="dcterms:W3CDTF">2011-02-08T19:31:31Z</dcterms:created>
  <dcterms:modified xsi:type="dcterms:W3CDTF">2014-12-08T01:19:19Z</dcterms:modified>
</cp:coreProperties>
</file>