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63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12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4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10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32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37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655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3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23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08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80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2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29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90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87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37F8-6AD8-4731-A522-42DA3A18CADE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7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7066" y="2167468"/>
            <a:ext cx="8144933" cy="1646302"/>
          </a:xfrm>
        </p:spPr>
        <p:txBody>
          <a:bodyPr/>
          <a:lstStyle/>
          <a:p>
            <a:r>
              <a:rPr kumimoji="1" lang="en-US" altLang="ja-JP" dirty="0"/>
              <a:t>VHDL</a:t>
            </a:r>
            <a:r>
              <a:rPr kumimoji="1" lang="ja-JP" altLang="en-US" dirty="0"/>
              <a:t>による平方根の計算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766937" cy="152446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    A-2</a:t>
            </a:r>
            <a:r>
              <a:rPr kumimoji="1" lang="ja-JP" altLang="en-US" dirty="0"/>
              <a:t>班  </a:t>
            </a:r>
            <a:r>
              <a:rPr kumimoji="1" lang="en-US" altLang="ja-JP" dirty="0"/>
              <a:t>15173009</a:t>
            </a:r>
            <a:r>
              <a:rPr lang="ja-JP" altLang="en-US" dirty="0"/>
              <a:t> 　</a:t>
            </a:r>
            <a:r>
              <a:rPr kumimoji="1" lang="ja-JP" altLang="en-US" dirty="0"/>
              <a:t>加藤 大登　</a:t>
            </a:r>
            <a:endParaRPr kumimoji="1" lang="en-US" altLang="ja-JP" dirty="0"/>
          </a:p>
          <a:p>
            <a:r>
              <a:rPr kumimoji="1" lang="ja-JP" altLang="en-US" dirty="0"/>
              <a:t>　　　　</a:t>
            </a:r>
            <a:r>
              <a:rPr kumimoji="1" lang="en-US" altLang="ja-JP" dirty="0"/>
              <a:t>15173046 </a:t>
            </a:r>
            <a:r>
              <a:rPr kumimoji="1" lang="ja-JP" altLang="en-US" dirty="0"/>
              <a:t>久朗津 宏樹</a:t>
            </a:r>
            <a:endParaRPr kumimoji="1" lang="en-US" altLang="ja-JP" dirty="0"/>
          </a:p>
          <a:p>
            <a:r>
              <a:rPr lang="en-US" altLang="ja-JP" dirty="0"/>
              <a:t>15173088 </a:t>
            </a:r>
            <a:r>
              <a:rPr lang="ja-JP" altLang="en-US" dirty="0"/>
              <a:t>　佐藤 竜郎 </a:t>
            </a:r>
            <a:endParaRPr lang="en-US" altLang="ja-JP" dirty="0"/>
          </a:p>
          <a:p>
            <a:r>
              <a:rPr kumimoji="1" lang="en-US" altLang="ja-JP" dirty="0"/>
              <a:t>15173091 </a:t>
            </a:r>
            <a:r>
              <a:rPr kumimoji="1" lang="ja-JP" altLang="en-US" dirty="0"/>
              <a:t>　髙田 大樹</a:t>
            </a:r>
          </a:p>
        </p:txBody>
      </p:sp>
    </p:spTree>
    <p:extLst>
      <p:ext uri="{BB962C8B-B14F-4D97-AF65-F5344CB8AC3E}">
        <p14:creationId xmlns:p14="http://schemas.microsoft.com/office/powerpoint/2010/main" val="267780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/>
              <a:t>最終目標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585" y="1747839"/>
            <a:ext cx="980016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600" dirty="0"/>
              <a:t>平方根の計算</a:t>
            </a:r>
            <a:endParaRPr lang="en-US" altLang="ja-JP" sz="3600" dirty="0"/>
          </a:p>
          <a:p>
            <a:pPr marL="0" indent="0" algn="ctr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入力</a:t>
            </a:r>
            <a:r>
              <a:rPr lang="en-US" altLang="ja-JP" sz="3600" dirty="0"/>
              <a:t>	…		16bit</a:t>
            </a:r>
            <a:r>
              <a:rPr lang="ja-JP" altLang="en-US" sz="3600" dirty="0"/>
              <a:t>の整数 </a:t>
            </a:r>
            <a:r>
              <a:rPr lang="en-US" altLang="ja-JP" sz="3600" dirty="0"/>
              <a:t>(0~65535)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出力</a:t>
            </a:r>
            <a:r>
              <a:rPr lang="en-US" altLang="ja-JP" sz="3600" dirty="0"/>
              <a:t>	…		</a:t>
            </a:r>
            <a:r>
              <a:rPr lang="ja-JP" altLang="en-US" sz="3600" dirty="0"/>
              <a:t>整数部分</a:t>
            </a:r>
            <a:r>
              <a:rPr lang="en-US" altLang="ja-JP" sz="3600" dirty="0"/>
              <a:t>8bit,</a:t>
            </a:r>
            <a:r>
              <a:rPr lang="ja-JP" altLang="en-US" sz="3600" dirty="0"/>
              <a:t>小数部分</a:t>
            </a:r>
            <a:r>
              <a:rPr lang="en-US" altLang="ja-JP" sz="3600" dirty="0"/>
              <a:t>8bit</a:t>
            </a:r>
            <a:r>
              <a:rPr lang="ja-JP" altLang="en-US" sz="3600" dirty="0"/>
              <a:t>の数</a:t>
            </a:r>
            <a:endParaRPr lang="en-US" altLang="ja-JP" sz="3600" dirty="0"/>
          </a:p>
        </p:txBody>
      </p:sp>
      <p:sp>
        <p:nvSpPr>
          <p:cNvPr id="4" name="線吹き出し 1 (枠付き) 3"/>
          <p:cNvSpPr/>
          <p:nvPr/>
        </p:nvSpPr>
        <p:spPr>
          <a:xfrm>
            <a:off x="7562677" y="5292946"/>
            <a:ext cx="3422650" cy="1054100"/>
          </a:xfrm>
          <a:prstGeom prst="borderCallout1">
            <a:avLst>
              <a:gd name="adj1" fmla="val 72038"/>
              <a:gd name="adj2" fmla="val 90"/>
              <a:gd name="adj3" fmla="val -26436"/>
              <a:gd name="adj4" fmla="val -777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平方なため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半分の</a:t>
            </a:r>
            <a:r>
              <a:rPr lang="en-US" altLang="ja-JP" sz="2400" dirty="0">
                <a:solidFill>
                  <a:schemeClr val="tx1"/>
                </a:solidFill>
              </a:rPr>
              <a:t>8bit</a:t>
            </a:r>
            <a:r>
              <a:rPr lang="ja-JP" altLang="en-US" sz="2400" dirty="0">
                <a:solidFill>
                  <a:schemeClr val="tx1"/>
                </a:solidFill>
              </a:rPr>
              <a:t>で足りる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/>
              <a:t>計算例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5289" y="2160589"/>
            <a:ext cx="4334504" cy="2767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3200" dirty="0"/>
              <a:t>入力</a:t>
            </a:r>
            <a:endParaRPr kumimoji="1" lang="en-US" altLang="ja-JP" sz="3200" dirty="0"/>
          </a:p>
          <a:p>
            <a:pPr marL="0" indent="0" algn="just">
              <a:buNone/>
            </a:pPr>
            <a:endParaRPr lang="en-US" altLang="ja-JP" sz="2400" dirty="0"/>
          </a:p>
          <a:p>
            <a:pPr marL="0" indent="0" algn="just">
              <a:buNone/>
            </a:pPr>
            <a:r>
              <a:rPr lang="en-US" altLang="ja-JP" sz="2400" dirty="0"/>
              <a:t>0000 0000 0000 0100  (4)</a:t>
            </a:r>
          </a:p>
          <a:p>
            <a:pPr marL="0" indent="0" algn="just">
              <a:buNone/>
            </a:pPr>
            <a:r>
              <a:rPr kumimoji="1" lang="en-US" altLang="ja-JP" sz="2400" dirty="0"/>
              <a:t>00</a:t>
            </a:r>
            <a:r>
              <a:rPr lang="en-US" altLang="ja-JP" sz="2400" dirty="0"/>
              <a:t>10 0111 0001 0000  (10000)</a:t>
            </a:r>
          </a:p>
          <a:p>
            <a:pPr marL="0" indent="0" algn="just">
              <a:buNone/>
            </a:pPr>
            <a:r>
              <a:rPr lang="en-US" altLang="ja-JP" sz="2400" dirty="0"/>
              <a:t>0000 0011 1110 1000  (1000)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47062C87-3AD7-431B-BC1D-B7B578A1564B}"/>
              </a:ext>
            </a:extLst>
          </p:cNvPr>
          <p:cNvSpPr txBox="1">
            <a:spLocks/>
          </p:cNvSpPr>
          <p:nvPr/>
        </p:nvSpPr>
        <p:spPr>
          <a:xfrm>
            <a:off x="4975668" y="2168287"/>
            <a:ext cx="5960962" cy="332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ja-JP" altLang="en-US" sz="3200" dirty="0"/>
              <a:t>出力</a:t>
            </a:r>
            <a:endParaRPr lang="en-US" altLang="ja-JP" sz="3200" dirty="0"/>
          </a:p>
          <a:p>
            <a:pPr marL="0" indent="0" algn="just">
              <a:buFont typeface="Wingdings 3" charset="2"/>
              <a:buNone/>
            </a:pPr>
            <a:endParaRPr lang="en-US" altLang="ja-JP" sz="2400" dirty="0"/>
          </a:p>
          <a:p>
            <a:pPr marL="0" indent="0" algn="just">
              <a:buFont typeface="Wingdings 3" charset="2"/>
              <a:buNone/>
            </a:pPr>
            <a:r>
              <a:rPr lang="ja-JP" altLang="en-US" sz="2400" dirty="0"/>
              <a:t>⇒     </a:t>
            </a:r>
            <a:r>
              <a:rPr lang="en-US" altLang="ja-JP" sz="2400" dirty="0"/>
              <a:t>0000 0010 0000 0000  (2)</a:t>
            </a:r>
          </a:p>
          <a:p>
            <a:pPr marL="0" indent="0" algn="just">
              <a:buNone/>
            </a:pPr>
            <a:r>
              <a:rPr lang="ja-JP" altLang="en-US" sz="2400" dirty="0"/>
              <a:t>⇒     </a:t>
            </a:r>
            <a:r>
              <a:rPr lang="en-US" altLang="ja-JP" sz="2400" dirty="0"/>
              <a:t>0110 0100 0000 0000  (100)</a:t>
            </a:r>
          </a:p>
          <a:p>
            <a:pPr marL="0" indent="0" algn="just">
              <a:buNone/>
            </a:pPr>
            <a:r>
              <a:rPr lang="ja-JP" altLang="en-US" sz="2400" dirty="0"/>
              <a:t>⇒     </a:t>
            </a:r>
            <a:r>
              <a:rPr lang="en-US" altLang="ja-JP" sz="2400" dirty="0"/>
              <a:t>0001 1111 1001 1111  (31.622...)</a:t>
            </a:r>
          </a:p>
        </p:txBody>
      </p:sp>
    </p:spTree>
    <p:extLst>
      <p:ext uri="{BB962C8B-B14F-4D97-AF65-F5344CB8AC3E}">
        <p14:creationId xmlns:p14="http://schemas.microsoft.com/office/powerpoint/2010/main" val="248017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50" y="0"/>
            <a:ext cx="10570500" cy="6858000"/>
          </a:xfrm>
        </p:spPr>
      </p:pic>
      <p:sp>
        <p:nvSpPr>
          <p:cNvPr id="5" name="角丸四角形吹き出し 4"/>
          <p:cNvSpPr/>
          <p:nvPr/>
        </p:nvSpPr>
        <p:spPr>
          <a:xfrm>
            <a:off x="6553199" y="609600"/>
            <a:ext cx="4179801" cy="2095500"/>
          </a:xfrm>
          <a:prstGeom prst="wedgeRoundRectCallout">
            <a:avLst>
              <a:gd name="adj1" fmla="val -46535"/>
              <a:gd name="adj2" fmla="val 77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作成した模式図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作成するコンポーネント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信号線・入出力の関係を表記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2082" y="1205858"/>
            <a:ext cx="4456688" cy="4951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◎命令の仕様</a:t>
            </a:r>
            <a:r>
              <a:rPr lang="en-US" altLang="ja-JP" sz="1600" dirty="0"/>
              <a:t>(</a:t>
            </a:r>
            <a:r>
              <a:rPr lang="ja-JP" altLang="en-US" sz="2000" dirty="0"/>
              <a:t>一部</a:t>
            </a:r>
            <a:r>
              <a:rPr lang="en-US" altLang="ja-JP" sz="1600" dirty="0"/>
              <a:t>)</a:t>
            </a:r>
            <a:endParaRPr lang="ja-JP" altLang="en-US" sz="4000" dirty="0"/>
          </a:p>
          <a:p>
            <a:r>
              <a:rPr lang="ja-JP" altLang="en-US" dirty="0"/>
              <a:t>　</a:t>
            </a:r>
            <a:r>
              <a:rPr lang="en-US" altLang="ja-JP" sz="2000" dirty="0"/>
              <a:t>HALT</a:t>
            </a:r>
            <a:endParaRPr lang="ja-JP" altLang="en-US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LD①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LD②</a:t>
            </a:r>
            <a:endParaRPr lang="ja-JP" altLang="en-US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LAD</a:t>
            </a:r>
            <a:endParaRPr lang="ja-JP" altLang="en-US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STR 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ADD</a:t>
            </a:r>
          </a:p>
          <a:p>
            <a:pPr marL="0" indent="0">
              <a:buNone/>
            </a:pPr>
            <a:endParaRPr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NAND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RJMP</a:t>
            </a:r>
            <a:endParaRPr lang="ja-JP" altLang="en-US" sz="20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F583B9D-C64D-4404-99FF-AF1B0F62D4D4}"/>
              </a:ext>
            </a:extLst>
          </p:cNvPr>
          <p:cNvSpPr txBox="1">
            <a:spLocks/>
          </p:cNvSpPr>
          <p:nvPr/>
        </p:nvSpPr>
        <p:spPr>
          <a:xfrm>
            <a:off x="4957389" y="1932974"/>
            <a:ext cx="7369649" cy="448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2000" dirty="0"/>
              <a:t>終了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B</a:t>
            </a:r>
            <a:r>
              <a:rPr lang="ja-JP" altLang="en-US" sz="2000" dirty="0"/>
              <a:t>の内容をレジスタ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pPr marL="0" indent="0">
              <a:buNone/>
            </a:pPr>
            <a:r>
              <a:rPr lang="ja-JP" altLang="en-US" sz="2000" dirty="0"/>
              <a:t>メモリアドレスの内容をレジスタ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pPr marL="0" indent="0">
              <a:buNone/>
            </a:pPr>
            <a:r>
              <a:rPr lang="ja-JP" altLang="en-US" sz="2000" dirty="0"/>
              <a:t>メモリアドレスのアドレス値をレジスタ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の内容をメモリアドレスの場所にコピー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＋レジスタ</a:t>
            </a:r>
            <a:r>
              <a:rPr lang="en-US" altLang="ja-JP" sz="2000" dirty="0"/>
              <a:t>B</a:t>
            </a:r>
            <a:r>
              <a:rPr lang="ja-JP" altLang="en-US" sz="2000" dirty="0"/>
              <a:t>の答えをレジスタ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に入れる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FFFF</a:t>
            </a:r>
            <a:r>
              <a:rPr lang="ja-JP" altLang="en-US" sz="2000" dirty="0"/>
              <a:t>を超えるならフラグ</a:t>
            </a:r>
            <a:r>
              <a:rPr lang="en-US" altLang="ja-JP" sz="2000" dirty="0"/>
              <a:t>O</a:t>
            </a:r>
            <a:r>
              <a:rPr lang="ja-JP" altLang="en-US" sz="2000" dirty="0"/>
              <a:t>を</a:t>
            </a:r>
            <a:r>
              <a:rPr lang="en-US" altLang="ja-JP" sz="2000" dirty="0"/>
              <a:t>1</a:t>
            </a:r>
            <a:r>
              <a:rPr lang="ja-JP" altLang="en-US" sz="2000" dirty="0"/>
              <a:t>にする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en-US" altLang="ja-JP" sz="2000" dirty="0" err="1"/>
              <a:t>nand</a:t>
            </a:r>
            <a:r>
              <a:rPr lang="en-US" altLang="ja-JP" sz="2000" dirty="0"/>
              <a:t>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B </a:t>
            </a:r>
            <a:r>
              <a:rPr lang="ja-JP" altLang="en-US" sz="2000" dirty="0"/>
              <a:t>の答えをレジスタ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に入れる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の内容をプログラムレジスタにコピーした後、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プログラムレジスタの値を</a:t>
            </a:r>
            <a:r>
              <a:rPr lang="en-US" altLang="ja-JP" sz="2000" dirty="0"/>
              <a:t>1</a:t>
            </a:r>
            <a:r>
              <a:rPr lang="ja-JP" altLang="en-US" sz="2000" dirty="0"/>
              <a:t>増加する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18573D7-1058-473F-A8F5-2B98FE7A0D7B}"/>
              </a:ext>
            </a:extLst>
          </p:cNvPr>
          <p:cNvSpPr txBox="1">
            <a:spLocks/>
          </p:cNvSpPr>
          <p:nvPr/>
        </p:nvSpPr>
        <p:spPr>
          <a:xfrm>
            <a:off x="1681973" y="1932974"/>
            <a:ext cx="3885451" cy="4223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/>
              <a:t>　　　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B </a:t>
            </a:r>
            <a:r>
              <a:rPr lang="ja-JP" altLang="en-US" sz="2000" dirty="0"/>
              <a:t>　　　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</a:t>
            </a:r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B </a:t>
            </a:r>
            <a:r>
              <a:rPr lang="ja-JP" altLang="en-US" sz="2000" dirty="0"/>
              <a:t>　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B</a:t>
            </a:r>
            <a:endParaRPr lang="ja-JP" altLang="en-US" sz="2000" dirty="0"/>
          </a:p>
          <a:p>
            <a:pPr marL="0" indent="0">
              <a:buNone/>
            </a:pP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296570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VHDL</a:t>
            </a:r>
            <a:r>
              <a:rPr lang="ja-JP" altLang="en-US" dirty="0"/>
              <a:t>による記述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パッケージ呼び出し </a:t>
            </a:r>
            <a:r>
              <a:rPr lang="en-US" altLang="ja-JP" sz="2800" dirty="0"/>
              <a:t>…</a:t>
            </a:r>
            <a:r>
              <a:rPr lang="ja-JP" altLang="en-US" sz="2800" dirty="0"/>
              <a:t> </a:t>
            </a:r>
            <a:r>
              <a:rPr lang="ja-JP" altLang="en-US" sz="2000" dirty="0"/>
              <a:t>先頭に必ず記入</a:t>
            </a:r>
          </a:p>
          <a:p>
            <a:r>
              <a:rPr lang="ja-JP" altLang="en-US" sz="2800" dirty="0"/>
              <a:t>エンティティ </a:t>
            </a:r>
            <a:r>
              <a:rPr lang="en-US" altLang="ja-JP" sz="2800" dirty="0"/>
              <a:t>… </a:t>
            </a:r>
            <a:r>
              <a:rPr lang="ja-JP" altLang="en-US" sz="2000" dirty="0"/>
              <a:t>エンティティ名・ポート宣言</a:t>
            </a:r>
          </a:p>
          <a:p>
            <a:r>
              <a:rPr lang="ja-JP" altLang="en-US" sz="2800" dirty="0"/>
              <a:t>アーキテクチャ</a:t>
            </a:r>
            <a:r>
              <a:rPr lang="en-US" altLang="ja-JP" sz="2800" dirty="0"/>
              <a:t>…</a:t>
            </a:r>
            <a:r>
              <a:rPr lang="ja-JP" altLang="en-US" sz="2000" dirty="0"/>
              <a:t>内部の動作を記述する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800" dirty="0"/>
              <a:t>　この</a:t>
            </a:r>
            <a:r>
              <a:rPr lang="en-US" altLang="ja-JP" sz="2800" dirty="0"/>
              <a:t>3</a:t>
            </a:r>
            <a:r>
              <a:rPr lang="ja-JP" altLang="en-US" sz="2800" dirty="0"/>
              <a:t>つから構成される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513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シミュレーション例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" y="1690850"/>
            <a:ext cx="11982069" cy="3054769"/>
          </a:xfrm>
          <a:prstGeom prst="rect">
            <a:avLst/>
          </a:prstGeom>
        </p:spPr>
      </p:pic>
      <p:sp>
        <p:nvSpPr>
          <p:cNvPr id="3" name="四角形吹き出し 2"/>
          <p:cNvSpPr/>
          <p:nvPr/>
        </p:nvSpPr>
        <p:spPr>
          <a:xfrm>
            <a:off x="952500" y="5511800"/>
            <a:ext cx="6324600" cy="1130300"/>
          </a:xfrm>
          <a:prstGeom prst="wedgeRectCallout">
            <a:avLst>
              <a:gd name="adj1" fmla="val 65111"/>
              <a:gd name="adj2" fmla="val -1678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ラッチが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かつクロックが立ち上がったとき、入力選択信号が</a:t>
            </a:r>
            <a:r>
              <a:rPr lang="en-US" altLang="ja-JP" dirty="0">
                <a:solidFill>
                  <a:schemeClr val="tx1"/>
                </a:solidFill>
              </a:rPr>
              <a:t>0</a:t>
            </a:r>
            <a:r>
              <a:rPr lang="ja-JP" altLang="en-US" dirty="0">
                <a:solidFill>
                  <a:schemeClr val="tx1"/>
                </a:solidFill>
              </a:rPr>
              <a:t>ならバス</a:t>
            </a:r>
            <a:r>
              <a:rPr lang="en-US" altLang="ja-JP" dirty="0">
                <a:solidFill>
                  <a:schemeClr val="tx1"/>
                </a:solidFill>
              </a:rPr>
              <a:t>C</a:t>
            </a:r>
            <a:r>
              <a:rPr lang="ja-JP" altLang="en-US" dirty="0">
                <a:solidFill>
                  <a:schemeClr val="tx1"/>
                </a:solidFill>
              </a:rPr>
              <a:t>の内容を保存する 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同様に、入力選択信号が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ならメモリの内容を保存する </a:t>
            </a:r>
          </a:p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292100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プログラム例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850900" y="2374900"/>
            <a:ext cx="8423102" cy="339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library </a:t>
            </a:r>
            <a:r>
              <a:rPr lang="en-US" altLang="ja-JP" sz="1600" dirty="0" err="1">
                <a:solidFill>
                  <a:schemeClr val="tx1"/>
                </a:solidFill>
              </a:rPr>
              <a:t>ieee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use ieee.std_logic_1164.all;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use </a:t>
            </a:r>
            <a:r>
              <a:rPr lang="en-US" altLang="ja-JP" sz="1600" dirty="0" err="1">
                <a:solidFill>
                  <a:schemeClr val="tx1"/>
                </a:solidFill>
              </a:rPr>
              <a:t>ieee.std_logic_unsigned.all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entity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 is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port(S_GRB, S_PR_F, S_MAR_F, S_MDR_F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(15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</a:t>
            </a:r>
            <a:r>
              <a:rPr lang="en-US" altLang="ja-JP" sz="1600" dirty="0" err="1">
                <a:solidFill>
                  <a:schemeClr val="tx1"/>
                </a:solidFill>
              </a:rPr>
              <a:t>addr</a:t>
            </a:r>
            <a:r>
              <a:rPr lang="en-US" altLang="ja-JP" sz="1600" dirty="0">
                <a:solidFill>
                  <a:schemeClr val="tx1"/>
                </a:solidFill>
              </a:rPr>
              <a:t>    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(7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(4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S_BUS_B  : out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(15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end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architecture BEHAVIOR of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 is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begin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S_BUS_B &lt;= S_GRB  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"10000"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S_PR_F 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"01000"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S_MAR_F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"00100"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S_MDR_F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"00010"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"00000000" &amp; </a:t>
            </a:r>
            <a:r>
              <a:rPr lang="en-US" altLang="ja-JP" sz="1600" dirty="0" err="1">
                <a:solidFill>
                  <a:schemeClr val="tx1"/>
                </a:solidFill>
              </a:rPr>
              <a:t>addr</a:t>
            </a:r>
            <a:r>
              <a:rPr lang="en-US" altLang="ja-JP" sz="1600" dirty="0">
                <a:solidFill>
                  <a:schemeClr val="tx1"/>
                </a:solidFill>
              </a:rPr>
              <a:t>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"00001"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"XXXXXXXXXXXXXXXX";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end BEHAVIOR;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線吹き出し 1 (枠付き) 6"/>
          <p:cNvSpPr/>
          <p:nvPr/>
        </p:nvSpPr>
        <p:spPr>
          <a:xfrm>
            <a:off x="6159500" y="1479550"/>
            <a:ext cx="4838700" cy="1054100"/>
          </a:xfrm>
          <a:prstGeom prst="borderCallout1">
            <a:avLst>
              <a:gd name="adj1" fmla="val 26436"/>
              <a:gd name="adj2" fmla="val -200"/>
              <a:gd name="adj3" fmla="val 28163"/>
              <a:gd name="adj4" fmla="val -748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パッケージ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先頭で呼び出す必要がある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線吹き出し 1 (枠付き) 7"/>
          <p:cNvSpPr/>
          <p:nvPr/>
        </p:nvSpPr>
        <p:spPr>
          <a:xfrm>
            <a:off x="7722928" y="3225800"/>
            <a:ext cx="4270548" cy="1206500"/>
          </a:xfrm>
          <a:prstGeom prst="borderCallout1">
            <a:avLst>
              <a:gd name="adj1" fmla="val 23547"/>
              <a:gd name="adj2" fmla="val 340"/>
              <a:gd name="adj3" fmla="val 27313"/>
              <a:gd name="adj4" fmla="val -471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他言語のように</a:t>
            </a:r>
            <a:r>
              <a:rPr lang="ja-JP" altLang="en-US" dirty="0">
                <a:solidFill>
                  <a:schemeClr val="tx1"/>
                </a:solidFill>
              </a:rPr>
              <a:t>宣言を行う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ビット数も決める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入出力を分ける</a:t>
            </a:r>
          </a:p>
        </p:txBody>
      </p:sp>
      <p:sp>
        <p:nvSpPr>
          <p:cNvPr id="9" name="線吹き出し 1 (枠付き) 8"/>
          <p:cNvSpPr/>
          <p:nvPr/>
        </p:nvSpPr>
        <p:spPr>
          <a:xfrm>
            <a:off x="7099300" y="4813300"/>
            <a:ext cx="4894176" cy="1168400"/>
          </a:xfrm>
          <a:prstGeom prst="borderCallout1">
            <a:avLst>
              <a:gd name="adj1" fmla="val 23194"/>
              <a:gd name="adj2" fmla="val -188"/>
              <a:gd name="adj3" fmla="val 7680"/>
              <a:gd name="adj4" fmla="val -409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回路の本体・構造や動作について記述する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制御信号に従い選択し、</a:t>
            </a:r>
            <a:r>
              <a:rPr lang="en-US" altLang="ja-JP" dirty="0">
                <a:solidFill>
                  <a:schemeClr val="tx1"/>
                </a:solidFill>
              </a:rPr>
              <a:t>ALU</a:t>
            </a:r>
            <a:r>
              <a:rPr lang="ja-JP" altLang="en-US" dirty="0">
                <a:solidFill>
                  <a:schemeClr val="tx1"/>
                </a:solidFill>
              </a:rPr>
              <a:t>に送っている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進行状況・今後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1930400"/>
            <a:ext cx="9960930" cy="4403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・各コンポーネントの作成</a:t>
            </a:r>
            <a:r>
              <a:rPr lang="ja-JP" altLang="en-US" sz="2800" dirty="0"/>
              <a:t>はほぼ完了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・シミュレーションを進行中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答えが整数の平方根の計算ができる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・今後は小数を含めた平方根計算と回路上での実装</a:t>
            </a:r>
            <a:endParaRPr lang="en-US" altLang="ja-JP" sz="2800" dirty="0"/>
          </a:p>
          <a:p>
            <a:pPr marL="400050" lvl="1" indent="0">
              <a:buNone/>
            </a:pPr>
            <a:r>
              <a:rPr kumimoji="1" lang="en-US" altLang="ja-JP" sz="1800" dirty="0"/>
              <a:t>*</a:t>
            </a:r>
            <a:r>
              <a:rPr kumimoji="1" lang="ja-JP" altLang="en-US" sz="1400" dirty="0"/>
              <a:t> 仕様を変更して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汎用レジスタ</a:t>
            </a:r>
            <a:r>
              <a:rPr kumimoji="1" lang="en-US" altLang="ja-JP" sz="1400" dirty="0"/>
              <a:t>:16bit -&gt; 32bit)</a:t>
            </a:r>
            <a:r>
              <a:rPr kumimoji="1" lang="ja-JP" altLang="en-US" sz="1400" dirty="0"/>
              <a:t>，試してみたら小数を含めた平方根計算も可能であった（実装済み）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94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517</Words>
  <Application>Microsoft Office PowerPoint</Application>
  <PresentationFormat>ワイド画面</PresentationFormat>
  <Paragraphs>101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Arial</vt:lpstr>
      <vt:lpstr>Trebuchet MS</vt:lpstr>
      <vt:lpstr>Wingdings 3</vt:lpstr>
      <vt:lpstr>ファセット</vt:lpstr>
      <vt:lpstr>VHDLによる平方根の計算</vt:lpstr>
      <vt:lpstr>最終目標</vt:lpstr>
      <vt:lpstr>計算例</vt:lpstr>
      <vt:lpstr>PowerPoint プレゼンテーション</vt:lpstr>
      <vt:lpstr>PowerPoint プレゼンテーション</vt:lpstr>
      <vt:lpstr>VHDLによる記述</vt:lpstr>
      <vt:lpstr>シミュレーション例</vt:lpstr>
      <vt:lpstr>プログラム例</vt:lpstr>
      <vt:lpstr>進行状況・今後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ics10</dc:creator>
  <cp:lastModifiedBy>-hiroto- karofuji</cp:lastModifiedBy>
  <cp:revision>30</cp:revision>
  <dcterms:created xsi:type="dcterms:W3CDTF">2017-11-23T06:08:36Z</dcterms:created>
  <dcterms:modified xsi:type="dcterms:W3CDTF">2017-11-30T05:41:37Z</dcterms:modified>
</cp:coreProperties>
</file>