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7" r:id="rId4"/>
    <p:sldId id="268" r:id="rId5"/>
    <p:sldId id="257" r:id="rId6"/>
    <p:sldId id="269" r:id="rId7"/>
    <p:sldId id="270" r:id="rId8"/>
    <p:sldId id="258" r:id="rId9"/>
    <p:sldId id="261" r:id="rId10"/>
    <p:sldId id="265" r:id="rId11"/>
    <p:sldId id="262" r:id="rId12"/>
    <p:sldId id="263" r:id="rId13"/>
    <p:sldId id="264" r:id="rId14"/>
    <p:sldId id="271"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kumimoji="1" lang="en-US" altLang="ja-JP" smtClean="0"/>
              <a:t>Click to edit Master title style</a:t>
            </a:r>
            <a:endParaRPr kumimoji="1" lang="ja-JP"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ja-JP" smtClean="0"/>
              <a:t>Click to edit Master subtitle style</a:t>
            </a:r>
            <a:endParaRPr kumimoji="1" lang="ja-JP" altLang="en-US"/>
          </a:p>
        </p:txBody>
      </p:sp>
      <p:sp>
        <p:nvSpPr>
          <p:cNvPr id="4" name="Date Placeholder 3"/>
          <p:cNvSpPr>
            <a:spLocks noGrp="1"/>
          </p:cNvSpPr>
          <p:nvPr>
            <p:ph type="dt" sz="half" idx="10"/>
          </p:nvPr>
        </p:nvSpPr>
        <p:spPr/>
        <p:txBody>
          <a:bodyPr/>
          <a:lstStyle/>
          <a:p>
            <a:fld id="{C9B74ADC-B572-4A59-A00D-0208037D75E2}" type="datetimeFigureOut">
              <a:rPr kumimoji="1" lang="ja-JP" altLang="en-US" smtClean="0"/>
              <a:t>2017/7/21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A01CD96-13AF-4C89-BAA1-AB3E76892B20}" type="slidenum">
              <a:rPr kumimoji="1" lang="ja-JP" altLang="en-US" smtClean="0"/>
              <a:t>‹#›</a:t>
            </a:fld>
            <a:endParaRPr kumimoji="1" lang="ja-JP" altLang="en-US"/>
          </a:p>
        </p:txBody>
      </p:sp>
    </p:spTree>
    <p:extLst>
      <p:ext uri="{BB962C8B-B14F-4D97-AF65-F5344CB8AC3E}">
        <p14:creationId xmlns:p14="http://schemas.microsoft.com/office/powerpoint/2010/main" val="2302210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smtClean="0"/>
              <a:t>Click to edit Master title style</a:t>
            </a:r>
            <a:endParaRPr kumimoji="1" lang="ja-JP" altLang="en-US"/>
          </a:p>
        </p:txBody>
      </p:sp>
      <p:sp>
        <p:nvSpPr>
          <p:cNvPr id="3" name="Vertical Text Placeholder 2"/>
          <p:cNvSpPr>
            <a:spLocks noGrp="1"/>
          </p:cNvSpPr>
          <p:nvPr>
            <p:ph type="body" orient="vert" idx="1"/>
          </p:nvPr>
        </p:nvSpPr>
        <p:spPr/>
        <p:txBody>
          <a:bodyPr vert="eaVert"/>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Date Placeholder 3"/>
          <p:cNvSpPr>
            <a:spLocks noGrp="1"/>
          </p:cNvSpPr>
          <p:nvPr>
            <p:ph type="dt" sz="half" idx="10"/>
          </p:nvPr>
        </p:nvSpPr>
        <p:spPr/>
        <p:txBody>
          <a:bodyPr/>
          <a:lstStyle/>
          <a:p>
            <a:fld id="{C9B74ADC-B572-4A59-A00D-0208037D75E2}" type="datetimeFigureOut">
              <a:rPr kumimoji="1" lang="ja-JP" altLang="en-US" smtClean="0"/>
              <a:t>2017/7/21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A01CD96-13AF-4C89-BAA1-AB3E76892B20}" type="slidenum">
              <a:rPr kumimoji="1" lang="ja-JP" altLang="en-US" smtClean="0"/>
              <a:t>‹#›</a:t>
            </a:fld>
            <a:endParaRPr kumimoji="1" lang="ja-JP" altLang="en-US"/>
          </a:p>
        </p:txBody>
      </p:sp>
    </p:spTree>
    <p:extLst>
      <p:ext uri="{BB962C8B-B14F-4D97-AF65-F5344CB8AC3E}">
        <p14:creationId xmlns:p14="http://schemas.microsoft.com/office/powerpoint/2010/main" val="3683260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kumimoji="1" lang="en-US" altLang="ja-JP" smtClean="0"/>
              <a:t>Click to edit Master title style</a:t>
            </a:r>
            <a:endParaRPr kumimoji="1" lang="ja-JP"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Date Placeholder 3"/>
          <p:cNvSpPr>
            <a:spLocks noGrp="1"/>
          </p:cNvSpPr>
          <p:nvPr>
            <p:ph type="dt" sz="half" idx="10"/>
          </p:nvPr>
        </p:nvSpPr>
        <p:spPr/>
        <p:txBody>
          <a:bodyPr/>
          <a:lstStyle/>
          <a:p>
            <a:fld id="{C9B74ADC-B572-4A59-A00D-0208037D75E2}" type="datetimeFigureOut">
              <a:rPr kumimoji="1" lang="ja-JP" altLang="en-US" smtClean="0"/>
              <a:t>2017/7/21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A01CD96-13AF-4C89-BAA1-AB3E76892B20}" type="slidenum">
              <a:rPr kumimoji="1" lang="ja-JP" altLang="en-US" smtClean="0"/>
              <a:t>‹#›</a:t>
            </a:fld>
            <a:endParaRPr kumimoji="1" lang="ja-JP" altLang="en-US"/>
          </a:p>
        </p:txBody>
      </p:sp>
    </p:spTree>
    <p:extLst>
      <p:ext uri="{BB962C8B-B14F-4D97-AF65-F5344CB8AC3E}">
        <p14:creationId xmlns:p14="http://schemas.microsoft.com/office/powerpoint/2010/main" val="3485363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smtClean="0"/>
              <a:t>Click to edit Master title style</a:t>
            </a:r>
            <a:endParaRPr kumimoji="1" lang="ja-JP" altLang="en-US"/>
          </a:p>
        </p:txBody>
      </p:sp>
      <p:sp>
        <p:nvSpPr>
          <p:cNvPr id="3" name="Content Placeholder 2"/>
          <p:cNvSpPr>
            <a:spLocks noGrp="1"/>
          </p:cNvSpPr>
          <p:nvPr>
            <p:ph idx="1"/>
          </p:nvPr>
        </p:nvSpPr>
        <p:spPr/>
        <p:txBody>
          <a:body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Date Placeholder 3"/>
          <p:cNvSpPr>
            <a:spLocks noGrp="1"/>
          </p:cNvSpPr>
          <p:nvPr>
            <p:ph type="dt" sz="half" idx="10"/>
          </p:nvPr>
        </p:nvSpPr>
        <p:spPr/>
        <p:txBody>
          <a:bodyPr/>
          <a:lstStyle/>
          <a:p>
            <a:fld id="{C9B74ADC-B572-4A59-A00D-0208037D75E2}" type="datetimeFigureOut">
              <a:rPr kumimoji="1" lang="ja-JP" altLang="en-US" smtClean="0"/>
              <a:t>2017/7/21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A01CD96-13AF-4C89-BAA1-AB3E76892B20}" type="slidenum">
              <a:rPr kumimoji="1" lang="ja-JP" altLang="en-US" smtClean="0"/>
              <a:t>‹#›</a:t>
            </a:fld>
            <a:endParaRPr kumimoji="1" lang="ja-JP" altLang="en-US"/>
          </a:p>
        </p:txBody>
      </p:sp>
    </p:spTree>
    <p:extLst>
      <p:ext uri="{BB962C8B-B14F-4D97-AF65-F5344CB8AC3E}">
        <p14:creationId xmlns:p14="http://schemas.microsoft.com/office/powerpoint/2010/main" val="2059987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kumimoji="1" lang="en-US" altLang="ja-JP" smtClean="0"/>
              <a:t>Click to edit Master title style</a:t>
            </a:r>
            <a:endParaRPr kumimoji="1" lang="ja-JP"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en-US" altLang="ja-JP" smtClean="0"/>
              <a:t>Click to edit Master text styles</a:t>
            </a:r>
          </a:p>
        </p:txBody>
      </p:sp>
      <p:sp>
        <p:nvSpPr>
          <p:cNvPr id="4" name="Date Placeholder 3"/>
          <p:cNvSpPr>
            <a:spLocks noGrp="1"/>
          </p:cNvSpPr>
          <p:nvPr>
            <p:ph type="dt" sz="half" idx="10"/>
          </p:nvPr>
        </p:nvSpPr>
        <p:spPr/>
        <p:txBody>
          <a:bodyPr/>
          <a:lstStyle/>
          <a:p>
            <a:fld id="{C9B74ADC-B572-4A59-A00D-0208037D75E2}" type="datetimeFigureOut">
              <a:rPr kumimoji="1" lang="ja-JP" altLang="en-US" smtClean="0"/>
              <a:t>2017/7/21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A01CD96-13AF-4C89-BAA1-AB3E76892B20}" type="slidenum">
              <a:rPr kumimoji="1" lang="ja-JP" altLang="en-US" smtClean="0"/>
              <a:t>‹#›</a:t>
            </a:fld>
            <a:endParaRPr kumimoji="1" lang="ja-JP" altLang="en-US"/>
          </a:p>
        </p:txBody>
      </p:sp>
    </p:spTree>
    <p:extLst>
      <p:ext uri="{BB962C8B-B14F-4D97-AF65-F5344CB8AC3E}">
        <p14:creationId xmlns:p14="http://schemas.microsoft.com/office/powerpoint/2010/main" val="851565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smtClean="0"/>
              <a:t>Click to edit Master title style</a:t>
            </a:r>
            <a:endParaRPr kumimoji="1" lang="ja-JP" altLang="en-US"/>
          </a:p>
        </p:txBody>
      </p:sp>
      <p:sp>
        <p:nvSpPr>
          <p:cNvPr id="3" name="Content Placeholder 2"/>
          <p:cNvSpPr>
            <a:spLocks noGrp="1"/>
          </p:cNvSpPr>
          <p:nvPr>
            <p:ph sz="half" idx="1"/>
          </p:nvPr>
        </p:nvSpPr>
        <p:spPr>
          <a:xfrm>
            <a:off x="838200" y="1825625"/>
            <a:ext cx="5181600" cy="4351338"/>
          </a:xfrm>
        </p:spPr>
        <p:txBody>
          <a:body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Content Placeholder 3"/>
          <p:cNvSpPr>
            <a:spLocks noGrp="1"/>
          </p:cNvSpPr>
          <p:nvPr>
            <p:ph sz="half" idx="2"/>
          </p:nvPr>
        </p:nvSpPr>
        <p:spPr>
          <a:xfrm>
            <a:off x="6172200" y="1825625"/>
            <a:ext cx="5181600" cy="4351338"/>
          </a:xfrm>
        </p:spPr>
        <p:txBody>
          <a:body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5" name="Date Placeholder 4"/>
          <p:cNvSpPr>
            <a:spLocks noGrp="1"/>
          </p:cNvSpPr>
          <p:nvPr>
            <p:ph type="dt" sz="half" idx="10"/>
          </p:nvPr>
        </p:nvSpPr>
        <p:spPr/>
        <p:txBody>
          <a:bodyPr/>
          <a:lstStyle/>
          <a:p>
            <a:fld id="{C9B74ADC-B572-4A59-A00D-0208037D75E2}" type="datetimeFigureOut">
              <a:rPr kumimoji="1" lang="ja-JP" altLang="en-US" smtClean="0"/>
              <a:t>2017/7/21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A01CD96-13AF-4C89-BAA1-AB3E76892B20}" type="slidenum">
              <a:rPr kumimoji="1" lang="ja-JP" altLang="en-US" smtClean="0"/>
              <a:t>‹#›</a:t>
            </a:fld>
            <a:endParaRPr kumimoji="1" lang="ja-JP" altLang="en-US"/>
          </a:p>
        </p:txBody>
      </p:sp>
    </p:spTree>
    <p:extLst>
      <p:ext uri="{BB962C8B-B14F-4D97-AF65-F5344CB8AC3E}">
        <p14:creationId xmlns:p14="http://schemas.microsoft.com/office/powerpoint/2010/main" val="3634640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kumimoji="1" lang="en-US" altLang="ja-JP" smtClean="0"/>
              <a:t>Click to edit Master title style</a:t>
            </a:r>
            <a:endParaRPr kumimoji="1" lang="ja-JP"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7" name="Date Placeholder 6"/>
          <p:cNvSpPr>
            <a:spLocks noGrp="1"/>
          </p:cNvSpPr>
          <p:nvPr>
            <p:ph type="dt" sz="half" idx="10"/>
          </p:nvPr>
        </p:nvSpPr>
        <p:spPr/>
        <p:txBody>
          <a:bodyPr/>
          <a:lstStyle/>
          <a:p>
            <a:fld id="{C9B74ADC-B572-4A59-A00D-0208037D75E2}" type="datetimeFigureOut">
              <a:rPr kumimoji="1" lang="ja-JP" altLang="en-US" smtClean="0"/>
              <a:t>2017/7/21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A01CD96-13AF-4C89-BAA1-AB3E76892B20}" type="slidenum">
              <a:rPr kumimoji="1" lang="ja-JP" altLang="en-US" smtClean="0"/>
              <a:t>‹#›</a:t>
            </a:fld>
            <a:endParaRPr kumimoji="1" lang="ja-JP" altLang="en-US"/>
          </a:p>
        </p:txBody>
      </p:sp>
    </p:spTree>
    <p:extLst>
      <p:ext uri="{BB962C8B-B14F-4D97-AF65-F5344CB8AC3E}">
        <p14:creationId xmlns:p14="http://schemas.microsoft.com/office/powerpoint/2010/main" val="3973335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smtClean="0"/>
              <a:t>Click to edit Master title style</a:t>
            </a:r>
            <a:endParaRPr kumimoji="1" lang="ja-JP" altLang="en-US"/>
          </a:p>
        </p:txBody>
      </p:sp>
      <p:sp>
        <p:nvSpPr>
          <p:cNvPr id="3" name="Date Placeholder 2"/>
          <p:cNvSpPr>
            <a:spLocks noGrp="1"/>
          </p:cNvSpPr>
          <p:nvPr>
            <p:ph type="dt" sz="half" idx="10"/>
          </p:nvPr>
        </p:nvSpPr>
        <p:spPr/>
        <p:txBody>
          <a:bodyPr/>
          <a:lstStyle/>
          <a:p>
            <a:fld id="{C9B74ADC-B572-4A59-A00D-0208037D75E2}" type="datetimeFigureOut">
              <a:rPr kumimoji="1" lang="ja-JP" altLang="en-US" smtClean="0"/>
              <a:t>2017/7/21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A01CD96-13AF-4C89-BAA1-AB3E76892B20}" type="slidenum">
              <a:rPr kumimoji="1" lang="ja-JP" altLang="en-US" smtClean="0"/>
              <a:t>‹#›</a:t>
            </a:fld>
            <a:endParaRPr kumimoji="1" lang="ja-JP" altLang="en-US"/>
          </a:p>
        </p:txBody>
      </p:sp>
    </p:spTree>
    <p:extLst>
      <p:ext uri="{BB962C8B-B14F-4D97-AF65-F5344CB8AC3E}">
        <p14:creationId xmlns:p14="http://schemas.microsoft.com/office/powerpoint/2010/main" val="4139073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B74ADC-B572-4A59-A00D-0208037D75E2}" type="datetimeFigureOut">
              <a:rPr kumimoji="1" lang="ja-JP" altLang="en-US" smtClean="0"/>
              <a:t>2017/7/21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A01CD96-13AF-4C89-BAA1-AB3E76892B20}" type="slidenum">
              <a:rPr kumimoji="1" lang="ja-JP" altLang="en-US" smtClean="0"/>
              <a:t>‹#›</a:t>
            </a:fld>
            <a:endParaRPr kumimoji="1" lang="ja-JP" altLang="en-US"/>
          </a:p>
        </p:txBody>
      </p:sp>
    </p:spTree>
    <p:extLst>
      <p:ext uri="{BB962C8B-B14F-4D97-AF65-F5344CB8AC3E}">
        <p14:creationId xmlns:p14="http://schemas.microsoft.com/office/powerpoint/2010/main" val="1723315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kumimoji="1" lang="en-US" altLang="ja-JP" smtClean="0"/>
              <a:t>Click to edit Master title style</a:t>
            </a:r>
            <a:endParaRPr kumimoji="1" lang="ja-JP"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en-US" altLang="ja-JP" smtClean="0"/>
              <a:t>Click to edit Master text styles</a:t>
            </a:r>
          </a:p>
        </p:txBody>
      </p:sp>
      <p:sp>
        <p:nvSpPr>
          <p:cNvPr id="5" name="Date Placeholder 4"/>
          <p:cNvSpPr>
            <a:spLocks noGrp="1"/>
          </p:cNvSpPr>
          <p:nvPr>
            <p:ph type="dt" sz="half" idx="10"/>
          </p:nvPr>
        </p:nvSpPr>
        <p:spPr/>
        <p:txBody>
          <a:bodyPr/>
          <a:lstStyle/>
          <a:p>
            <a:fld id="{C9B74ADC-B572-4A59-A00D-0208037D75E2}" type="datetimeFigureOut">
              <a:rPr kumimoji="1" lang="ja-JP" altLang="en-US" smtClean="0"/>
              <a:t>2017/7/21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A01CD96-13AF-4C89-BAA1-AB3E76892B20}" type="slidenum">
              <a:rPr kumimoji="1" lang="ja-JP" altLang="en-US" smtClean="0"/>
              <a:t>‹#›</a:t>
            </a:fld>
            <a:endParaRPr kumimoji="1" lang="ja-JP" altLang="en-US"/>
          </a:p>
        </p:txBody>
      </p:sp>
    </p:spTree>
    <p:extLst>
      <p:ext uri="{BB962C8B-B14F-4D97-AF65-F5344CB8AC3E}">
        <p14:creationId xmlns:p14="http://schemas.microsoft.com/office/powerpoint/2010/main" val="2388370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kumimoji="1" lang="en-US" altLang="ja-JP" smtClean="0"/>
              <a:t>Click to edit Master title style</a:t>
            </a:r>
            <a:endParaRPr kumimoji="1" lang="ja-JP"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en-US" altLang="ja-JP" smtClean="0"/>
              <a:t>Click to edit Master text styles</a:t>
            </a:r>
          </a:p>
        </p:txBody>
      </p:sp>
      <p:sp>
        <p:nvSpPr>
          <p:cNvPr id="5" name="Date Placeholder 4"/>
          <p:cNvSpPr>
            <a:spLocks noGrp="1"/>
          </p:cNvSpPr>
          <p:nvPr>
            <p:ph type="dt" sz="half" idx="10"/>
          </p:nvPr>
        </p:nvSpPr>
        <p:spPr/>
        <p:txBody>
          <a:bodyPr/>
          <a:lstStyle/>
          <a:p>
            <a:fld id="{C9B74ADC-B572-4A59-A00D-0208037D75E2}" type="datetimeFigureOut">
              <a:rPr kumimoji="1" lang="ja-JP" altLang="en-US" smtClean="0"/>
              <a:t>2017/7/21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A01CD96-13AF-4C89-BAA1-AB3E76892B20}" type="slidenum">
              <a:rPr kumimoji="1" lang="ja-JP" altLang="en-US" smtClean="0"/>
              <a:t>‹#›</a:t>
            </a:fld>
            <a:endParaRPr kumimoji="1" lang="ja-JP" altLang="en-US"/>
          </a:p>
        </p:txBody>
      </p:sp>
    </p:spTree>
    <p:extLst>
      <p:ext uri="{BB962C8B-B14F-4D97-AF65-F5344CB8AC3E}">
        <p14:creationId xmlns:p14="http://schemas.microsoft.com/office/powerpoint/2010/main" val="1122997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en-US" altLang="ja-JP" smtClean="0"/>
              <a:t>Click to edit Master title style</a:t>
            </a:r>
            <a:endParaRPr kumimoji="1" lang="ja-JP" alt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B74ADC-B572-4A59-A00D-0208037D75E2}" type="datetimeFigureOut">
              <a:rPr kumimoji="1" lang="ja-JP" altLang="en-US" smtClean="0"/>
              <a:t>2017/7/21</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01CD96-13AF-4C89-BAA1-AB3E76892B20}" type="slidenum">
              <a:rPr kumimoji="1" lang="ja-JP" altLang="en-US" smtClean="0"/>
              <a:t>‹#›</a:t>
            </a:fld>
            <a:endParaRPr kumimoji="1" lang="ja-JP" altLang="en-US"/>
          </a:p>
        </p:txBody>
      </p:sp>
    </p:spTree>
    <p:extLst>
      <p:ext uri="{BB962C8B-B14F-4D97-AF65-F5344CB8AC3E}">
        <p14:creationId xmlns:p14="http://schemas.microsoft.com/office/powerpoint/2010/main" val="7397684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celigo.com/" TargetMode="External"/><Relationship Id="rId2" Type="http://schemas.openxmlformats.org/officeDocument/2006/relationships/hyperlink" Target="https://www.celigo.com/smartconnecto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ja-JP" altLang="ja-JP" dirty="0"/>
              <a:t>ディスカッションポイント</a:t>
            </a:r>
            <a:br>
              <a:rPr lang="ja-JP" altLang="ja-JP" dirty="0"/>
            </a:br>
            <a:endParaRPr kumimoji="1" lang="ja-JP" altLang="en-US" dirty="0"/>
          </a:p>
        </p:txBody>
      </p:sp>
      <p:sp>
        <p:nvSpPr>
          <p:cNvPr id="3" name="Subtitle 2"/>
          <p:cNvSpPr>
            <a:spLocks noGrp="1"/>
          </p:cNvSpPr>
          <p:nvPr>
            <p:ph type="subTitle" idx="1"/>
          </p:nvPr>
        </p:nvSpPr>
        <p:spPr/>
        <p:txBody>
          <a:bodyPr>
            <a:normAutofit/>
          </a:bodyPr>
          <a:lstStyle/>
          <a:p>
            <a:r>
              <a:rPr lang="ja-JP" altLang="ja-JP" sz="3600" dirty="0"/>
              <a:t>製</a:t>
            </a:r>
            <a:r>
              <a:rPr lang="ja-JP" altLang="ja-JP" sz="3600" dirty="0" smtClean="0"/>
              <a:t>品化</a:t>
            </a:r>
          </a:p>
        </p:txBody>
      </p:sp>
    </p:spTree>
    <p:extLst>
      <p:ext uri="{BB962C8B-B14F-4D97-AF65-F5344CB8AC3E}">
        <p14:creationId xmlns:p14="http://schemas.microsoft.com/office/powerpoint/2010/main" val="1727189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kumimoji="1" lang="ja-JP" altLang="en-US"/>
          </a:p>
        </p:txBody>
      </p:sp>
      <p:sp>
        <p:nvSpPr>
          <p:cNvPr id="3" name="Content Placeholder 2"/>
          <p:cNvSpPr>
            <a:spLocks noGrp="1"/>
          </p:cNvSpPr>
          <p:nvPr>
            <p:ph idx="1"/>
          </p:nvPr>
        </p:nvSpPr>
        <p:spPr/>
        <p:txBody>
          <a:bodyPr>
            <a:normAutofit/>
          </a:bodyPr>
          <a:lstStyle/>
          <a:p>
            <a:r>
              <a:rPr lang="ja-JP" altLang="en-US" dirty="0"/>
              <a:t>銀行の支払いのための現金申請の自動</a:t>
            </a:r>
            <a:r>
              <a:rPr lang="ja-JP" altLang="en-US" dirty="0" smtClean="0"/>
              <a:t>化</a:t>
            </a:r>
            <a:endParaRPr lang="ja-JP" altLang="en-US" dirty="0"/>
          </a:p>
          <a:p>
            <a:pPr lvl="1"/>
            <a:r>
              <a:rPr lang="en-US" altLang="ja-JP" dirty="0"/>
              <a:t>Cash Application Manager</a:t>
            </a:r>
            <a:r>
              <a:rPr lang="ja-JP" altLang="en-US" dirty="0"/>
              <a:t>は、</a:t>
            </a:r>
            <a:r>
              <a:rPr lang="en-US" altLang="ja-JP" dirty="0"/>
              <a:t>NetSuite</a:t>
            </a:r>
            <a:r>
              <a:rPr lang="ja-JP" altLang="en-US" dirty="0"/>
              <a:t>での銀行支払いの現金申請を自動化するターンキーソリューションです。 ロックボックス、電信送金、または</a:t>
            </a:r>
            <a:r>
              <a:rPr lang="en-US" altLang="ja-JP" dirty="0"/>
              <a:t>ACH</a:t>
            </a:r>
            <a:r>
              <a:rPr lang="ja-JP" altLang="en-US" dirty="0"/>
              <a:t>を介して行われた顧客支払いは、</a:t>
            </a:r>
            <a:r>
              <a:rPr lang="en-US" altLang="ja-JP" dirty="0"/>
              <a:t>NetSuite</a:t>
            </a:r>
            <a:r>
              <a:rPr lang="ja-JP" altLang="en-US" dirty="0"/>
              <a:t>の請求書に対して自動的かつ即座に適用されます。 </a:t>
            </a:r>
            <a:r>
              <a:rPr lang="en-US" altLang="ja-JP" dirty="0"/>
              <a:t>A / R</a:t>
            </a:r>
            <a:r>
              <a:rPr lang="ja-JP" altLang="en-US" dirty="0"/>
              <a:t>処理のリアルタイム性は、未処理日数を削減し、キャッシュフロー管理を改善し、リアルタイムの支払いステータスを提供します。 ハンズフリーの現金申込処理により、運用コストが削減され、人的ミスが減少します。 あらかじめ構築された</a:t>
            </a:r>
            <a:r>
              <a:rPr lang="en-US" altLang="ja-JP" dirty="0"/>
              <a:t>NetSuite</a:t>
            </a:r>
            <a:r>
              <a:rPr lang="ja-JP" altLang="en-US" dirty="0"/>
              <a:t>との統合では、</a:t>
            </a:r>
            <a:r>
              <a:rPr lang="en-US" altLang="ja-JP" dirty="0"/>
              <a:t>Cash Application Manager</a:t>
            </a:r>
            <a:r>
              <a:rPr lang="ja-JP" altLang="en-US" dirty="0"/>
              <a:t>を迅速に実装し、</a:t>
            </a:r>
            <a:r>
              <a:rPr lang="en-US" altLang="ja-JP" dirty="0"/>
              <a:t>IT</a:t>
            </a:r>
            <a:r>
              <a:rPr lang="ja-JP" altLang="en-US" dirty="0"/>
              <a:t>サポートを待たずに自動化のメリットを享受できるように、追加の開発は必要ありません。</a:t>
            </a:r>
            <a:endParaRPr kumimoji="1" lang="ja-JP" altLang="en-US" dirty="0"/>
          </a:p>
        </p:txBody>
      </p:sp>
    </p:spTree>
    <p:extLst>
      <p:ext uri="{BB962C8B-B14F-4D97-AF65-F5344CB8AC3E}">
        <p14:creationId xmlns:p14="http://schemas.microsoft.com/office/powerpoint/2010/main" val="3149940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1846"/>
          </a:xfrm>
        </p:spPr>
        <p:txBody>
          <a:bodyPr>
            <a:normAutofit fontScale="90000"/>
          </a:bodyPr>
          <a:lstStyle/>
          <a:p>
            <a:endParaRPr kumimoji="1" lang="ja-JP" altLang="en-US" dirty="0"/>
          </a:p>
        </p:txBody>
      </p:sp>
      <p:sp>
        <p:nvSpPr>
          <p:cNvPr id="3" name="Content Placeholder 2"/>
          <p:cNvSpPr>
            <a:spLocks noGrp="1"/>
          </p:cNvSpPr>
          <p:nvPr>
            <p:ph idx="1"/>
          </p:nvPr>
        </p:nvSpPr>
        <p:spPr>
          <a:xfrm>
            <a:off x="838200" y="1219200"/>
            <a:ext cx="10515600" cy="5225143"/>
          </a:xfrm>
        </p:spPr>
        <p:txBody>
          <a:bodyPr>
            <a:normAutofit fontScale="92500" lnSpcReduction="20000"/>
          </a:bodyPr>
          <a:lstStyle/>
          <a:p>
            <a:endParaRPr lang="en-US" altLang="ja-JP" dirty="0" smtClean="0"/>
          </a:p>
          <a:p>
            <a:r>
              <a:rPr lang="ja-JP" altLang="en-US" dirty="0" smtClean="0"/>
              <a:t>支払いファイルの転送</a:t>
            </a:r>
          </a:p>
          <a:p>
            <a:endParaRPr lang="ja-JP" altLang="en-US" dirty="0" smtClean="0"/>
          </a:p>
          <a:p>
            <a:pPr lvl="1"/>
            <a:r>
              <a:rPr lang="ja-JP" altLang="en-US" dirty="0" smtClean="0"/>
              <a:t>ホスト間接続（</a:t>
            </a:r>
            <a:r>
              <a:rPr lang="en-US" altLang="ja-JP" dirty="0" smtClean="0"/>
              <a:t>FTP / SFTP</a:t>
            </a:r>
            <a:r>
              <a:rPr lang="ja-JP" altLang="en-US" dirty="0" smtClean="0"/>
              <a:t>）を使用して</a:t>
            </a:r>
            <a:r>
              <a:rPr lang="en-US" altLang="ja-JP" dirty="0" smtClean="0"/>
              <a:t>NetSuite</a:t>
            </a:r>
            <a:r>
              <a:rPr lang="ja-JP" altLang="en-US" dirty="0" smtClean="0"/>
              <a:t>から</a:t>
            </a:r>
            <a:r>
              <a:rPr lang="en-US" altLang="ja-JP" dirty="0" smtClean="0"/>
              <a:t>A / P</a:t>
            </a:r>
            <a:r>
              <a:rPr lang="ja-JP" altLang="en-US" dirty="0" smtClean="0"/>
              <a:t>ファイルを</a:t>
            </a:r>
            <a:r>
              <a:rPr lang="en-US" altLang="ja-JP" dirty="0" smtClean="0"/>
              <a:t>1</a:t>
            </a:r>
            <a:r>
              <a:rPr lang="ja-JP" altLang="en-US" dirty="0" smtClean="0"/>
              <a:t>つまたは複数のバンクに自動的に転送する</a:t>
            </a:r>
          </a:p>
          <a:p>
            <a:endParaRPr lang="ja-JP" altLang="en-US" dirty="0" smtClean="0"/>
          </a:p>
          <a:p>
            <a:r>
              <a:rPr lang="ja-JP" altLang="en-US" dirty="0" smtClean="0"/>
              <a:t>銀行ファイル転送</a:t>
            </a:r>
          </a:p>
          <a:p>
            <a:endParaRPr lang="ja-JP" altLang="en-US" dirty="0" smtClean="0"/>
          </a:p>
          <a:p>
            <a:pPr lvl="1"/>
            <a:r>
              <a:rPr lang="ja-JP" altLang="en-US" dirty="0" smtClean="0"/>
              <a:t>銀行から</a:t>
            </a:r>
            <a:r>
              <a:rPr lang="en-US" altLang="ja-JP" dirty="0" smtClean="0"/>
              <a:t>NetSuite</a:t>
            </a:r>
            <a:r>
              <a:rPr lang="ja-JP" altLang="en-US" dirty="0" smtClean="0"/>
              <a:t>への納品書または支払い要約ファイルの自動転送</a:t>
            </a:r>
          </a:p>
          <a:p>
            <a:endParaRPr lang="ja-JP" altLang="en-US" dirty="0" smtClean="0"/>
          </a:p>
          <a:p>
            <a:r>
              <a:rPr lang="ja-JP" altLang="en-US" dirty="0" smtClean="0"/>
              <a:t>保存された検索</a:t>
            </a:r>
          </a:p>
          <a:p>
            <a:endParaRPr lang="ja-JP" altLang="en-US" dirty="0" smtClean="0"/>
          </a:p>
          <a:p>
            <a:pPr lvl="1"/>
            <a:r>
              <a:rPr lang="en-US" altLang="ja-JP" dirty="0" smtClean="0"/>
              <a:t>NetSuite Saved Searches</a:t>
            </a:r>
            <a:r>
              <a:rPr lang="ja-JP" altLang="en-US" dirty="0" smtClean="0"/>
              <a:t>を使用して銀行の</a:t>
            </a:r>
            <a:r>
              <a:rPr lang="en-US" altLang="ja-JP" dirty="0" smtClean="0"/>
              <a:t>FTP / SFTP</a:t>
            </a:r>
            <a:r>
              <a:rPr lang="ja-JP" altLang="en-US" dirty="0" smtClean="0"/>
              <a:t>サーバーに自動的に送信される支払いファイルを作成する</a:t>
            </a:r>
          </a:p>
          <a:p>
            <a:endParaRPr lang="ja-JP" altLang="en-US" dirty="0" smtClean="0"/>
          </a:p>
        </p:txBody>
      </p:sp>
    </p:spTree>
    <p:extLst>
      <p:ext uri="{BB962C8B-B14F-4D97-AF65-F5344CB8AC3E}">
        <p14:creationId xmlns:p14="http://schemas.microsoft.com/office/powerpoint/2010/main" val="434976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20914"/>
            <a:ext cx="10515600" cy="5994399"/>
          </a:xfrm>
        </p:spPr>
        <p:txBody>
          <a:bodyPr>
            <a:normAutofit/>
          </a:bodyPr>
          <a:lstStyle/>
          <a:p>
            <a:pPr>
              <a:lnSpc>
                <a:spcPct val="150000"/>
              </a:lnSpc>
            </a:pPr>
            <a:r>
              <a:rPr lang="ja-JP" altLang="en-US" dirty="0" smtClean="0"/>
              <a:t>セキュリティ</a:t>
            </a:r>
          </a:p>
          <a:p>
            <a:pPr lvl="1">
              <a:lnSpc>
                <a:spcPct val="150000"/>
              </a:lnSpc>
            </a:pPr>
            <a:r>
              <a:rPr lang="en-US" altLang="ja-JP" dirty="0" smtClean="0"/>
              <a:t>SFTP</a:t>
            </a:r>
            <a:r>
              <a:rPr lang="ja-JP" altLang="en-US" dirty="0" smtClean="0"/>
              <a:t>（</a:t>
            </a:r>
            <a:r>
              <a:rPr lang="en-US" altLang="ja-JP" dirty="0" smtClean="0"/>
              <a:t>Secure Channel File Transfer</a:t>
            </a:r>
            <a:r>
              <a:rPr lang="ja-JP" altLang="en-US" dirty="0" smtClean="0"/>
              <a:t>）をサポートする業界標準の</a:t>
            </a:r>
            <a:r>
              <a:rPr lang="en-US" altLang="ja-JP" dirty="0" smtClean="0"/>
              <a:t>PGP</a:t>
            </a:r>
            <a:r>
              <a:rPr lang="ja-JP" altLang="en-US" dirty="0" smtClean="0"/>
              <a:t>暗号化（プレーンまたはサイン）を使用してファイルを暗号化する</a:t>
            </a:r>
          </a:p>
          <a:p>
            <a:pPr>
              <a:lnSpc>
                <a:spcPct val="150000"/>
              </a:lnSpc>
            </a:pPr>
            <a:r>
              <a:rPr lang="ja-JP" altLang="en-US" dirty="0"/>
              <a:t>ファイル形</a:t>
            </a:r>
            <a:r>
              <a:rPr lang="ja-JP" altLang="en-US" dirty="0" smtClean="0"/>
              <a:t>式</a:t>
            </a:r>
            <a:endParaRPr lang="ja-JP" altLang="en-US" dirty="0"/>
          </a:p>
          <a:p>
            <a:pPr lvl="1">
              <a:lnSpc>
                <a:spcPct val="150000"/>
              </a:lnSpc>
            </a:pPr>
            <a:r>
              <a:rPr lang="en-US" altLang="ja-JP" dirty="0"/>
              <a:t>ACH</a:t>
            </a:r>
            <a:r>
              <a:rPr lang="ja-JP" altLang="en-US" dirty="0"/>
              <a:t>、電信送金、小切手支払いに幅広く使用されるファイル形式をサポー</a:t>
            </a:r>
            <a:r>
              <a:rPr lang="ja-JP" altLang="en-US" dirty="0" smtClean="0"/>
              <a:t>ト</a:t>
            </a:r>
            <a:endParaRPr lang="ja-JP" altLang="en-US" dirty="0"/>
          </a:p>
          <a:p>
            <a:pPr>
              <a:lnSpc>
                <a:spcPct val="150000"/>
              </a:lnSpc>
            </a:pPr>
            <a:r>
              <a:rPr lang="ja-JP" altLang="en-US" dirty="0"/>
              <a:t>ファイル管</a:t>
            </a:r>
            <a:r>
              <a:rPr lang="ja-JP" altLang="en-US" dirty="0" smtClean="0"/>
              <a:t>理</a:t>
            </a:r>
            <a:endParaRPr lang="ja-JP" altLang="en-US" dirty="0"/>
          </a:p>
          <a:p>
            <a:pPr lvl="1">
              <a:lnSpc>
                <a:spcPct val="150000"/>
              </a:lnSpc>
            </a:pPr>
            <a:r>
              <a:rPr lang="ja-JP" altLang="en-US" dirty="0"/>
              <a:t>転送が成功した場合の</a:t>
            </a:r>
            <a:r>
              <a:rPr lang="en-US" altLang="ja-JP" dirty="0"/>
              <a:t>NetSuite</a:t>
            </a:r>
            <a:r>
              <a:rPr lang="ja-JP" altLang="en-US" dirty="0"/>
              <a:t>および銀行の</a:t>
            </a:r>
            <a:r>
              <a:rPr lang="en-US" altLang="ja-JP" dirty="0"/>
              <a:t>FTP</a:t>
            </a:r>
            <a:r>
              <a:rPr lang="ja-JP" altLang="en-US" dirty="0"/>
              <a:t>サーバーでのファイルの処理方法を定義する（削除、アーカイブ、「処理済」とマーク</a:t>
            </a:r>
            <a:r>
              <a:rPr lang="ja-JP" altLang="en-US" dirty="0" smtClean="0"/>
              <a:t>）</a:t>
            </a:r>
            <a:endParaRPr lang="ja-JP" altLang="en-US" dirty="0"/>
          </a:p>
        </p:txBody>
      </p:sp>
    </p:spTree>
    <p:extLst>
      <p:ext uri="{BB962C8B-B14F-4D97-AF65-F5344CB8AC3E}">
        <p14:creationId xmlns:p14="http://schemas.microsoft.com/office/powerpoint/2010/main" val="498352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8343"/>
            <a:ext cx="10515600" cy="5828620"/>
          </a:xfrm>
        </p:spPr>
        <p:txBody>
          <a:bodyPr>
            <a:normAutofit/>
          </a:bodyPr>
          <a:lstStyle/>
          <a:p>
            <a:pPr>
              <a:lnSpc>
                <a:spcPct val="150000"/>
              </a:lnSpc>
            </a:pPr>
            <a:r>
              <a:rPr lang="ja-JP" altLang="en-US" dirty="0"/>
              <a:t>スケジューリン</a:t>
            </a:r>
            <a:r>
              <a:rPr lang="ja-JP" altLang="en-US" dirty="0" smtClean="0"/>
              <a:t>グ</a:t>
            </a:r>
            <a:endParaRPr lang="ja-JP" altLang="en-US" dirty="0"/>
          </a:p>
          <a:p>
            <a:pPr lvl="1">
              <a:lnSpc>
                <a:spcPct val="150000"/>
              </a:lnSpc>
            </a:pPr>
            <a:r>
              <a:rPr lang="ja-JP" altLang="en-US" dirty="0"/>
              <a:t>オンデマンドでファイルを転送する機能を備えたファイル転送の実行スケジュー</a:t>
            </a:r>
            <a:r>
              <a:rPr lang="ja-JP" altLang="en-US" dirty="0" smtClean="0"/>
              <a:t>ル</a:t>
            </a:r>
            <a:endParaRPr lang="ja-JP" altLang="en-US" dirty="0"/>
          </a:p>
          <a:p>
            <a:pPr>
              <a:lnSpc>
                <a:spcPct val="150000"/>
              </a:lnSpc>
            </a:pPr>
            <a:r>
              <a:rPr lang="ja-JP" altLang="en-US" dirty="0"/>
              <a:t>アウトオブザボック</a:t>
            </a:r>
            <a:r>
              <a:rPr lang="ja-JP" altLang="en-US" dirty="0" smtClean="0"/>
              <a:t>ス</a:t>
            </a:r>
            <a:endParaRPr lang="ja-JP" altLang="en-US" dirty="0"/>
          </a:p>
          <a:p>
            <a:pPr lvl="1">
              <a:lnSpc>
                <a:spcPct val="150000"/>
              </a:lnSpc>
            </a:pPr>
            <a:r>
              <a:rPr lang="ja-JP" altLang="en-US" dirty="0"/>
              <a:t>開発や</a:t>
            </a:r>
            <a:r>
              <a:rPr lang="en-US" altLang="ja-JP" dirty="0"/>
              <a:t>IT</a:t>
            </a:r>
            <a:r>
              <a:rPr lang="ja-JP" altLang="en-US" dirty="0"/>
              <a:t>リソースを追加することなく、</a:t>
            </a:r>
            <a:r>
              <a:rPr lang="en-US" altLang="ja-JP" dirty="0"/>
              <a:t>Vendor Payment Manager</a:t>
            </a:r>
            <a:r>
              <a:rPr lang="ja-JP" altLang="en-US" dirty="0"/>
              <a:t>をすばやくインストールして設定できます</a:t>
            </a:r>
            <a:r>
              <a:rPr lang="ja-JP" altLang="en-US" dirty="0" smtClean="0"/>
              <a:t>。</a:t>
            </a:r>
            <a:endParaRPr lang="ja-JP" altLang="en-US" dirty="0"/>
          </a:p>
          <a:p>
            <a:pPr>
              <a:lnSpc>
                <a:spcPct val="150000"/>
              </a:lnSpc>
            </a:pPr>
            <a:r>
              <a:rPr lang="ja-JP" altLang="en-US" dirty="0"/>
              <a:t>管理と監</a:t>
            </a:r>
            <a:r>
              <a:rPr lang="ja-JP" altLang="en-US" dirty="0" smtClean="0"/>
              <a:t>視</a:t>
            </a:r>
            <a:endParaRPr lang="ja-JP" altLang="en-US" dirty="0"/>
          </a:p>
          <a:p>
            <a:pPr lvl="1">
              <a:lnSpc>
                <a:spcPct val="150000"/>
              </a:lnSpc>
            </a:pPr>
            <a:r>
              <a:rPr lang="ja-JP" altLang="en-US" dirty="0"/>
              <a:t>直感的なダッシュボードを使用して、ファイル転送のステータスをすばやく簡単に表示し、発生したときにエラーを解決します。</a:t>
            </a:r>
            <a:endParaRPr kumimoji="1" lang="ja-JP" altLang="en-US" dirty="0"/>
          </a:p>
        </p:txBody>
      </p:sp>
    </p:spTree>
    <p:extLst>
      <p:ext uri="{BB962C8B-B14F-4D97-AF65-F5344CB8AC3E}">
        <p14:creationId xmlns:p14="http://schemas.microsoft.com/office/powerpoint/2010/main" val="208846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smtClean="0"/>
              <a:t>参考：</a:t>
            </a:r>
            <a:endParaRPr kumimoji="1" lang="ja-JP" altLang="en-US" dirty="0"/>
          </a:p>
        </p:txBody>
      </p:sp>
      <p:sp>
        <p:nvSpPr>
          <p:cNvPr id="3" name="Content Placeholder 2"/>
          <p:cNvSpPr>
            <a:spLocks noGrp="1"/>
          </p:cNvSpPr>
          <p:nvPr>
            <p:ph idx="1"/>
          </p:nvPr>
        </p:nvSpPr>
        <p:spPr/>
        <p:txBody>
          <a:bodyPr/>
          <a:lstStyle/>
          <a:p>
            <a:r>
              <a:rPr lang="en-US" altLang="ja-JP" dirty="0">
                <a:hlinkClick r:id="rId2"/>
              </a:rPr>
              <a:t>https://www.celigo.com/smartconnector</a:t>
            </a:r>
            <a:r>
              <a:rPr lang="en-US" altLang="ja-JP" dirty="0" smtClean="0">
                <a:hlinkClick r:id="rId2"/>
              </a:rPr>
              <a:t>/</a:t>
            </a:r>
            <a:endParaRPr lang="en-US" altLang="ja-JP" dirty="0" smtClean="0"/>
          </a:p>
          <a:p>
            <a:r>
              <a:rPr lang="en-US" altLang="ja-JP" dirty="0">
                <a:hlinkClick r:id="rId3"/>
              </a:rPr>
              <a:t>https://www.celigo.com</a:t>
            </a:r>
            <a:r>
              <a:rPr lang="en-US" altLang="ja-JP" dirty="0" smtClean="0">
                <a:hlinkClick r:id="rId3"/>
              </a:rPr>
              <a:t>/</a:t>
            </a:r>
            <a:endParaRPr lang="en-US" altLang="ja-JP" dirty="0" smtClean="0"/>
          </a:p>
          <a:p>
            <a:endParaRPr kumimoji="1" lang="ja-JP" altLang="en-US" dirty="0"/>
          </a:p>
        </p:txBody>
      </p:sp>
    </p:spTree>
    <p:extLst>
      <p:ext uri="{BB962C8B-B14F-4D97-AF65-F5344CB8AC3E}">
        <p14:creationId xmlns:p14="http://schemas.microsoft.com/office/powerpoint/2010/main" val="704150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47481"/>
          </a:xfrm>
        </p:spPr>
        <p:txBody>
          <a:bodyPr/>
          <a:lstStyle/>
          <a:p>
            <a:r>
              <a:rPr lang="ja-JP" altLang="ja-JP" dirty="0"/>
              <a:t>製品ラインナップ</a:t>
            </a:r>
            <a:endParaRPr kumimoji="1" lang="ja-JP" altLang="en-US" dirty="0"/>
          </a:p>
        </p:txBody>
      </p:sp>
      <p:sp>
        <p:nvSpPr>
          <p:cNvPr id="5" name="Content Placeholder 4"/>
          <p:cNvSpPr>
            <a:spLocks noGrp="1"/>
          </p:cNvSpPr>
          <p:nvPr>
            <p:ph idx="1"/>
          </p:nvPr>
        </p:nvSpPr>
        <p:spPr/>
        <p:txBody>
          <a:bodyPr numCol="2">
            <a:normAutofit fontScale="85000" lnSpcReduction="20000"/>
          </a:bodyPr>
          <a:lstStyle/>
          <a:p>
            <a:pPr>
              <a:lnSpc>
                <a:spcPct val="100000"/>
              </a:lnSpc>
            </a:pPr>
            <a:r>
              <a:rPr lang="ja-JP" altLang="en-US" sz="3600" dirty="0" smtClean="0"/>
              <a:t>有形の製品</a:t>
            </a:r>
          </a:p>
          <a:p>
            <a:pPr marL="0" indent="0">
              <a:lnSpc>
                <a:spcPct val="100000"/>
              </a:lnSpc>
              <a:buNone/>
            </a:pPr>
            <a:r>
              <a:rPr lang="ja-JP" altLang="en-US" dirty="0" smtClean="0"/>
              <a:t>小売業、卸売業、製造業、卸売業の企業。</a:t>
            </a:r>
          </a:p>
          <a:p>
            <a:pPr marL="0" indent="0">
              <a:lnSpc>
                <a:spcPct val="100000"/>
              </a:lnSpc>
              <a:buNone/>
            </a:pPr>
            <a:r>
              <a:rPr lang="ja-JP" altLang="en-US" dirty="0" smtClean="0"/>
              <a:t>小売、流通、卸売。</a:t>
            </a:r>
          </a:p>
          <a:p>
            <a:pPr marL="0" indent="0">
              <a:lnSpc>
                <a:spcPct val="100000"/>
              </a:lnSpc>
              <a:buNone/>
            </a:pPr>
            <a:r>
              <a:rPr lang="en-US" altLang="ja-JP" dirty="0" smtClean="0"/>
              <a:t>NetSuite</a:t>
            </a:r>
            <a:r>
              <a:rPr lang="ja-JP" altLang="en-US" dirty="0" smtClean="0"/>
              <a:t>を電子商取引プラットフォーム、オンラインマーケットプレイス、サプライチェーンパートナーに統合することにより、電子商取引販売業務を合理化します。 事前構築済みのすぐに使える統合を使用するか、独自の統合を構築するか両方のオプションを使用してください。</a:t>
            </a:r>
          </a:p>
          <a:p>
            <a:pPr marL="0" indent="0">
              <a:lnSpc>
                <a:spcPct val="100000"/>
              </a:lnSpc>
              <a:buNone/>
            </a:pPr>
            <a:endParaRPr lang="ja-JP" altLang="en-US" dirty="0" smtClean="0"/>
          </a:p>
          <a:p>
            <a:pPr>
              <a:lnSpc>
                <a:spcPct val="100000"/>
              </a:lnSpc>
            </a:pPr>
            <a:r>
              <a:rPr lang="ja-JP" altLang="en-US" sz="3600" dirty="0" smtClean="0"/>
              <a:t>無形製品</a:t>
            </a:r>
          </a:p>
          <a:p>
            <a:pPr marL="0" indent="0">
              <a:lnSpc>
                <a:spcPct val="100000"/>
              </a:lnSpc>
              <a:buNone/>
            </a:pPr>
            <a:r>
              <a:rPr lang="ja-JP" altLang="en-US" dirty="0" smtClean="0"/>
              <a:t>ソフトウェア、技術、サービス、その他の企業。</a:t>
            </a:r>
          </a:p>
          <a:p>
            <a:pPr marL="0" indent="0">
              <a:lnSpc>
                <a:spcPct val="100000"/>
              </a:lnSpc>
              <a:buNone/>
            </a:pPr>
            <a:r>
              <a:rPr lang="ja-JP" altLang="en-US" dirty="0" smtClean="0"/>
              <a:t>テクノロジー、ソフトウェア、サービス。</a:t>
            </a:r>
          </a:p>
          <a:p>
            <a:pPr marL="0" indent="0">
              <a:lnSpc>
                <a:spcPct val="100000"/>
              </a:lnSpc>
              <a:buNone/>
            </a:pPr>
            <a:r>
              <a:rPr lang="en-US" altLang="ja-JP" dirty="0" smtClean="0"/>
              <a:t>NetSuite</a:t>
            </a:r>
            <a:r>
              <a:rPr lang="ja-JP" altLang="en-US" dirty="0" smtClean="0"/>
              <a:t>は、</a:t>
            </a:r>
            <a:r>
              <a:rPr lang="en-US" altLang="ja-JP" dirty="0" smtClean="0"/>
              <a:t>CRM</a:t>
            </a:r>
            <a:r>
              <a:rPr lang="ja-JP" altLang="en-US" dirty="0" smtClean="0"/>
              <a:t>、サポート、マーケティング、バンキング、開発、その他の部門別のアプリケーションで使用していますか？ 事前に構築された統合を使用してすべてのアプリケーションを接続するか、独自の統合を構築するか、両方を使用してください。</a:t>
            </a:r>
            <a:endParaRPr lang="ja-JP" altLang="en-US" dirty="0"/>
          </a:p>
        </p:txBody>
      </p:sp>
    </p:spTree>
    <p:extLst>
      <p:ext uri="{BB962C8B-B14F-4D97-AF65-F5344CB8AC3E}">
        <p14:creationId xmlns:p14="http://schemas.microsoft.com/office/powerpoint/2010/main" val="2036130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8589"/>
          </a:xfrm>
        </p:spPr>
        <p:txBody>
          <a:bodyPr/>
          <a:lstStyle/>
          <a:p>
            <a:r>
              <a:rPr lang="ja-JP" altLang="en-US" dirty="0" smtClean="0"/>
              <a:t>有形の製品</a:t>
            </a:r>
            <a:endParaRPr kumimoji="1" lang="ja-JP" altLang="en-US" dirty="0"/>
          </a:p>
        </p:txBody>
      </p:sp>
      <p:sp>
        <p:nvSpPr>
          <p:cNvPr id="3" name="Content Placeholder 2"/>
          <p:cNvSpPr>
            <a:spLocks noGrp="1"/>
          </p:cNvSpPr>
          <p:nvPr>
            <p:ph idx="1"/>
          </p:nvPr>
        </p:nvSpPr>
        <p:spPr/>
        <p:txBody>
          <a:bodyPr numCol="2"/>
          <a:lstStyle/>
          <a:p>
            <a:r>
              <a:rPr lang="en-US" altLang="ja-JP" dirty="0" err="1"/>
              <a:t>Omnichannel</a:t>
            </a:r>
            <a:r>
              <a:rPr lang="en-US" altLang="ja-JP" dirty="0"/>
              <a:t> </a:t>
            </a:r>
            <a:r>
              <a:rPr lang="en-US" altLang="ja-JP" dirty="0" err="1"/>
              <a:t>eCommerce</a:t>
            </a:r>
            <a:endParaRPr lang="en-US" altLang="ja-JP" dirty="0"/>
          </a:p>
          <a:p>
            <a:r>
              <a:rPr lang="en-US" altLang="ja-JP" dirty="0"/>
              <a:t>NetSuite ERP</a:t>
            </a:r>
            <a:r>
              <a:rPr lang="ja-JP" altLang="en-US" dirty="0"/>
              <a:t>を</a:t>
            </a:r>
            <a:r>
              <a:rPr lang="en-US" altLang="ja-JP" dirty="0"/>
              <a:t>e</a:t>
            </a:r>
            <a:r>
              <a:rPr lang="ja-JP" altLang="en-US" dirty="0"/>
              <a:t>コマースエコシステムに統合することにより、全チャネル販売をサポー</a:t>
            </a:r>
            <a:r>
              <a:rPr lang="ja-JP" altLang="en-US" dirty="0" smtClean="0"/>
              <a:t>ト</a:t>
            </a:r>
            <a:endParaRPr lang="en-US" altLang="ja-JP" dirty="0" smtClean="0"/>
          </a:p>
          <a:p>
            <a:endParaRPr kumimoji="1" lang="ja-JP" alt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8857" y="952498"/>
            <a:ext cx="4778829" cy="4778829"/>
          </a:xfrm>
          <a:prstGeom prst="rect">
            <a:avLst/>
          </a:prstGeom>
        </p:spPr>
      </p:pic>
    </p:spTree>
    <p:extLst>
      <p:ext uri="{BB962C8B-B14F-4D97-AF65-F5344CB8AC3E}">
        <p14:creationId xmlns:p14="http://schemas.microsoft.com/office/powerpoint/2010/main" val="3177034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1583"/>
            <a:ext cx="10515600" cy="708931"/>
          </a:xfrm>
        </p:spPr>
        <p:txBody>
          <a:bodyPr/>
          <a:lstStyle/>
          <a:p>
            <a:r>
              <a:rPr lang="ja-JP" altLang="en-US" dirty="0" smtClean="0"/>
              <a:t>無形製品</a:t>
            </a:r>
            <a:endParaRPr kumimoji="1" lang="ja-JP" altLang="en-US" dirty="0"/>
          </a:p>
        </p:txBody>
      </p:sp>
      <p:sp>
        <p:nvSpPr>
          <p:cNvPr id="3" name="Content Placeholder 2"/>
          <p:cNvSpPr>
            <a:spLocks noGrp="1"/>
          </p:cNvSpPr>
          <p:nvPr>
            <p:ph idx="1"/>
          </p:nvPr>
        </p:nvSpPr>
        <p:spPr>
          <a:xfrm>
            <a:off x="838200" y="1582057"/>
            <a:ext cx="10515600" cy="4594906"/>
          </a:xfrm>
        </p:spPr>
        <p:txBody>
          <a:bodyPr numCol="2"/>
          <a:lstStyle/>
          <a:p>
            <a:r>
              <a:rPr lang="ja-JP" altLang="en-US" dirty="0"/>
              <a:t>ビジネスの俊敏性を得る</a:t>
            </a:r>
          </a:p>
          <a:p>
            <a:r>
              <a:rPr lang="en-US" altLang="ja-JP" dirty="0"/>
              <a:t>NetSuite</a:t>
            </a:r>
            <a:r>
              <a:rPr lang="ja-JP" altLang="en-US" dirty="0"/>
              <a:t>インテグレーションを使用してビジネスをより機敏にする</a:t>
            </a:r>
            <a:endParaRPr kumimoji="1" lang="ja-JP" alt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0043" y="895577"/>
            <a:ext cx="5281386" cy="5281386"/>
          </a:xfrm>
          <a:prstGeom prst="rect">
            <a:avLst/>
          </a:prstGeom>
        </p:spPr>
      </p:pic>
    </p:spTree>
    <p:extLst>
      <p:ext uri="{BB962C8B-B14F-4D97-AF65-F5344CB8AC3E}">
        <p14:creationId xmlns:p14="http://schemas.microsoft.com/office/powerpoint/2010/main" val="2483374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9561"/>
          </a:xfrm>
        </p:spPr>
        <p:txBody>
          <a:bodyPr/>
          <a:lstStyle/>
          <a:p>
            <a:r>
              <a:rPr lang="ja-JP" altLang="ja-JP" dirty="0"/>
              <a:t>機能概要</a:t>
            </a:r>
            <a:endParaRPr kumimoji="1" lang="ja-JP" altLang="en-US" dirty="0"/>
          </a:p>
        </p:txBody>
      </p:sp>
      <p:sp>
        <p:nvSpPr>
          <p:cNvPr id="3" name="Content Placeholder 2"/>
          <p:cNvSpPr>
            <a:spLocks noGrp="1"/>
          </p:cNvSpPr>
          <p:nvPr>
            <p:ph idx="1"/>
          </p:nvPr>
        </p:nvSpPr>
        <p:spPr>
          <a:xfrm>
            <a:off x="838200" y="1204686"/>
            <a:ext cx="10515600" cy="4972277"/>
          </a:xfrm>
        </p:spPr>
        <p:txBody>
          <a:bodyPr numCol="1">
            <a:normAutofit/>
          </a:bodyPr>
          <a:lstStyle/>
          <a:p>
            <a:pPr algn="just">
              <a:lnSpc>
                <a:spcPct val="150000"/>
              </a:lnSpc>
            </a:pPr>
            <a:r>
              <a:rPr lang="en-US" altLang="ja-JP" sz="2400" dirty="0" err="1"/>
              <a:t>Celigo</a:t>
            </a:r>
            <a:r>
              <a:rPr lang="en-US" altLang="ja-JP" sz="2400" dirty="0"/>
              <a:t> Gmail</a:t>
            </a:r>
            <a:r>
              <a:rPr lang="ja-JP" altLang="en-US" sz="2400" dirty="0"/>
              <a:t>の統合により、注文に関するリクエストや質問があったときに、顧客や連絡先とやり取りする方法が大幅に改善されました。 電子メールを直接添付して後で参照できるようにすることで、異なるカスタマーケア担当者がコミュニケーションを処理しても、カスタマーケアグループがより効率的になりま</a:t>
            </a:r>
            <a:r>
              <a:rPr lang="ja-JP" altLang="en-US" sz="2400" dirty="0" smtClean="0"/>
              <a:t>した。</a:t>
            </a:r>
            <a:endParaRPr lang="en-US" altLang="ja-JP" sz="2400" dirty="0" smtClean="0"/>
          </a:p>
          <a:p>
            <a:pPr algn="just">
              <a:lnSpc>
                <a:spcPct val="150000"/>
              </a:lnSpc>
            </a:pPr>
            <a:r>
              <a:rPr lang="ja-JP" altLang="en-US" sz="2400" dirty="0" smtClean="0"/>
              <a:t>現代の企業では、企業は最高のアプリ戦略を採用しています。それは「</a:t>
            </a:r>
            <a:r>
              <a:rPr lang="en-US" altLang="ja-JP" sz="2400" dirty="0" smtClean="0"/>
              <a:t>100 Cloud-App Enterprise</a:t>
            </a:r>
            <a:r>
              <a:rPr lang="ja-JP" altLang="en-US" sz="2400" dirty="0" smtClean="0"/>
              <a:t>」と呼んでいます。それは統合の悪夢です。</a:t>
            </a:r>
            <a:r>
              <a:rPr lang="en-US" altLang="ja-JP" sz="2400" dirty="0" err="1" smtClean="0"/>
              <a:t>Celigo</a:t>
            </a:r>
            <a:r>
              <a:rPr lang="en-US" altLang="ja-JP" sz="2400" dirty="0" smtClean="0"/>
              <a:t> </a:t>
            </a:r>
            <a:r>
              <a:rPr lang="en-US" altLang="ja-JP" sz="2400" dirty="0" err="1" smtClean="0"/>
              <a:t>SmartConnectors</a:t>
            </a:r>
            <a:r>
              <a:rPr lang="ja-JP" altLang="en-US" sz="2400" dirty="0" smtClean="0"/>
              <a:t>は、高度に構成可能でカスタマイズ可能な一般的なクラウドベースのアプリケーション間の事前構築された統合です。</a:t>
            </a:r>
            <a:endParaRPr lang="ja-JP" altLang="en-US" sz="2400" dirty="0"/>
          </a:p>
          <a:p>
            <a:pPr algn="just">
              <a:lnSpc>
                <a:spcPct val="150000"/>
              </a:lnSpc>
            </a:pPr>
            <a:endParaRPr kumimoji="1" lang="ja-JP" altLang="en-US" sz="2400" dirty="0"/>
          </a:p>
        </p:txBody>
      </p:sp>
    </p:spTree>
    <p:extLst>
      <p:ext uri="{BB962C8B-B14F-4D97-AF65-F5344CB8AC3E}">
        <p14:creationId xmlns:p14="http://schemas.microsoft.com/office/powerpoint/2010/main" val="2238677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ja-JP" dirty="0" smtClean="0"/>
              <a:t>機能概要</a:t>
            </a:r>
            <a:r>
              <a:rPr lang="en-US" altLang="ja-JP" dirty="0" smtClean="0"/>
              <a:t>(next)</a:t>
            </a:r>
            <a:endParaRPr kumimoji="1" lang="ja-JP" altLang="en-US" dirty="0"/>
          </a:p>
        </p:txBody>
      </p:sp>
      <p:sp>
        <p:nvSpPr>
          <p:cNvPr id="3" name="Content Placeholder 2"/>
          <p:cNvSpPr>
            <a:spLocks noGrp="1"/>
          </p:cNvSpPr>
          <p:nvPr>
            <p:ph idx="1"/>
          </p:nvPr>
        </p:nvSpPr>
        <p:spPr/>
        <p:txBody>
          <a:bodyPr>
            <a:normAutofit/>
          </a:bodyPr>
          <a:lstStyle/>
          <a:p>
            <a:r>
              <a:rPr lang="ja-JP" altLang="en-US" dirty="0"/>
              <a:t>すべてのクラウドアプリケーションに</a:t>
            </a:r>
            <a:r>
              <a:rPr lang="en-US" altLang="ja-JP" dirty="0"/>
              <a:t>1</a:t>
            </a:r>
            <a:r>
              <a:rPr lang="ja-JP" altLang="en-US" dirty="0"/>
              <a:t>つのツールを使用す</a:t>
            </a:r>
            <a:r>
              <a:rPr lang="ja-JP" altLang="en-US" dirty="0" smtClean="0"/>
              <a:t>る</a:t>
            </a:r>
            <a:endParaRPr lang="en-US" altLang="ja-JP" dirty="0" smtClean="0"/>
          </a:p>
          <a:p>
            <a:pPr marL="457200" lvl="1" indent="0">
              <a:buNone/>
            </a:pPr>
            <a:r>
              <a:rPr lang="ja-JP" altLang="en-US" dirty="0" smtClean="0"/>
              <a:t>デ</a:t>
            </a:r>
            <a:r>
              <a:rPr lang="ja-JP" altLang="en-US" dirty="0"/>
              <a:t>ータローダーは、</a:t>
            </a:r>
            <a:r>
              <a:rPr lang="en-US" altLang="ja-JP" dirty="0"/>
              <a:t>NetSuite</a:t>
            </a:r>
            <a:r>
              <a:rPr lang="ja-JP" altLang="en-US" dirty="0"/>
              <a:t>、</a:t>
            </a:r>
            <a:r>
              <a:rPr lang="en-US" altLang="ja-JP" dirty="0"/>
              <a:t>Salesforce</a:t>
            </a:r>
            <a:r>
              <a:rPr lang="ja-JP" altLang="en-US" dirty="0"/>
              <a:t>、およびその他の一般的なクラウドアプリケーションで利用できる唯一の無料ツールです。 任意のクラウドアプリケーションに新しいレコードをすばやく大量にアップロードしたり、既存のレコードを変更したりできます</a:t>
            </a:r>
            <a:r>
              <a:rPr lang="ja-JP" altLang="en-US" dirty="0" smtClean="0"/>
              <a:t>。</a:t>
            </a:r>
            <a:endParaRPr lang="en-US" altLang="ja-JP" dirty="0" smtClean="0"/>
          </a:p>
          <a:p>
            <a:r>
              <a:rPr lang="en-US" altLang="ja-JP" dirty="0" smtClean="0"/>
              <a:t> </a:t>
            </a:r>
            <a:r>
              <a:rPr lang="ja-JP" altLang="en-US" dirty="0" smtClean="0"/>
              <a:t>データのインポートを簡単にする</a:t>
            </a:r>
            <a:endParaRPr lang="en-US" altLang="ja-JP" dirty="0" smtClean="0"/>
          </a:p>
          <a:p>
            <a:pPr marL="457200" lvl="1" indent="0">
              <a:buNone/>
            </a:pPr>
            <a:r>
              <a:rPr lang="ja-JP" altLang="en-US" dirty="0" smtClean="0"/>
              <a:t>ステップバイステップウィザードを使用して、後で再利用できるデータインポートをすばやくセットアップします。 </a:t>
            </a:r>
            <a:r>
              <a:rPr lang="en-US" altLang="ja-JP" dirty="0" smtClean="0"/>
              <a:t>NetSuite</a:t>
            </a:r>
            <a:r>
              <a:rPr lang="ja-JP" altLang="en-US" dirty="0" smtClean="0"/>
              <a:t>または</a:t>
            </a:r>
            <a:r>
              <a:rPr lang="en-US" altLang="ja-JP" dirty="0" smtClean="0"/>
              <a:t>Salesforce</a:t>
            </a:r>
            <a:r>
              <a:rPr lang="ja-JP" altLang="en-US" dirty="0" smtClean="0"/>
              <a:t>にインポートするとき、マッピングアシスタントはこれらのアプリケーションページを複製してデータマッピングを簡素化します。 直感的なダッシュボードを使用して、インポートをすばやく監視および管理します。</a:t>
            </a:r>
            <a:endParaRPr kumimoji="1" lang="ja-JP" altLang="en-US" dirty="0"/>
          </a:p>
        </p:txBody>
      </p:sp>
    </p:spTree>
    <p:extLst>
      <p:ext uri="{BB962C8B-B14F-4D97-AF65-F5344CB8AC3E}">
        <p14:creationId xmlns:p14="http://schemas.microsoft.com/office/powerpoint/2010/main" val="2027944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ja-JP" dirty="0" smtClean="0"/>
              <a:t>機能概要</a:t>
            </a:r>
            <a:r>
              <a:rPr lang="en-US" altLang="ja-JP" dirty="0" smtClean="0"/>
              <a:t>(next)</a:t>
            </a:r>
            <a:endParaRPr kumimoji="1" lang="ja-JP" altLang="en-US" dirty="0"/>
          </a:p>
        </p:txBody>
      </p:sp>
      <p:sp>
        <p:nvSpPr>
          <p:cNvPr id="3" name="Content Placeholder 2"/>
          <p:cNvSpPr>
            <a:spLocks noGrp="1"/>
          </p:cNvSpPr>
          <p:nvPr>
            <p:ph idx="1"/>
          </p:nvPr>
        </p:nvSpPr>
        <p:spPr/>
        <p:txBody>
          <a:bodyPr>
            <a:normAutofit/>
          </a:bodyPr>
          <a:lstStyle/>
          <a:p>
            <a:r>
              <a:rPr lang="ja-JP" altLang="en-US" dirty="0"/>
              <a:t>限界を心配しないでください</a:t>
            </a:r>
          </a:p>
          <a:p>
            <a:pPr marL="457200" lvl="1" indent="0">
              <a:buNone/>
            </a:pPr>
            <a:r>
              <a:rPr lang="en-US" altLang="ja-JP" dirty="0" err="1"/>
              <a:t>Celigo</a:t>
            </a:r>
            <a:r>
              <a:rPr lang="ja-JP" altLang="en-US" dirty="0"/>
              <a:t>のフル機能の</a:t>
            </a:r>
            <a:r>
              <a:rPr lang="en-US" altLang="ja-JP" dirty="0" err="1"/>
              <a:t>iPaaS</a:t>
            </a:r>
            <a:r>
              <a:rPr lang="ja-JP" altLang="en-US" dirty="0"/>
              <a:t>プラットフォームである</a:t>
            </a:r>
            <a:r>
              <a:rPr lang="en-US" altLang="ja-JP" dirty="0"/>
              <a:t>integrator.io</a:t>
            </a:r>
            <a:r>
              <a:rPr lang="ja-JP" altLang="en-US" dirty="0"/>
              <a:t>上に構築された</a:t>
            </a:r>
            <a:r>
              <a:rPr lang="en-US" altLang="ja-JP" dirty="0"/>
              <a:t>Data Loader</a:t>
            </a:r>
            <a:r>
              <a:rPr lang="ja-JP" altLang="en-US" dirty="0"/>
              <a:t>を使用すると、一握りのレコードや大量アップロードのレコードをインポートすることができます。 レコードの数、インポートの数、または作成された接続の数に制限はありません。</a:t>
            </a:r>
          </a:p>
          <a:p>
            <a:endParaRPr lang="ja-JP" altLang="en-US" dirty="0"/>
          </a:p>
          <a:p>
            <a:r>
              <a:rPr lang="ja-JP" altLang="en-US" dirty="0" smtClean="0"/>
              <a:t>高</a:t>
            </a:r>
            <a:r>
              <a:rPr lang="ja-JP" altLang="en-US" dirty="0"/>
              <a:t>度なオプションで時間を節約する</a:t>
            </a:r>
          </a:p>
          <a:p>
            <a:pPr marL="457200" lvl="1" indent="0">
              <a:buNone/>
            </a:pPr>
            <a:r>
              <a:rPr lang="ja-JP" altLang="en-US" dirty="0"/>
              <a:t>インポート中にデータの追加、連結、フォーマットを行う動的な検索、計算、その他のユーティリティー機能を追加して、ソースファイルを操作する時間を短縮します。</a:t>
            </a:r>
            <a:endParaRPr kumimoji="1" lang="ja-JP" altLang="en-US" dirty="0"/>
          </a:p>
        </p:txBody>
      </p:sp>
    </p:spTree>
    <p:extLst>
      <p:ext uri="{BB962C8B-B14F-4D97-AF65-F5344CB8AC3E}">
        <p14:creationId xmlns:p14="http://schemas.microsoft.com/office/powerpoint/2010/main" val="3975773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7961"/>
          </a:xfrm>
        </p:spPr>
        <p:txBody>
          <a:bodyPr/>
          <a:lstStyle/>
          <a:p>
            <a:r>
              <a:rPr lang="ja-JP" altLang="ja-JP" dirty="0"/>
              <a:t>販売実績</a:t>
            </a:r>
            <a:endParaRPr kumimoji="1" lang="ja-JP" altLang="en-US" dirty="0"/>
          </a:p>
        </p:txBody>
      </p:sp>
      <p:sp>
        <p:nvSpPr>
          <p:cNvPr id="3" name="Content Placeholder 2"/>
          <p:cNvSpPr>
            <a:spLocks noGrp="1"/>
          </p:cNvSpPr>
          <p:nvPr>
            <p:ph idx="1"/>
          </p:nvPr>
        </p:nvSpPr>
        <p:spPr>
          <a:xfrm>
            <a:off x="838200" y="1103086"/>
            <a:ext cx="10515600" cy="5073877"/>
          </a:xfrm>
        </p:spPr>
        <p:txBody>
          <a:bodyPr numCol="2">
            <a:normAutofit/>
          </a:bodyPr>
          <a:lstStyle/>
          <a:p>
            <a:r>
              <a:rPr lang="ja-JP" altLang="en-US" sz="2400" dirty="0"/>
              <a:t>まず最初に、</a:t>
            </a:r>
            <a:r>
              <a:rPr lang="en-US" altLang="ja-JP" sz="2400" dirty="0"/>
              <a:t>Integrator</a:t>
            </a:r>
            <a:r>
              <a:rPr lang="ja-JP" altLang="en-US" sz="2400" dirty="0"/>
              <a:t>は</a:t>
            </a:r>
            <a:r>
              <a:rPr lang="en-US" altLang="ja-JP" sz="2400" dirty="0"/>
              <a:t>NetSuite</a:t>
            </a:r>
            <a:r>
              <a:rPr lang="ja-JP" altLang="en-US" sz="2400" dirty="0"/>
              <a:t>の統合ニーズをすべて上回りました。 非常に短時間で、</a:t>
            </a:r>
            <a:r>
              <a:rPr lang="en-US" altLang="ja-JP" sz="2400" dirty="0"/>
              <a:t>2</a:t>
            </a:r>
            <a:r>
              <a:rPr lang="ja-JP" altLang="en-US" sz="2400" dirty="0"/>
              <a:t>つの比較的大きな統合を開始することができました。その</a:t>
            </a:r>
            <a:r>
              <a:rPr lang="en-US" altLang="ja-JP" sz="2400" dirty="0"/>
              <a:t>1</a:t>
            </a:r>
            <a:r>
              <a:rPr lang="ja-JP" altLang="en-US" sz="2400" dirty="0"/>
              <a:t>つは、非常に大規模な物流会社でした。 私たちはツールがどれだけ簡単で直感的であるかに驚いていました。 実際に、私たちは製品ガイドを読んでいないし、長い訓練セッションを経なかった。 私たちはちょうど始めることができました。 今後、この製品は実際に</a:t>
            </a:r>
            <a:r>
              <a:rPr lang="en-US" altLang="ja-JP" sz="2400" dirty="0"/>
              <a:t>NetSuite</a:t>
            </a:r>
            <a:r>
              <a:rPr lang="ja-JP" altLang="en-US" sz="2400" dirty="0"/>
              <a:t>を素晴らしい方法で使用することを可能にします。 現在の</a:t>
            </a:r>
            <a:r>
              <a:rPr lang="en-US" altLang="ja-JP" sz="2400" dirty="0"/>
              <a:t>ERP</a:t>
            </a:r>
            <a:r>
              <a:rPr lang="ja-JP" altLang="en-US" sz="2400" dirty="0"/>
              <a:t>システムだけでなく、</a:t>
            </a:r>
            <a:r>
              <a:rPr lang="en-US" altLang="ja-JP" sz="2400" dirty="0"/>
              <a:t>NetSuite</a:t>
            </a:r>
            <a:r>
              <a:rPr lang="ja-JP" altLang="en-US" sz="2400" dirty="0"/>
              <a:t>は当社のコアビジネスデータのハブとトランスポート層の両方です。 非常に幸せな顧客！ この商品を強くお勧めします。</a:t>
            </a:r>
            <a:endParaRPr kumimoji="1" lang="ja-JP" altLang="en-US" sz="2400"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8995" y="1999115"/>
            <a:ext cx="4546239" cy="4746625"/>
          </a:xfrm>
          <a:prstGeom prst="rect">
            <a:avLst/>
          </a:prstGeom>
        </p:spPr>
      </p:pic>
    </p:spTree>
    <p:extLst>
      <p:ext uri="{BB962C8B-B14F-4D97-AF65-F5344CB8AC3E}">
        <p14:creationId xmlns:p14="http://schemas.microsoft.com/office/powerpoint/2010/main" val="6016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ja-JP" dirty="0"/>
              <a:t>活用事</a:t>
            </a:r>
            <a:r>
              <a:rPr lang="ja-JP" altLang="ja-JP" dirty="0" smtClean="0"/>
              <a:t>例</a:t>
            </a:r>
            <a:r>
              <a:rPr lang="ja-JP" altLang="en-US" dirty="0" smtClean="0"/>
              <a:t>　（</a:t>
            </a:r>
            <a:r>
              <a:rPr lang="en-US" altLang="ja-JP" dirty="0" err="1" smtClean="0"/>
              <a:t>Netsuite</a:t>
            </a:r>
            <a:r>
              <a:rPr lang="ja-JP" altLang="en-US" dirty="0" smtClean="0"/>
              <a:t>＆銀行）</a:t>
            </a:r>
            <a:endParaRPr kumimoji="1" lang="ja-JP" altLang="en-US" dirty="0"/>
          </a:p>
        </p:txBody>
      </p:sp>
      <p:sp>
        <p:nvSpPr>
          <p:cNvPr id="3" name="Content Placeholder 2"/>
          <p:cNvSpPr>
            <a:spLocks noGrp="1"/>
          </p:cNvSpPr>
          <p:nvPr>
            <p:ph idx="1"/>
          </p:nvPr>
        </p:nvSpPr>
        <p:spPr/>
        <p:txBody>
          <a:bodyPr>
            <a:normAutofit lnSpcReduction="10000"/>
          </a:bodyPr>
          <a:lstStyle/>
          <a:p>
            <a:r>
              <a:rPr lang="ja-JP" altLang="en-US" dirty="0" smtClean="0"/>
              <a:t>仕入先支払マネージャ</a:t>
            </a:r>
          </a:p>
          <a:p>
            <a:pPr lvl="1"/>
            <a:r>
              <a:rPr lang="en-US" altLang="ja-JP" dirty="0" smtClean="0"/>
              <a:t>NetSuite</a:t>
            </a:r>
            <a:r>
              <a:rPr lang="ja-JP" altLang="en-US" dirty="0" smtClean="0"/>
              <a:t>と銀行間の支払いファイル転送を自動化することにより、</a:t>
            </a:r>
            <a:r>
              <a:rPr lang="en-US" altLang="ja-JP" dirty="0" smtClean="0"/>
              <a:t>Accounts Payable</a:t>
            </a:r>
            <a:r>
              <a:rPr lang="ja-JP" altLang="en-US" dirty="0" smtClean="0"/>
              <a:t>を合理化する</a:t>
            </a:r>
            <a:endParaRPr lang="en-US" altLang="ja-JP" dirty="0" smtClean="0"/>
          </a:p>
          <a:p>
            <a:r>
              <a:rPr lang="en-US" altLang="ja-JP" dirty="0" smtClean="0"/>
              <a:t>NetSuite</a:t>
            </a:r>
            <a:r>
              <a:rPr lang="ja-JP" altLang="en-US" dirty="0"/>
              <a:t>と銀行間の手動</a:t>
            </a:r>
            <a:r>
              <a:rPr lang="en-US" altLang="ja-JP" dirty="0"/>
              <a:t>A / P</a:t>
            </a:r>
            <a:r>
              <a:rPr lang="ja-JP" altLang="en-US" dirty="0"/>
              <a:t>ファイル転送を排</a:t>
            </a:r>
            <a:r>
              <a:rPr lang="ja-JP" altLang="en-US" dirty="0" smtClean="0"/>
              <a:t>除</a:t>
            </a:r>
          </a:p>
          <a:p>
            <a:pPr lvl="1"/>
            <a:r>
              <a:rPr lang="en-US" altLang="ja-JP" dirty="0" smtClean="0"/>
              <a:t>Vendor Payment Manager</a:t>
            </a:r>
            <a:r>
              <a:rPr lang="ja-JP" altLang="en-US" dirty="0" smtClean="0"/>
              <a:t>は、</a:t>
            </a:r>
            <a:r>
              <a:rPr lang="en-US" altLang="ja-JP" dirty="0" smtClean="0"/>
              <a:t>NetSuite</a:t>
            </a:r>
            <a:r>
              <a:rPr lang="ja-JP" altLang="en-US" dirty="0" smtClean="0"/>
              <a:t>から銀行へのベンダー支払いファイルの</a:t>
            </a:r>
            <a:r>
              <a:rPr lang="en-US" altLang="ja-JP" dirty="0" smtClean="0"/>
              <a:t>FTP</a:t>
            </a:r>
            <a:r>
              <a:rPr lang="ja-JP" altLang="en-US" dirty="0" smtClean="0"/>
              <a:t>転送、および銀行から</a:t>
            </a:r>
            <a:r>
              <a:rPr lang="en-US" altLang="ja-JP" dirty="0" smtClean="0"/>
              <a:t>NetSuite</a:t>
            </a:r>
            <a:r>
              <a:rPr lang="ja-JP" altLang="en-US" dirty="0" smtClean="0"/>
              <a:t>への対応する承認および要約ファイルを自動化することにより、</a:t>
            </a:r>
            <a:r>
              <a:rPr lang="en-US" altLang="ja-JP" dirty="0" smtClean="0"/>
              <a:t>Accounts Payable</a:t>
            </a:r>
            <a:r>
              <a:rPr lang="ja-JP" altLang="en-US" dirty="0" smtClean="0"/>
              <a:t>プロセスをより効率的にします。 これらのファイル転送を自動化することで、企業は運用コストを削減し、ベンダーとの関係を強化し、内部統制の遵守を向上させることができます。 支払いの数やベンダーが増えるにつれて、スタッフを増やすことなく企業を簡単に拡張することもできます。 </a:t>
            </a:r>
            <a:r>
              <a:rPr lang="en-US" altLang="ja-JP" dirty="0" smtClean="0"/>
              <a:t>Vendor Payment Manager</a:t>
            </a:r>
            <a:r>
              <a:rPr lang="ja-JP" altLang="en-US" dirty="0" smtClean="0"/>
              <a:t>はすぐに使えるアプリケーションなので、企業は価値のある価値を得るための時間を短縮できます。</a:t>
            </a:r>
            <a:endParaRPr kumimoji="1" lang="ja-JP" altLang="en-US" dirty="0"/>
          </a:p>
        </p:txBody>
      </p:sp>
    </p:spTree>
    <p:extLst>
      <p:ext uri="{BB962C8B-B14F-4D97-AF65-F5344CB8AC3E}">
        <p14:creationId xmlns:p14="http://schemas.microsoft.com/office/powerpoint/2010/main" val="6924714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2559</Words>
  <Application>Microsoft Office PowerPoint</Application>
  <PresentationFormat>Widescreen</PresentationFormat>
  <Paragraphs>68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ＭＳ Ｐゴシック</vt:lpstr>
      <vt:lpstr>Arial</vt:lpstr>
      <vt:lpstr>Calibri</vt:lpstr>
      <vt:lpstr>Calibri Light</vt:lpstr>
      <vt:lpstr>Office Theme</vt:lpstr>
      <vt:lpstr>ディスカッションポイント </vt:lpstr>
      <vt:lpstr>製品ラインナップ</vt:lpstr>
      <vt:lpstr>有形の製品</vt:lpstr>
      <vt:lpstr>無形製品</vt:lpstr>
      <vt:lpstr>機能概要</vt:lpstr>
      <vt:lpstr>機能概要(next)</vt:lpstr>
      <vt:lpstr>機能概要(next)</vt:lpstr>
      <vt:lpstr>販売実績</vt:lpstr>
      <vt:lpstr>活用事例　（Netsuite＆銀行）</vt:lpstr>
      <vt:lpstr>PowerPoint Presentation</vt:lpstr>
      <vt:lpstr>PowerPoint Presentation</vt:lpstr>
      <vt:lpstr>PowerPoint Presentation</vt:lpstr>
      <vt:lpstr>PowerPoint Presentation</vt:lpstr>
      <vt:lpstr>参考：</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co-graph</dc:creator>
  <cp:lastModifiedBy>co-graph</cp:lastModifiedBy>
  <cp:revision>13</cp:revision>
  <dcterms:created xsi:type="dcterms:W3CDTF">2017-07-21T00:17:17Z</dcterms:created>
  <dcterms:modified xsi:type="dcterms:W3CDTF">2017-07-21T08:56:23Z</dcterms:modified>
</cp:coreProperties>
</file>