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07" r:id="rId1"/>
  </p:sldMasterIdLst>
  <p:notesMasterIdLst>
    <p:notesMasterId r:id="rId29"/>
  </p:notesMasterIdLst>
  <p:sldIdLst>
    <p:sldId id="257" r:id="rId2"/>
    <p:sldId id="258" r:id="rId3"/>
    <p:sldId id="261" r:id="rId4"/>
    <p:sldId id="313" r:id="rId5"/>
    <p:sldId id="314" r:id="rId6"/>
    <p:sldId id="317" r:id="rId7"/>
    <p:sldId id="324" r:id="rId8"/>
    <p:sldId id="316" r:id="rId9"/>
    <p:sldId id="318" r:id="rId10"/>
    <p:sldId id="319" r:id="rId11"/>
    <p:sldId id="320" r:id="rId12"/>
    <p:sldId id="321" r:id="rId13"/>
    <p:sldId id="310" r:id="rId14"/>
    <p:sldId id="262" r:id="rId15"/>
    <p:sldId id="327" r:id="rId16"/>
    <p:sldId id="328" r:id="rId17"/>
    <p:sldId id="330" r:id="rId18"/>
    <p:sldId id="333" r:id="rId19"/>
    <p:sldId id="331" r:id="rId20"/>
    <p:sldId id="336" r:id="rId21"/>
    <p:sldId id="308" r:id="rId22"/>
    <p:sldId id="332" r:id="rId23"/>
    <p:sldId id="337" r:id="rId24"/>
    <p:sldId id="322" r:id="rId25"/>
    <p:sldId id="323" r:id="rId26"/>
    <p:sldId id="325" r:id="rId27"/>
    <p:sldId id="30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9933"/>
    <a:srgbClr val="CC6600"/>
    <a:srgbClr val="F371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04" d="100"/>
          <a:sy n="104" d="100"/>
        </p:scale>
        <p:origin x="84" y="3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DD9436-742C-4366-AAB6-E7E2B1900C0A}" type="datetimeFigureOut">
              <a:rPr kumimoji="1" lang="ja-JP" altLang="en-US" smtClean="0"/>
              <a:t>2022/10/26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9ED579-1CE5-4CE8-A825-6474B6E9AF92}" type="slidenum">
              <a:rPr kumimoji="1" lang="ja-JP" altLang="en-US" smtClean="0"/>
              <a:t>‹#›</a:t>
            </a:fld>
            <a:endParaRPr kumimoji="1" lang="ja-JP" altLang="en-US"/>
          </a:p>
        </p:txBody>
      </p:sp>
    </p:spTree>
    <p:extLst>
      <p:ext uri="{BB962C8B-B14F-4D97-AF65-F5344CB8AC3E}">
        <p14:creationId xmlns:p14="http://schemas.microsoft.com/office/powerpoint/2010/main" val="13964708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790028cd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790028cd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5f22da46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5f22da46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717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5f22da46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5f22da46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3397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5f22da46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5f22da46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905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f5f22da462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f5f22da462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4933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5f22da46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5f22da46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5f22da46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5f22da46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492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5f22da46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5f22da46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373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5f22da46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5f22da46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59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5f22da462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f5f22da462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279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5f22da46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5f22da46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69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790028cd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790028cd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5f22da462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f5f22da462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265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5f22da462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f5f22da462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486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5f22da46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5f22da46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5088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5f22da46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5f22da46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644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5f22da46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5f22da46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043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f007035a36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f007035a3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5f22da46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5f22da46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5f22da46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5f22da46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1718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5f22da46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5f22da46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4664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5f22da46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5f22da46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474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5f22da46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5f22da46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398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5f22da46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5f22da46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9722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5f22da46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5f22da46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141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9FA2823-4FC8-4739-AF3C-18E41E29EC9C}" type="datetime1">
              <a:rPr kumimoji="1" lang="ja-JP" altLang="en-US" smtClean="0"/>
              <a:t>2022/10/26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0AEF82-2594-4F0F-8396-11A54D76A959}" type="slidenum">
              <a:rPr kumimoji="1" lang="ja-JP" altLang="en-US" smtClean="0"/>
              <a:t>‹#›</a:t>
            </a:fld>
            <a:endParaRPr kumimoji="1" lang="ja-JP" altLang="en-US"/>
          </a:p>
        </p:txBody>
      </p:sp>
    </p:spTree>
    <p:extLst>
      <p:ext uri="{BB962C8B-B14F-4D97-AF65-F5344CB8AC3E}">
        <p14:creationId xmlns:p14="http://schemas.microsoft.com/office/powerpoint/2010/main" val="1880461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71B25FC-32D7-42B2-9837-7C181FD70ED1}" type="datetime1">
              <a:rPr kumimoji="1" lang="ja-JP" altLang="en-US" smtClean="0"/>
              <a:t>2022/10/26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0AEF82-2594-4F0F-8396-11A54D76A959}" type="slidenum">
              <a:rPr kumimoji="1" lang="ja-JP" altLang="en-US" smtClean="0"/>
              <a:t>‹#›</a:t>
            </a:fld>
            <a:endParaRPr kumimoji="1" lang="ja-JP" altLang="en-US"/>
          </a:p>
        </p:txBody>
      </p:sp>
    </p:spTree>
    <p:extLst>
      <p:ext uri="{BB962C8B-B14F-4D97-AF65-F5344CB8AC3E}">
        <p14:creationId xmlns:p14="http://schemas.microsoft.com/office/powerpoint/2010/main" val="238466449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71B25FC-32D7-42B2-9837-7C181FD70ED1}" type="datetime1">
              <a:rPr kumimoji="1" lang="ja-JP" altLang="en-US" smtClean="0"/>
              <a:t>2022/10/26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0AEF82-2594-4F0F-8396-11A54D76A959}" type="slidenum">
              <a:rPr kumimoji="1" lang="ja-JP" altLang="en-US" smtClean="0"/>
              <a:t>‹#›</a:t>
            </a:fld>
            <a:endParaRPr kumimoji="1" lang="ja-JP" altLang="en-US"/>
          </a:p>
        </p:txBody>
      </p:sp>
    </p:spTree>
    <p:extLst>
      <p:ext uri="{BB962C8B-B14F-4D97-AF65-F5344CB8AC3E}">
        <p14:creationId xmlns:p14="http://schemas.microsoft.com/office/powerpoint/2010/main" val="47703138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415600" y="1639833"/>
            <a:ext cx="11360800" cy="44520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dirty="0"/>
          </a:p>
        </p:txBody>
      </p:sp>
      <p:sp>
        <p:nvSpPr>
          <p:cNvPr id="37" name="Google Shape;37;p4"/>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235712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9"/>
        <p:cNvGrpSpPr/>
        <p:nvPr/>
      </p:nvGrpSpPr>
      <p:grpSpPr>
        <a:xfrm>
          <a:off x="0" y="0"/>
          <a:ext cx="0" cy="0"/>
          <a:chOff x="0" y="0"/>
          <a:chExt cx="0" cy="0"/>
        </a:xfrm>
      </p:grpSpPr>
      <p:sp>
        <p:nvSpPr>
          <p:cNvPr id="26" name="Google Shape;26;p3"/>
          <p:cNvSpPr txBox="1">
            <a:spLocks noGrp="1"/>
          </p:cNvSpPr>
          <p:nvPr>
            <p:ph type="title"/>
          </p:nvPr>
        </p:nvSpPr>
        <p:spPr>
          <a:xfrm>
            <a:off x="797467" y="2869796"/>
            <a:ext cx="10962800" cy="1118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5600">
                <a:solidFill>
                  <a:schemeClr val="lt1"/>
                </a:solidFill>
              </a:defRPr>
            </a:lvl1pPr>
            <a:lvl2pPr lvl="1">
              <a:spcBef>
                <a:spcPts val="0"/>
              </a:spcBef>
              <a:spcAft>
                <a:spcPts val="0"/>
              </a:spcAft>
              <a:buClr>
                <a:schemeClr val="lt1"/>
              </a:buClr>
              <a:buSzPts val="4200"/>
              <a:buNone/>
              <a:defRPr sz="5600">
                <a:solidFill>
                  <a:schemeClr val="lt1"/>
                </a:solidFill>
              </a:defRPr>
            </a:lvl2pPr>
            <a:lvl3pPr lvl="2">
              <a:spcBef>
                <a:spcPts val="0"/>
              </a:spcBef>
              <a:spcAft>
                <a:spcPts val="0"/>
              </a:spcAft>
              <a:buClr>
                <a:schemeClr val="lt1"/>
              </a:buClr>
              <a:buSzPts val="4200"/>
              <a:buNone/>
              <a:defRPr sz="5600">
                <a:solidFill>
                  <a:schemeClr val="lt1"/>
                </a:solidFill>
              </a:defRPr>
            </a:lvl3pPr>
            <a:lvl4pPr lvl="3">
              <a:spcBef>
                <a:spcPts val="0"/>
              </a:spcBef>
              <a:spcAft>
                <a:spcPts val="0"/>
              </a:spcAft>
              <a:buClr>
                <a:schemeClr val="lt1"/>
              </a:buClr>
              <a:buSzPts val="4200"/>
              <a:buNone/>
              <a:defRPr sz="5600">
                <a:solidFill>
                  <a:schemeClr val="lt1"/>
                </a:solidFill>
              </a:defRPr>
            </a:lvl4pPr>
            <a:lvl5pPr lvl="4">
              <a:spcBef>
                <a:spcPts val="0"/>
              </a:spcBef>
              <a:spcAft>
                <a:spcPts val="0"/>
              </a:spcAft>
              <a:buClr>
                <a:schemeClr val="lt1"/>
              </a:buClr>
              <a:buSzPts val="4200"/>
              <a:buNone/>
              <a:defRPr sz="5600">
                <a:solidFill>
                  <a:schemeClr val="lt1"/>
                </a:solidFill>
              </a:defRPr>
            </a:lvl5pPr>
            <a:lvl6pPr lvl="5">
              <a:spcBef>
                <a:spcPts val="0"/>
              </a:spcBef>
              <a:spcAft>
                <a:spcPts val="0"/>
              </a:spcAft>
              <a:buClr>
                <a:schemeClr val="lt1"/>
              </a:buClr>
              <a:buSzPts val="4200"/>
              <a:buNone/>
              <a:defRPr sz="5600">
                <a:solidFill>
                  <a:schemeClr val="lt1"/>
                </a:solidFill>
              </a:defRPr>
            </a:lvl6pPr>
            <a:lvl7pPr lvl="6">
              <a:spcBef>
                <a:spcPts val="0"/>
              </a:spcBef>
              <a:spcAft>
                <a:spcPts val="0"/>
              </a:spcAft>
              <a:buClr>
                <a:schemeClr val="lt1"/>
              </a:buClr>
              <a:buSzPts val="4200"/>
              <a:buNone/>
              <a:defRPr sz="5600">
                <a:solidFill>
                  <a:schemeClr val="lt1"/>
                </a:solidFill>
              </a:defRPr>
            </a:lvl7pPr>
            <a:lvl8pPr lvl="7">
              <a:spcBef>
                <a:spcPts val="0"/>
              </a:spcBef>
              <a:spcAft>
                <a:spcPts val="0"/>
              </a:spcAft>
              <a:buClr>
                <a:schemeClr val="lt1"/>
              </a:buClr>
              <a:buSzPts val="4200"/>
              <a:buNone/>
              <a:defRPr sz="5600">
                <a:solidFill>
                  <a:schemeClr val="lt1"/>
                </a:solidFill>
              </a:defRPr>
            </a:lvl8pPr>
            <a:lvl9pPr lvl="8">
              <a:spcBef>
                <a:spcPts val="0"/>
              </a:spcBef>
              <a:spcAft>
                <a:spcPts val="0"/>
              </a:spcAft>
              <a:buClr>
                <a:schemeClr val="lt1"/>
              </a:buClr>
              <a:buSzPts val="4200"/>
              <a:buNone/>
              <a:defRPr sz="5600">
                <a:solidFill>
                  <a:schemeClr val="lt1"/>
                </a:solidFill>
              </a:defRPr>
            </a:lvl9pPr>
          </a:lstStyle>
          <a:p>
            <a:endParaRPr/>
          </a:p>
        </p:txBody>
      </p:sp>
      <p:sp>
        <p:nvSpPr>
          <p:cNvPr id="27" name="Google Shape;27;p3"/>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77061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97280" y="247275"/>
            <a:ext cx="10058400" cy="1450757"/>
          </a:xfrm>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F71B25FC-32D7-42B2-9837-7C181FD70ED1}" type="datetime1">
              <a:rPr kumimoji="1" lang="ja-JP" altLang="en-US" smtClean="0"/>
              <a:t>2022/10/26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0AEF82-2594-4F0F-8396-11A54D76A959}" type="slidenum">
              <a:rPr kumimoji="1" lang="ja-JP" altLang="en-US" smtClean="0"/>
              <a:t>‹#›</a:t>
            </a:fld>
            <a:endParaRPr kumimoji="1" lang="ja-JP" altLang="en-US"/>
          </a:p>
        </p:txBody>
      </p:sp>
    </p:spTree>
    <p:extLst>
      <p:ext uri="{BB962C8B-B14F-4D97-AF65-F5344CB8AC3E}">
        <p14:creationId xmlns:p14="http://schemas.microsoft.com/office/powerpoint/2010/main" val="35365141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375E9D6-96DA-422B-8403-75BC02D9CBBE}" type="datetime1">
              <a:rPr kumimoji="1" lang="ja-JP" altLang="en-US" smtClean="0"/>
              <a:t>2022/10/26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0AEF82-2594-4F0F-8396-11A54D76A959}" type="slidenum">
              <a:rPr kumimoji="1" lang="ja-JP" altLang="en-US" smtClean="0"/>
              <a:t>‹#›</a:t>
            </a:fld>
            <a:endParaRPr kumimoji="1" lang="ja-JP" altLang="en-US"/>
          </a:p>
        </p:txBody>
      </p:sp>
    </p:spTree>
    <p:extLst>
      <p:ext uri="{BB962C8B-B14F-4D97-AF65-F5344CB8AC3E}">
        <p14:creationId xmlns:p14="http://schemas.microsoft.com/office/powerpoint/2010/main" val="3640278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71B25FC-32D7-42B2-9837-7C181FD70ED1}" type="datetime1">
              <a:rPr kumimoji="1" lang="ja-JP" altLang="en-US" smtClean="0"/>
              <a:t>2022/10/26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20AEF82-2594-4F0F-8396-11A54D76A959}" type="slidenum">
              <a:rPr kumimoji="1" lang="ja-JP" altLang="en-US" smtClean="0"/>
              <a:t>‹#›</a:t>
            </a:fld>
            <a:endParaRPr kumimoji="1" lang="ja-JP" altLang="en-US"/>
          </a:p>
        </p:txBody>
      </p:sp>
    </p:spTree>
    <p:extLst>
      <p:ext uri="{BB962C8B-B14F-4D97-AF65-F5344CB8AC3E}">
        <p14:creationId xmlns:p14="http://schemas.microsoft.com/office/powerpoint/2010/main" val="275434492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71B25FC-32D7-42B2-9837-7C181FD70ED1}" type="datetime1">
              <a:rPr kumimoji="1" lang="ja-JP" altLang="en-US" smtClean="0"/>
              <a:t>2022/10/26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20AEF82-2594-4F0F-8396-11A54D76A959}" type="slidenum">
              <a:rPr kumimoji="1" lang="ja-JP" altLang="en-US" smtClean="0"/>
              <a:t>‹#›</a:t>
            </a:fld>
            <a:endParaRPr kumimoji="1" lang="ja-JP" altLang="en-US"/>
          </a:p>
        </p:txBody>
      </p:sp>
    </p:spTree>
    <p:extLst>
      <p:ext uri="{BB962C8B-B14F-4D97-AF65-F5344CB8AC3E}">
        <p14:creationId xmlns:p14="http://schemas.microsoft.com/office/powerpoint/2010/main" val="300271626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838FE67-6330-48B4-9E6F-EED46589835F}" type="datetime1">
              <a:rPr kumimoji="1" lang="ja-JP" altLang="en-US" smtClean="0"/>
              <a:t>2022/10/26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20AEF82-2594-4F0F-8396-11A54D76A959}" type="slidenum">
              <a:rPr kumimoji="1" lang="ja-JP" altLang="en-US" smtClean="0"/>
              <a:t>‹#›</a:t>
            </a:fld>
            <a:endParaRPr kumimoji="1" lang="ja-JP" altLang="en-US"/>
          </a:p>
        </p:txBody>
      </p:sp>
    </p:spTree>
    <p:extLst>
      <p:ext uri="{BB962C8B-B14F-4D97-AF65-F5344CB8AC3E}">
        <p14:creationId xmlns:p14="http://schemas.microsoft.com/office/powerpoint/2010/main" val="863270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568D9-81A9-4521-B381-430FE60967D9}" type="datetime1">
              <a:rPr kumimoji="1" lang="ja-JP" altLang="en-US" smtClean="0"/>
              <a:t>2022/10/26</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220AEF82-2594-4F0F-8396-11A54D76A959}" type="slidenum">
              <a:rPr kumimoji="1" lang="ja-JP" altLang="en-US" smtClean="0"/>
              <a:t>‹#›</a:t>
            </a:fld>
            <a:endParaRPr kumimoji="1" lang="ja-JP" altLang="en-US"/>
          </a:p>
        </p:txBody>
      </p:sp>
    </p:spTree>
    <p:extLst>
      <p:ext uri="{BB962C8B-B14F-4D97-AF65-F5344CB8AC3E}">
        <p14:creationId xmlns:p14="http://schemas.microsoft.com/office/powerpoint/2010/main" val="20160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1B25FC-32D7-42B2-9837-7C181FD70ED1}" type="datetime1">
              <a:rPr kumimoji="1" lang="ja-JP" altLang="en-US" smtClean="0"/>
              <a:t>2022/10/26</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0AEF82-2594-4F0F-8396-11A54D76A959}" type="slidenum">
              <a:rPr kumimoji="1" lang="ja-JP" altLang="en-US" smtClean="0"/>
              <a:t>‹#›</a:t>
            </a:fld>
            <a:endParaRPr kumimoji="1" lang="ja-JP" altLang="en-US"/>
          </a:p>
        </p:txBody>
      </p:sp>
    </p:spTree>
    <p:extLst>
      <p:ext uri="{BB962C8B-B14F-4D97-AF65-F5344CB8AC3E}">
        <p14:creationId xmlns:p14="http://schemas.microsoft.com/office/powerpoint/2010/main" val="341705330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D996463-41B2-45BC-AD14-986351C33ABD}" type="datetime1">
              <a:rPr kumimoji="1" lang="ja-JP" altLang="en-US" smtClean="0"/>
              <a:t>2022/10/26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20AEF82-2594-4F0F-8396-11A54D76A959}" type="slidenum">
              <a:rPr kumimoji="1" lang="ja-JP" altLang="en-US" smtClean="0"/>
              <a:t>‹#›</a:t>
            </a:fld>
            <a:endParaRPr kumimoji="1" lang="ja-JP" altLang="en-US"/>
          </a:p>
        </p:txBody>
      </p:sp>
    </p:spTree>
    <p:extLst>
      <p:ext uri="{BB962C8B-B14F-4D97-AF65-F5344CB8AC3E}">
        <p14:creationId xmlns:p14="http://schemas.microsoft.com/office/powerpoint/2010/main" val="2455467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58751"/>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71B25FC-32D7-42B2-9837-7C181FD70ED1}" type="datetime1">
              <a:rPr kumimoji="1" lang="ja-JP" altLang="en-US" smtClean="0"/>
              <a:t>2022/10/26</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0AEF82-2594-4F0F-8396-11A54D76A959}" type="slidenum">
              <a:rPr kumimoji="1" lang="ja-JP" altLang="en-US" smtClean="0"/>
              <a:t>‹#›</a:t>
            </a:fld>
            <a:endParaRPr kumimoji="1" lang="ja-JP" altLang="en-US"/>
          </a:p>
        </p:txBody>
      </p:sp>
    </p:spTree>
    <p:extLst>
      <p:ext uri="{BB962C8B-B14F-4D97-AF65-F5344CB8AC3E}">
        <p14:creationId xmlns:p14="http://schemas.microsoft.com/office/powerpoint/2010/main" val="2014894239"/>
      </p:ext>
    </p:extLst>
  </p:cSld>
  <p:clrMap bg1="lt1" tx1="dk1" bg2="lt2" tx2="dk2" accent1="accent1" accent2="accent2" accent3="accent3" accent4="accent4" accent5="accent5" accent6="accent6" hlink="hlink" folHlink="folHlink"/>
  <p:sldLayoutIdLst>
    <p:sldLayoutId id="2147484508"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 id="2147484520" r:id="rId13"/>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5.png"/><Relationship Id="rId10"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16.png"/><Relationship Id="rId14" Type="http://schemas.openxmlformats.org/officeDocument/2006/relationships/image" Target="../media/image21.png"/></Relationships>
</file>

<file path=ppt/slides/_rels/slide2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494603" y="2216731"/>
            <a:ext cx="10238530" cy="1668400"/>
          </a:xfrm>
          <a:prstGeom prst="rect">
            <a:avLst/>
          </a:prstGeom>
        </p:spPr>
        <p:txBody>
          <a:bodyPr spcFirstLastPara="1" wrap="square" lIns="121900" tIns="121900" rIns="121900" bIns="121900" anchor="b" anchorCtr="0">
            <a:noAutofit/>
          </a:bodyPr>
          <a:lstStyle/>
          <a:p>
            <a:br>
              <a:rPr lang="en-US" altLang="ja" sz="6000" b="1" dirty="0">
                <a:latin typeface="Roboto" panose="02000000000000000000" pitchFamily="2" charset="0"/>
                <a:ea typeface="Roboto" panose="02000000000000000000" pitchFamily="2" charset="0"/>
              </a:rPr>
            </a:br>
            <a:r>
              <a:rPr lang="ja" altLang="en-US" sz="6000" b="1" dirty="0">
                <a:latin typeface="Roboto" panose="02000000000000000000" pitchFamily="2" charset="0"/>
              </a:rPr>
              <a:t>報告資料 </a:t>
            </a:r>
            <a:endParaRPr sz="6000" b="1" dirty="0">
              <a:latin typeface="Roboto" panose="02000000000000000000" pitchFamily="2" charset="0"/>
              <a:ea typeface="Roboto" panose="02000000000000000000" pitchFamily="2" charset="0"/>
            </a:endParaRPr>
          </a:p>
        </p:txBody>
      </p:sp>
      <p:sp>
        <p:nvSpPr>
          <p:cNvPr id="93" name="Google Shape;93;p14"/>
          <p:cNvSpPr txBox="1">
            <a:spLocks noGrp="1"/>
          </p:cNvSpPr>
          <p:nvPr>
            <p:ph type="subTitle" idx="1"/>
          </p:nvPr>
        </p:nvSpPr>
        <p:spPr>
          <a:xfrm>
            <a:off x="842416" y="5199672"/>
            <a:ext cx="11127161" cy="577200"/>
          </a:xfrm>
          <a:prstGeom prst="rect">
            <a:avLst/>
          </a:prstGeom>
        </p:spPr>
        <p:txBody>
          <a:bodyPr spcFirstLastPara="1" wrap="square" lIns="121900" tIns="121900" rIns="121900" bIns="121900" anchor="t" anchorCtr="0">
            <a:noAutofit/>
          </a:bodyPr>
          <a:lstStyle/>
          <a:p>
            <a:pPr marL="0" indent="0" algn="r"/>
            <a:r>
              <a:rPr lang="ja" sz="2000" dirty="0"/>
              <a:t>202</a:t>
            </a:r>
            <a:r>
              <a:rPr lang="en-US" altLang="ja" sz="2000" dirty="0"/>
              <a:t>2</a:t>
            </a:r>
            <a:r>
              <a:rPr lang="ja" sz="2000" dirty="0"/>
              <a:t>/</a:t>
            </a:r>
            <a:r>
              <a:rPr lang="en-US" altLang="ja" sz="2000" dirty="0"/>
              <a:t>10</a:t>
            </a:r>
            <a:r>
              <a:rPr lang="ja" sz="2000" dirty="0"/>
              <a:t>/</a:t>
            </a:r>
            <a:r>
              <a:rPr lang="en-US" altLang="ja" sz="2000" dirty="0"/>
              <a:t>27</a:t>
            </a:r>
            <a:r>
              <a:rPr lang="ja" sz="2000" dirty="0"/>
              <a:t>(</a:t>
            </a:r>
            <a:r>
              <a:rPr lang="ja-JP" altLang="en-US" sz="2000" dirty="0"/>
              <a:t>木</a:t>
            </a:r>
            <a:r>
              <a:rPr lang="ja" sz="2000" dirty="0"/>
              <a:t>)</a:t>
            </a:r>
            <a:endParaRPr sz="2000" dirty="0"/>
          </a:p>
        </p:txBody>
      </p:sp>
      <p:sp>
        <p:nvSpPr>
          <p:cNvPr id="94" name="Google Shape;94;p14"/>
          <p:cNvSpPr txBox="1">
            <a:spLocks noGrp="1"/>
          </p:cNvSpPr>
          <p:nvPr>
            <p:ph type="subTitle" idx="4294967295"/>
          </p:nvPr>
        </p:nvSpPr>
        <p:spPr>
          <a:xfrm>
            <a:off x="1257558" y="4503052"/>
            <a:ext cx="10641999" cy="576262"/>
          </a:xfrm>
          <a:prstGeom prst="rect">
            <a:avLst/>
          </a:prstGeom>
        </p:spPr>
        <p:txBody>
          <a:bodyPr spcFirstLastPara="1" wrap="square" lIns="121900" tIns="121900" rIns="121900" bIns="121900" anchor="t" anchorCtr="0">
            <a:noAutofit/>
          </a:bodyPr>
          <a:lstStyle/>
          <a:p>
            <a:pPr marL="0" indent="0" algn="r"/>
            <a:r>
              <a:rPr lang="ja-JP" altLang="en-US" sz="4000" b="1" dirty="0"/>
              <a:t>株式会社マナビ</a:t>
            </a:r>
            <a:r>
              <a:rPr lang="en-US" altLang="ja-JP" sz="4000" b="1" dirty="0"/>
              <a:t>DX</a:t>
            </a:r>
            <a:endParaRPr sz="4000" b="1" dirty="0"/>
          </a:p>
        </p:txBody>
      </p:sp>
      <p:sp>
        <p:nvSpPr>
          <p:cNvPr id="2" name="Google Shape;92;p14">
            <a:extLst>
              <a:ext uri="{FF2B5EF4-FFF2-40B4-BE49-F238E27FC236}">
                <a16:creationId xmlns:a16="http://schemas.microsoft.com/office/drawing/2014/main" id="{5F53350C-5CDD-50EB-EFEA-2F6F6F6CB1E2}"/>
              </a:ext>
            </a:extLst>
          </p:cNvPr>
          <p:cNvSpPr txBox="1">
            <a:spLocks/>
          </p:cNvSpPr>
          <p:nvPr/>
        </p:nvSpPr>
        <p:spPr>
          <a:xfrm>
            <a:off x="770333" y="153153"/>
            <a:ext cx="10962800" cy="16684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56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56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56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56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56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56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56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56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5600" b="0" i="0" u="none" strike="noStrike" cap="none">
                <a:solidFill>
                  <a:schemeClr val="lt1"/>
                </a:solidFill>
                <a:latin typeface="Roboto"/>
                <a:ea typeface="Roboto"/>
                <a:cs typeface="Roboto"/>
                <a:sym typeface="Roboto"/>
              </a:defRPr>
            </a:lvl9pPr>
          </a:lstStyle>
          <a:p>
            <a:r>
              <a:rPr kumimoji="0" lang="ja-JP" altLang="en-US" sz="4000" b="1" kern="0" dirty="0">
                <a:solidFill>
                  <a:schemeClr val="tx1"/>
                </a:solidFill>
              </a:rPr>
              <a:t>マエバシ精工株式会社 御中</a:t>
            </a:r>
            <a:endParaRPr kumimoji="0" lang="en-US" altLang="ja-JP" sz="4000" b="1" kern="0" dirty="0">
              <a:solidFill>
                <a:schemeClr val="tx1"/>
              </a:solidFill>
            </a:endParaRPr>
          </a:p>
          <a:p>
            <a:r>
              <a:rPr kumimoji="0" lang="ja-JP" altLang="en-US" sz="4000" b="1" kern="0" dirty="0">
                <a:solidFill>
                  <a:schemeClr val="tx1"/>
                </a:solidFill>
              </a:rPr>
              <a:t>業務最適化 提案</a:t>
            </a:r>
            <a:endParaRPr kumimoji="0" lang="en-US" altLang="ja-JP" sz="4000" b="1" kern="0" dirty="0">
              <a:solidFill>
                <a:schemeClr val="tx1"/>
              </a:solidFill>
            </a:endParaRPr>
          </a:p>
        </p:txBody>
      </p:sp>
      <p:pic>
        <p:nvPicPr>
          <p:cNvPr id="4" name="図 3">
            <a:extLst>
              <a:ext uri="{FF2B5EF4-FFF2-40B4-BE49-F238E27FC236}">
                <a16:creationId xmlns:a16="http://schemas.microsoft.com/office/drawing/2014/main" id="{810657BC-B98E-047A-C7A7-3CA9C62771FB}"/>
              </a:ext>
            </a:extLst>
          </p:cNvPr>
          <p:cNvPicPr>
            <a:picLocks noChangeAspect="1"/>
          </p:cNvPicPr>
          <p:nvPr/>
        </p:nvPicPr>
        <p:blipFill>
          <a:blip r:embed="rId3"/>
          <a:stretch>
            <a:fillRect/>
          </a:stretch>
        </p:blipFill>
        <p:spPr>
          <a:xfrm>
            <a:off x="7214971" y="4757235"/>
            <a:ext cx="532760" cy="5327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9"/>
          <p:cNvSpPr txBox="1">
            <a:spLocks noGrp="1"/>
          </p:cNvSpPr>
          <p:nvPr>
            <p:ph type="sldNum" idx="4294967295"/>
          </p:nvPr>
        </p:nvSpPr>
        <p:spPr>
          <a:xfrm>
            <a:off x="11028363" y="192088"/>
            <a:ext cx="1163637" cy="523875"/>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kumimoji="0" lang="en-US" altLang="ja" sz="3733" b="1" kern="0">
                <a:solidFill>
                  <a:srgbClr val="2A3990"/>
                </a:solidFill>
              </a:rPr>
              <a:pPr defTabSz="1219170">
                <a:buClr>
                  <a:srgbClr val="000000"/>
                </a:buClr>
              </a:pPr>
              <a:t>10</a:t>
            </a:fld>
            <a:endParaRPr kumimoji="0" sz="3733" b="1" kern="0" dirty="0">
              <a:solidFill>
                <a:srgbClr val="2A3990"/>
              </a:solidFill>
            </a:endParaRPr>
          </a:p>
        </p:txBody>
      </p:sp>
      <p:sp>
        <p:nvSpPr>
          <p:cNvPr id="125" name="Google Shape;125;p19"/>
          <p:cNvSpPr txBox="1"/>
          <p:nvPr/>
        </p:nvSpPr>
        <p:spPr>
          <a:xfrm>
            <a:off x="357467" y="152601"/>
            <a:ext cx="1156760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kumimoji="0" lang="en-US" altLang="ja-JP" sz="2667" b="1" kern="0" dirty="0">
                <a:solidFill>
                  <a:srgbClr val="000000"/>
                </a:solidFill>
                <a:latin typeface="+mn-ea"/>
                <a:cs typeface="Roboto"/>
                <a:sym typeface="Roboto"/>
              </a:rPr>
              <a:t>§4-4. </a:t>
            </a:r>
            <a:r>
              <a:rPr kumimoji="0" lang="ja-JP" altLang="en-US" sz="2667" b="1" kern="0" dirty="0">
                <a:solidFill>
                  <a:srgbClr val="000000"/>
                </a:solidFill>
                <a:latin typeface="+mn-ea"/>
                <a:cs typeface="Roboto"/>
                <a:sym typeface="Roboto"/>
              </a:rPr>
              <a:t>部品コード</a:t>
            </a:r>
            <a:r>
              <a:rPr kumimoji="0" lang="en-US" altLang="ja-JP" sz="2667" b="1" kern="0" dirty="0">
                <a:solidFill>
                  <a:srgbClr val="000000"/>
                </a:solidFill>
                <a:latin typeface="+mn-ea"/>
                <a:cs typeface="Roboto"/>
                <a:sym typeface="Roboto"/>
              </a:rPr>
              <a:t>D2502464</a:t>
            </a:r>
            <a:r>
              <a:rPr kumimoji="0" lang="ja-JP" altLang="en-US" sz="2667" b="1" kern="0" dirty="0">
                <a:solidFill>
                  <a:srgbClr val="000000"/>
                </a:solidFill>
                <a:latin typeface="+mn-ea"/>
                <a:cs typeface="Roboto"/>
                <a:sym typeface="Roboto"/>
              </a:rPr>
              <a:t>にて現行データで需要予測を行う</a:t>
            </a:r>
          </a:p>
        </p:txBody>
      </p:sp>
      <p:sp>
        <p:nvSpPr>
          <p:cNvPr id="2" name="二等辺三角形 1">
            <a:extLst>
              <a:ext uri="{FF2B5EF4-FFF2-40B4-BE49-F238E27FC236}">
                <a16:creationId xmlns:a16="http://schemas.microsoft.com/office/drawing/2014/main" id="{2D7B9011-214D-400F-9A38-0F859FA790F5}"/>
              </a:ext>
            </a:extLst>
          </p:cNvPr>
          <p:cNvSpPr/>
          <p:nvPr/>
        </p:nvSpPr>
        <p:spPr>
          <a:xfrm rot="10800000">
            <a:off x="357467" y="1104532"/>
            <a:ext cx="157815" cy="381808"/>
          </a:xfrm>
          <a:prstGeom prst="triangle">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ローチャート: 論理積ゲート 1">
            <a:extLst>
              <a:ext uri="{FF2B5EF4-FFF2-40B4-BE49-F238E27FC236}">
                <a16:creationId xmlns:a16="http://schemas.microsoft.com/office/drawing/2014/main" id="{7B2812D8-584E-4E36-6496-BF681724479F}"/>
              </a:ext>
            </a:extLst>
          </p:cNvPr>
          <p:cNvSpPr/>
          <p:nvPr/>
        </p:nvSpPr>
        <p:spPr>
          <a:xfrm>
            <a:off x="357467" y="809213"/>
            <a:ext cx="2234770" cy="295319"/>
          </a:xfrm>
          <a:custGeom>
            <a:avLst/>
            <a:gdLst>
              <a:gd name="connsiteX0" fmla="*/ 0 w 3231921"/>
              <a:gd name="connsiteY0" fmla="*/ 0 h 699247"/>
              <a:gd name="connsiteX1" fmla="*/ 1615961 w 3231921"/>
              <a:gd name="connsiteY1" fmla="*/ 0 h 699247"/>
              <a:gd name="connsiteX2" fmla="*/ 3231922 w 3231921"/>
              <a:gd name="connsiteY2" fmla="*/ 349624 h 699247"/>
              <a:gd name="connsiteX3" fmla="*/ 1615961 w 3231921"/>
              <a:gd name="connsiteY3" fmla="*/ 699248 h 699247"/>
              <a:gd name="connsiteX4" fmla="*/ 0 w 3231921"/>
              <a:gd name="connsiteY4" fmla="*/ 699247 h 699247"/>
              <a:gd name="connsiteX5" fmla="*/ 0 w 3231921"/>
              <a:gd name="connsiteY5" fmla="*/ 0 h 699247"/>
              <a:gd name="connsiteX0" fmla="*/ 0 w 3283758"/>
              <a:gd name="connsiteY0" fmla="*/ 0 h 699248"/>
              <a:gd name="connsiteX1" fmla="*/ 1615961 w 3283758"/>
              <a:gd name="connsiteY1" fmla="*/ 0 h 699248"/>
              <a:gd name="connsiteX2" fmla="*/ 3231922 w 3283758"/>
              <a:gd name="connsiteY2" fmla="*/ 349624 h 699248"/>
              <a:gd name="connsiteX3" fmla="*/ 2404855 w 3283758"/>
              <a:gd name="connsiteY3" fmla="*/ 699248 h 699248"/>
              <a:gd name="connsiteX4" fmla="*/ 0 w 3283758"/>
              <a:gd name="connsiteY4" fmla="*/ 699247 h 699248"/>
              <a:gd name="connsiteX5" fmla="*/ 0 w 3283758"/>
              <a:gd name="connsiteY5" fmla="*/ 0 h 699248"/>
              <a:gd name="connsiteX0" fmla="*/ 0 w 3235001"/>
              <a:gd name="connsiteY0" fmla="*/ 0 h 699248"/>
              <a:gd name="connsiteX1" fmla="*/ 2422785 w 3235001"/>
              <a:gd name="connsiteY1" fmla="*/ 17930 h 699248"/>
              <a:gd name="connsiteX2" fmla="*/ 3231922 w 3235001"/>
              <a:gd name="connsiteY2" fmla="*/ 349624 h 699248"/>
              <a:gd name="connsiteX3" fmla="*/ 2404855 w 3235001"/>
              <a:gd name="connsiteY3" fmla="*/ 699248 h 699248"/>
              <a:gd name="connsiteX4" fmla="*/ 0 w 3235001"/>
              <a:gd name="connsiteY4" fmla="*/ 699247 h 699248"/>
              <a:gd name="connsiteX5" fmla="*/ 0 w 3235001"/>
              <a:gd name="connsiteY5" fmla="*/ 0 h 699248"/>
              <a:gd name="connsiteX0" fmla="*/ 0 w 3237310"/>
              <a:gd name="connsiteY0" fmla="*/ 0 h 699248"/>
              <a:gd name="connsiteX1" fmla="*/ 2324173 w 3237310"/>
              <a:gd name="connsiteY1" fmla="*/ 17930 h 699248"/>
              <a:gd name="connsiteX2" fmla="*/ 3231922 w 3237310"/>
              <a:gd name="connsiteY2" fmla="*/ 349624 h 699248"/>
              <a:gd name="connsiteX3" fmla="*/ 2404855 w 3237310"/>
              <a:gd name="connsiteY3" fmla="*/ 699248 h 699248"/>
              <a:gd name="connsiteX4" fmla="*/ 0 w 3237310"/>
              <a:gd name="connsiteY4" fmla="*/ 699247 h 699248"/>
              <a:gd name="connsiteX5" fmla="*/ 0 w 3237310"/>
              <a:gd name="connsiteY5" fmla="*/ 0 h 699248"/>
              <a:gd name="connsiteX0" fmla="*/ 0 w 3234410"/>
              <a:gd name="connsiteY0" fmla="*/ 0 h 699248"/>
              <a:gd name="connsiteX1" fmla="*/ 2324173 w 3234410"/>
              <a:gd name="connsiteY1" fmla="*/ 17930 h 699248"/>
              <a:gd name="connsiteX2" fmla="*/ 3231922 w 3234410"/>
              <a:gd name="connsiteY2" fmla="*/ 349624 h 699248"/>
              <a:gd name="connsiteX3" fmla="*/ 2377961 w 3234410"/>
              <a:gd name="connsiteY3" fmla="*/ 699248 h 699248"/>
              <a:gd name="connsiteX4" fmla="*/ 0 w 3234410"/>
              <a:gd name="connsiteY4" fmla="*/ 699247 h 699248"/>
              <a:gd name="connsiteX5" fmla="*/ 0 w 3234410"/>
              <a:gd name="connsiteY5" fmla="*/ 0 h 699248"/>
              <a:gd name="connsiteX0" fmla="*/ 0 w 3231986"/>
              <a:gd name="connsiteY0" fmla="*/ 0 h 699248"/>
              <a:gd name="connsiteX1" fmla="*/ 2324173 w 3231986"/>
              <a:gd name="connsiteY1" fmla="*/ 17930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8966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1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1986" h="699248">
                <a:moveTo>
                  <a:pt x="0" y="0"/>
                </a:moveTo>
                <a:lnTo>
                  <a:pt x="2324173" y="1"/>
                </a:lnTo>
                <a:cubicBezTo>
                  <a:pt x="3216644" y="1"/>
                  <a:pt x="3233416" y="233083"/>
                  <a:pt x="3231922" y="349624"/>
                </a:cubicBezTo>
                <a:cubicBezTo>
                  <a:pt x="3230428" y="466165"/>
                  <a:pt x="3207679" y="699248"/>
                  <a:pt x="2315208" y="699248"/>
                </a:cubicBezTo>
                <a:lnTo>
                  <a:pt x="0" y="699247"/>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1400" b="0" i="0" u="sng" strike="noStrike" baseline="0" dirty="0">
                <a:solidFill>
                  <a:srgbClr val="FFFFFF"/>
                </a:solidFill>
                <a:latin typeface="MeiryoUI"/>
              </a:rPr>
              <a:t>条件</a:t>
            </a:r>
            <a:endParaRPr kumimoji="1" lang="ja-JP" altLang="en-US" sz="1400" dirty="0"/>
          </a:p>
        </p:txBody>
      </p:sp>
      <p:sp>
        <p:nvSpPr>
          <p:cNvPr id="4" name="正方形/長方形 3">
            <a:extLst>
              <a:ext uri="{FF2B5EF4-FFF2-40B4-BE49-F238E27FC236}">
                <a16:creationId xmlns:a16="http://schemas.microsoft.com/office/drawing/2014/main" id="{BC33D1D3-9ECF-1054-46DC-AECAF192DE1C}"/>
              </a:ext>
            </a:extLst>
          </p:cNvPr>
          <p:cNvSpPr/>
          <p:nvPr/>
        </p:nvSpPr>
        <p:spPr>
          <a:xfrm>
            <a:off x="515283" y="1104533"/>
            <a:ext cx="11093384" cy="77992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ja-JP" sz="1600" b="0" i="0" u="none" strike="noStrike" baseline="0" dirty="0">
                <a:solidFill>
                  <a:schemeClr val="tx1"/>
                </a:solidFill>
                <a:latin typeface="TrebuchetMS"/>
              </a:rPr>
              <a:t>• </a:t>
            </a:r>
            <a:r>
              <a:rPr lang="ja-JP" altLang="en-US" sz="1600" b="0" i="0" u="none" strike="noStrike" baseline="0" dirty="0">
                <a:solidFill>
                  <a:schemeClr val="tx1"/>
                </a:solidFill>
                <a:latin typeface="MeiryoUI"/>
              </a:rPr>
              <a:t>当月を</a:t>
            </a:r>
            <a:r>
              <a:rPr lang="en-US" altLang="ja-JP" sz="1600" b="0" i="0" u="none" strike="noStrike" baseline="0" dirty="0">
                <a:solidFill>
                  <a:schemeClr val="tx1"/>
                </a:solidFill>
                <a:latin typeface="MeiryoUI"/>
              </a:rPr>
              <a:t>2021</a:t>
            </a:r>
            <a:r>
              <a:rPr lang="ja-JP" altLang="en-US" sz="1600" b="0" i="0" u="none" strike="noStrike" baseline="0" dirty="0">
                <a:solidFill>
                  <a:schemeClr val="tx1"/>
                </a:solidFill>
                <a:latin typeface="MeiryoUI"/>
              </a:rPr>
              <a:t>年</a:t>
            </a:r>
            <a:r>
              <a:rPr lang="en-US" altLang="ja-JP" sz="1600" b="0" i="0" u="none" strike="noStrike" baseline="0" dirty="0">
                <a:solidFill>
                  <a:schemeClr val="tx1"/>
                </a:solidFill>
                <a:latin typeface="MeiryoUI"/>
              </a:rPr>
              <a:t>4</a:t>
            </a:r>
            <a:r>
              <a:rPr lang="ja-JP" altLang="en-US" sz="1600" b="0" i="0" u="none" strike="noStrike" baseline="0" dirty="0">
                <a:solidFill>
                  <a:schemeClr val="tx1"/>
                </a:solidFill>
                <a:latin typeface="MeiryoUI"/>
              </a:rPr>
              <a:t>月とし、</a:t>
            </a:r>
            <a:r>
              <a:rPr lang="en-US" altLang="ja-JP" sz="1600" b="0" i="0" u="none" strike="noStrike" baseline="0" dirty="0">
                <a:solidFill>
                  <a:schemeClr val="tx1"/>
                </a:solidFill>
                <a:latin typeface="MeiryoUI"/>
              </a:rPr>
              <a:t>2021</a:t>
            </a:r>
            <a:r>
              <a:rPr lang="ja-JP" altLang="en-US" sz="1600" b="0" i="0" u="none" strike="noStrike" baseline="0" dirty="0">
                <a:solidFill>
                  <a:schemeClr val="tx1"/>
                </a:solidFill>
                <a:latin typeface="MeiryoUI"/>
              </a:rPr>
              <a:t>年</a:t>
            </a:r>
            <a:r>
              <a:rPr lang="en-US" altLang="ja-JP" sz="1600" b="0" i="0" u="none" strike="noStrike" baseline="0" dirty="0">
                <a:solidFill>
                  <a:schemeClr val="tx1"/>
                </a:solidFill>
                <a:latin typeface="MeiryoUI"/>
              </a:rPr>
              <a:t>3</a:t>
            </a:r>
            <a:r>
              <a:rPr lang="ja-JP" altLang="en-US" sz="1600" b="0" i="0" u="none" strike="noStrike" baseline="0" dirty="0">
                <a:solidFill>
                  <a:schemeClr val="tx1"/>
                </a:solidFill>
                <a:latin typeface="MeiryoUI"/>
              </a:rPr>
              <a:t>月までの最終需要量が確定している状態で、</a:t>
            </a:r>
            <a:r>
              <a:rPr lang="en-US" altLang="ja-JP" sz="1600" b="0" i="0" u="none" strike="noStrike" baseline="0" dirty="0">
                <a:solidFill>
                  <a:schemeClr val="tx1"/>
                </a:solidFill>
                <a:latin typeface="MeiryoUI"/>
              </a:rPr>
              <a:t> 2021</a:t>
            </a:r>
            <a:r>
              <a:rPr lang="ja-JP" altLang="en-US" sz="1600" b="0" i="0" u="none" strike="noStrike" baseline="0" dirty="0">
                <a:solidFill>
                  <a:schemeClr val="tx1"/>
                </a:solidFill>
                <a:latin typeface="MeiryoUI"/>
              </a:rPr>
              <a:t>年</a:t>
            </a:r>
            <a:r>
              <a:rPr lang="en-US" altLang="ja-JP" sz="1600" b="0" i="0" u="none" strike="noStrike" baseline="0" dirty="0">
                <a:solidFill>
                  <a:schemeClr val="tx1"/>
                </a:solidFill>
                <a:latin typeface="MeiryoUI"/>
              </a:rPr>
              <a:t>4</a:t>
            </a:r>
            <a:r>
              <a:rPr lang="ja-JP" altLang="en-US" sz="1600" b="0" i="0" u="none" strike="noStrike" baseline="0" dirty="0">
                <a:solidFill>
                  <a:schemeClr val="tx1"/>
                </a:solidFill>
                <a:latin typeface="MeiryoUI"/>
              </a:rPr>
              <a:t>月</a:t>
            </a:r>
            <a:r>
              <a:rPr lang="ja-JP" altLang="en-US" sz="1600" dirty="0">
                <a:solidFill>
                  <a:schemeClr val="tx1"/>
                </a:solidFill>
                <a:latin typeface="MeiryoUI"/>
              </a:rPr>
              <a:t>以降の最終需要量を予測する</a:t>
            </a:r>
            <a:endParaRPr lang="en-US" altLang="ja-JP" sz="1600" b="0" i="0" u="none" strike="noStrike" baseline="0" dirty="0">
              <a:solidFill>
                <a:schemeClr val="tx1"/>
              </a:solidFill>
              <a:latin typeface="MeiryoUI"/>
            </a:endParaRPr>
          </a:p>
          <a:p>
            <a:pPr algn="l"/>
            <a:r>
              <a:rPr lang="en-US" altLang="ja-JP" sz="1600" b="0" i="0" u="none" strike="noStrike" baseline="0" dirty="0">
                <a:solidFill>
                  <a:schemeClr val="tx1"/>
                </a:solidFill>
                <a:latin typeface="TrebuchetMS"/>
              </a:rPr>
              <a:t>• </a:t>
            </a:r>
            <a:r>
              <a:rPr lang="ja-JP" altLang="en-US" sz="1600" b="0" i="0" u="none" strike="noStrike" baseline="0" dirty="0">
                <a:solidFill>
                  <a:schemeClr val="tx1"/>
                </a:solidFill>
                <a:latin typeface="TrebuchetMS"/>
              </a:rPr>
              <a:t>当月以降</a:t>
            </a:r>
            <a:r>
              <a:rPr lang="ja-JP" altLang="en-US" sz="1600" dirty="0">
                <a:solidFill>
                  <a:schemeClr val="tx1"/>
                </a:solidFill>
                <a:latin typeface="MeiryoUI"/>
              </a:rPr>
              <a:t>の部品コード</a:t>
            </a:r>
            <a:r>
              <a:rPr lang="en-US" altLang="ja-JP" sz="1600" dirty="0">
                <a:solidFill>
                  <a:schemeClr val="tx1"/>
                </a:solidFill>
                <a:latin typeface="MeiryoUI"/>
              </a:rPr>
              <a:t>D2502464</a:t>
            </a:r>
            <a:r>
              <a:rPr lang="ja-JP" altLang="en-US" sz="1600" dirty="0">
                <a:solidFill>
                  <a:schemeClr val="tx1"/>
                </a:solidFill>
                <a:latin typeface="MeiryoUI"/>
              </a:rPr>
              <a:t>の需要予測を行う</a:t>
            </a:r>
            <a:endParaRPr lang="en-US" altLang="ja-JP" sz="1600" dirty="0">
              <a:solidFill>
                <a:schemeClr val="tx1"/>
              </a:solidFill>
              <a:latin typeface="MeiryoUI"/>
            </a:endParaRPr>
          </a:p>
          <a:p>
            <a:pPr algn="l"/>
            <a:r>
              <a:rPr lang="en-US" altLang="ja-JP" sz="1600" b="0" i="0" u="none" strike="noStrike" baseline="0" dirty="0">
                <a:solidFill>
                  <a:schemeClr val="tx1"/>
                </a:solidFill>
                <a:latin typeface="TrebuchetMS"/>
              </a:rPr>
              <a:t>• </a:t>
            </a:r>
            <a:r>
              <a:rPr lang="ja-JP" altLang="en-US" sz="1600" b="0" i="0" u="none" strike="noStrike" baseline="0" dirty="0">
                <a:solidFill>
                  <a:schemeClr val="tx1"/>
                </a:solidFill>
                <a:latin typeface="TrebuchetMS"/>
              </a:rPr>
              <a:t>時系列予測手法には</a:t>
            </a:r>
            <a:r>
              <a:rPr lang="en-US" altLang="ja-JP" sz="1600" b="0" i="0" u="none" strike="noStrike" baseline="0" dirty="0">
                <a:solidFill>
                  <a:schemeClr val="tx1"/>
                </a:solidFill>
                <a:latin typeface="TrebuchetMS"/>
              </a:rPr>
              <a:t>Prophet</a:t>
            </a:r>
            <a:r>
              <a:rPr lang="ja-JP" altLang="en-US" sz="1600" b="0" i="0" u="none" strike="noStrike" baseline="0" dirty="0">
                <a:solidFill>
                  <a:schemeClr val="tx1"/>
                </a:solidFill>
                <a:latin typeface="TrebuchetMS"/>
              </a:rPr>
              <a:t>を用いる</a:t>
            </a:r>
            <a:endParaRPr lang="en-US" altLang="ja-JP" sz="1600" b="0" i="0" u="none" strike="noStrike" baseline="0" dirty="0">
              <a:solidFill>
                <a:schemeClr val="tx1"/>
              </a:solidFill>
              <a:latin typeface="MeiryoUI"/>
            </a:endParaRPr>
          </a:p>
        </p:txBody>
      </p:sp>
      <p:pic>
        <p:nvPicPr>
          <p:cNvPr id="9" name="Picture 4">
            <a:extLst>
              <a:ext uri="{FF2B5EF4-FFF2-40B4-BE49-F238E27FC236}">
                <a16:creationId xmlns:a16="http://schemas.microsoft.com/office/drawing/2014/main" id="{1EF2B80E-9921-E160-CA24-456E5A27D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650" y="2035731"/>
            <a:ext cx="8555233" cy="2959493"/>
          </a:xfrm>
          <a:prstGeom prst="rect">
            <a:avLst/>
          </a:prstGeom>
          <a:noFill/>
          <a:extLst>
            <a:ext uri="{909E8E84-426E-40DD-AFC4-6F175D3DCCD1}">
              <a14:hiddenFill xmlns:a14="http://schemas.microsoft.com/office/drawing/2010/main">
                <a:solidFill>
                  <a:srgbClr val="FFFFFF"/>
                </a:solidFill>
              </a14:hiddenFill>
            </a:ext>
          </a:extLst>
        </p:spPr>
      </p:pic>
      <p:sp>
        <p:nvSpPr>
          <p:cNvPr id="10" name="二等辺三角形 9">
            <a:extLst>
              <a:ext uri="{FF2B5EF4-FFF2-40B4-BE49-F238E27FC236}">
                <a16:creationId xmlns:a16="http://schemas.microsoft.com/office/drawing/2014/main" id="{B3CD0D55-BD65-B059-3582-41643F24AB5C}"/>
              </a:ext>
            </a:extLst>
          </p:cNvPr>
          <p:cNvSpPr/>
          <p:nvPr/>
        </p:nvSpPr>
        <p:spPr>
          <a:xfrm rot="10800000">
            <a:off x="290273" y="4995226"/>
            <a:ext cx="157815" cy="381808"/>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論理積ゲート 1">
            <a:extLst>
              <a:ext uri="{FF2B5EF4-FFF2-40B4-BE49-F238E27FC236}">
                <a16:creationId xmlns:a16="http://schemas.microsoft.com/office/drawing/2014/main" id="{20190687-C5D5-6E8D-CA47-E068720F9BA5}"/>
              </a:ext>
            </a:extLst>
          </p:cNvPr>
          <p:cNvSpPr/>
          <p:nvPr/>
        </p:nvSpPr>
        <p:spPr>
          <a:xfrm>
            <a:off x="290273" y="4699907"/>
            <a:ext cx="2234770" cy="295319"/>
          </a:xfrm>
          <a:custGeom>
            <a:avLst/>
            <a:gdLst>
              <a:gd name="connsiteX0" fmla="*/ 0 w 3231921"/>
              <a:gd name="connsiteY0" fmla="*/ 0 h 699247"/>
              <a:gd name="connsiteX1" fmla="*/ 1615961 w 3231921"/>
              <a:gd name="connsiteY1" fmla="*/ 0 h 699247"/>
              <a:gd name="connsiteX2" fmla="*/ 3231922 w 3231921"/>
              <a:gd name="connsiteY2" fmla="*/ 349624 h 699247"/>
              <a:gd name="connsiteX3" fmla="*/ 1615961 w 3231921"/>
              <a:gd name="connsiteY3" fmla="*/ 699248 h 699247"/>
              <a:gd name="connsiteX4" fmla="*/ 0 w 3231921"/>
              <a:gd name="connsiteY4" fmla="*/ 699247 h 699247"/>
              <a:gd name="connsiteX5" fmla="*/ 0 w 3231921"/>
              <a:gd name="connsiteY5" fmla="*/ 0 h 699247"/>
              <a:gd name="connsiteX0" fmla="*/ 0 w 3283758"/>
              <a:gd name="connsiteY0" fmla="*/ 0 h 699248"/>
              <a:gd name="connsiteX1" fmla="*/ 1615961 w 3283758"/>
              <a:gd name="connsiteY1" fmla="*/ 0 h 699248"/>
              <a:gd name="connsiteX2" fmla="*/ 3231922 w 3283758"/>
              <a:gd name="connsiteY2" fmla="*/ 349624 h 699248"/>
              <a:gd name="connsiteX3" fmla="*/ 2404855 w 3283758"/>
              <a:gd name="connsiteY3" fmla="*/ 699248 h 699248"/>
              <a:gd name="connsiteX4" fmla="*/ 0 w 3283758"/>
              <a:gd name="connsiteY4" fmla="*/ 699247 h 699248"/>
              <a:gd name="connsiteX5" fmla="*/ 0 w 3283758"/>
              <a:gd name="connsiteY5" fmla="*/ 0 h 699248"/>
              <a:gd name="connsiteX0" fmla="*/ 0 w 3235001"/>
              <a:gd name="connsiteY0" fmla="*/ 0 h 699248"/>
              <a:gd name="connsiteX1" fmla="*/ 2422785 w 3235001"/>
              <a:gd name="connsiteY1" fmla="*/ 17930 h 699248"/>
              <a:gd name="connsiteX2" fmla="*/ 3231922 w 3235001"/>
              <a:gd name="connsiteY2" fmla="*/ 349624 h 699248"/>
              <a:gd name="connsiteX3" fmla="*/ 2404855 w 3235001"/>
              <a:gd name="connsiteY3" fmla="*/ 699248 h 699248"/>
              <a:gd name="connsiteX4" fmla="*/ 0 w 3235001"/>
              <a:gd name="connsiteY4" fmla="*/ 699247 h 699248"/>
              <a:gd name="connsiteX5" fmla="*/ 0 w 3235001"/>
              <a:gd name="connsiteY5" fmla="*/ 0 h 699248"/>
              <a:gd name="connsiteX0" fmla="*/ 0 w 3237310"/>
              <a:gd name="connsiteY0" fmla="*/ 0 h 699248"/>
              <a:gd name="connsiteX1" fmla="*/ 2324173 w 3237310"/>
              <a:gd name="connsiteY1" fmla="*/ 17930 h 699248"/>
              <a:gd name="connsiteX2" fmla="*/ 3231922 w 3237310"/>
              <a:gd name="connsiteY2" fmla="*/ 349624 h 699248"/>
              <a:gd name="connsiteX3" fmla="*/ 2404855 w 3237310"/>
              <a:gd name="connsiteY3" fmla="*/ 699248 h 699248"/>
              <a:gd name="connsiteX4" fmla="*/ 0 w 3237310"/>
              <a:gd name="connsiteY4" fmla="*/ 699247 h 699248"/>
              <a:gd name="connsiteX5" fmla="*/ 0 w 3237310"/>
              <a:gd name="connsiteY5" fmla="*/ 0 h 699248"/>
              <a:gd name="connsiteX0" fmla="*/ 0 w 3234410"/>
              <a:gd name="connsiteY0" fmla="*/ 0 h 699248"/>
              <a:gd name="connsiteX1" fmla="*/ 2324173 w 3234410"/>
              <a:gd name="connsiteY1" fmla="*/ 17930 h 699248"/>
              <a:gd name="connsiteX2" fmla="*/ 3231922 w 3234410"/>
              <a:gd name="connsiteY2" fmla="*/ 349624 h 699248"/>
              <a:gd name="connsiteX3" fmla="*/ 2377961 w 3234410"/>
              <a:gd name="connsiteY3" fmla="*/ 699248 h 699248"/>
              <a:gd name="connsiteX4" fmla="*/ 0 w 3234410"/>
              <a:gd name="connsiteY4" fmla="*/ 699247 h 699248"/>
              <a:gd name="connsiteX5" fmla="*/ 0 w 3234410"/>
              <a:gd name="connsiteY5" fmla="*/ 0 h 699248"/>
              <a:gd name="connsiteX0" fmla="*/ 0 w 3231986"/>
              <a:gd name="connsiteY0" fmla="*/ 0 h 699248"/>
              <a:gd name="connsiteX1" fmla="*/ 2324173 w 3231986"/>
              <a:gd name="connsiteY1" fmla="*/ 17930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8966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1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1986" h="699248">
                <a:moveTo>
                  <a:pt x="0" y="0"/>
                </a:moveTo>
                <a:lnTo>
                  <a:pt x="2324173" y="1"/>
                </a:lnTo>
                <a:cubicBezTo>
                  <a:pt x="3216644" y="1"/>
                  <a:pt x="3233416" y="233083"/>
                  <a:pt x="3231922" y="349624"/>
                </a:cubicBezTo>
                <a:cubicBezTo>
                  <a:pt x="3230428" y="466165"/>
                  <a:pt x="3207679" y="699248"/>
                  <a:pt x="2315208" y="699248"/>
                </a:cubicBezTo>
                <a:lnTo>
                  <a:pt x="0" y="699247"/>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1400" b="0" i="0" u="sng" strike="noStrike" baseline="0" dirty="0">
                <a:solidFill>
                  <a:srgbClr val="FFFFFF"/>
                </a:solidFill>
                <a:latin typeface="MeiryoUI"/>
              </a:rPr>
              <a:t>結果</a:t>
            </a:r>
            <a:endParaRPr kumimoji="1" lang="ja-JP" altLang="en-US" sz="1400" dirty="0"/>
          </a:p>
        </p:txBody>
      </p:sp>
      <p:sp>
        <p:nvSpPr>
          <p:cNvPr id="12" name="正方形/長方形 11">
            <a:extLst>
              <a:ext uri="{FF2B5EF4-FFF2-40B4-BE49-F238E27FC236}">
                <a16:creationId xmlns:a16="http://schemas.microsoft.com/office/drawing/2014/main" id="{3EE61147-235A-4D97-A243-B932D61DA85D}"/>
              </a:ext>
            </a:extLst>
          </p:cNvPr>
          <p:cNvSpPr/>
          <p:nvPr/>
        </p:nvSpPr>
        <p:spPr>
          <a:xfrm>
            <a:off x="448089" y="4995228"/>
            <a:ext cx="11093384" cy="127231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ja-JP" sz="1600" b="0" i="0" u="none" strike="noStrike" baseline="0" dirty="0">
                <a:solidFill>
                  <a:schemeClr val="tx1"/>
                </a:solidFill>
                <a:latin typeface="TrebuchetMS"/>
              </a:rPr>
              <a:t>• </a:t>
            </a:r>
            <a:r>
              <a:rPr lang="ja-JP" altLang="en-US" sz="1600" b="0" i="0" u="none" strike="noStrike" baseline="0" dirty="0">
                <a:solidFill>
                  <a:schemeClr val="tx1"/>
                </a:solidFill>
                <a:latin typeface="TrebuchetMS"/>
              </a:rPr>
              <a:t>グラフの赤実線が最終需要量の予測を行ったものである。 </a:t>
            </a:r>
            <a:endParaRPr lang="en-US" altLang="ja-JP" sz="1600" b="0" i="0" u="none" strike="noStrike" baseline="0" dirty="0">
              <a:solidFill>
                <a:schemeClr val="tx1"/>
              </a:solidFill>
              <a:latin typeface="TrebuchetMS"/>
            </a:endParaRPr>
          </a:p>
          <a:p>
            <a:pPr algn="l"/>
            <a:r>
              <a:rPr lang="en-US" altLang="ja-JP" sz="1600" b="0" i="0" u="none" strike="noStrike" baseline="0" dirty="0">
                <a:solidFill>
                  <a:schemeClr val="tx1"/>
                </a:solidFill>
                <a:latin typeface="TrebuchetMS"/>
              </a:rPr>
              <a:t>•</a:t>
            </a:r>
            <a:r>
              <a:rPr lang="ja-JP" altLang="en-US" sz="1600" dirty="0">
                <a:solidFill>
                  <a:schemeClr val="tx1"/>
                </a:solidFill>
                <a:latin typeface="TrebuchetMS"/>
              </a:rPr>
              <a:t> </a:t>
            </a:r>
            <a:r>
              <a:rPr lang="ja-JP" altLang="en-US" sz="1600" b="0" i="0" u="none" strike="noStrike" baseline="0" dirty="0">
                <a:solidFill>
                  <a:schemeClr val="tx1"/>
                </a:solidFill>
                <a:latin typeface="TrebuchetMS"/>
              </a:rPr>
              <a:t>各点線は</a:t>
            </a:r>
            <a:r>
              <a:rPr lang="en-US" altLang="ja-JP" sz="1600" b="0" i="0" u="none" strike="noStrike" baseline="0" dirty="0">
                <a:solidFill>
                  <a:schemeClr val="tx1"/>
                </a:solidFill>
                <a:latin typeface="TrebuchetMS"/>
              </a:rPr>
              <a:t>2021</a:t>
            </a:r>
            <a:r>
              <a:rPr lang="ja-JP" altLang="en-US" sz="1600" b="0" i="0" u="none" strike="noStrike" baseline="0" dirty="0">
                <a:solidFill>
                  <a:schemeClr val="tx1"/>
                </a:solidFill>
                <a:latin typeface="TrebuchetMS"/>
              </a:rPr>
              <a:t>年</a:t>
            </a:r>
            <a:r>
              <a:rPr lang="en-US" altLang="ja-JP" sz="1600" b="0" i="0" u="none" strike="noStrike" baseline="0" dirty="0">
                <a:solidFill>
                  <a:schemeClr val="tx1"/>
                </a:solidFill>
                <a:latin typeface="TrebuchetMS"/>
              </a:rPr>
              <a:t>4</a:t>
            </a:r>
            <a:r>
              <a:rPr lang="ja-JP" altLang="en-US" sz="1600" b="0" i="0" u="none" strike="noStrike" baseline="0" dirty="0">
                <a:solidFill>
                  <a:schemeClr val="tx1"/>
                </a:solidFill>
                <a:latin typeface="TrebuchetMS"/>
              </a:rPr>
              <a:t>月時点ではブラインドデータである</a:t>
            </a:r>
            <a:endParaRPr lang="en-US" altLang="ja-JP" sz="1600" b="0" i="0" u="none" strike="noStrike" baseline="0" dirty="0">
              <a:solidFill>
                <a:schemeClr val="tx1"/>
              </a:solidFill>
              <a:latin typeface="TrebuchetMS"/>
            </a:endParaRPr>
          </a:p>
          <a:p>
            <a:pPr algn="l"/>
            <a:r>
              <a:rPr lang="en-US" altLang="ja-JP" sz="1600" b="0" i="0" u="none" strike="noStrike" baseline="0" dirty="0">
                <a:solidFill>
                  <a:schemeClr val="tx1"/>
                </a:solidFill>
                <a:latin typeface="TrebuchetMS"/>
              </a:rPr>
              <a:t>• </a:t>
            </a:r>
            <a:r>
              <a:rPr lang="ja-JP" altLang="en-US" sz="1600" b="0" i="0" u="none" strike="noStrike" baseline="0" dirty="0">
                <a:solidFill>
                  <a:schemeClr val="tx1"/>
                </a:solidFill>
                <a:latin typeface="TrebuchetMS"/>
              </a:rPr>
              <a:t>データ量が少ない為、内示需要量からも大きくかけ離れた値を予測している</a:t>
            </a:r>
            <a:endParaRPr lang="en-US" altLang="ja-JP" sz="1600" b="0" i="0" u="none" strike="noStrike" baseline="0" dirty="0">
              <a:solidFill>
                <a:schemeClr val="tx1"/>
              </a:solidFill>
              <a:latin typeface="TrebuchetMS"/>
            </a:endParaRPr>
          </a:p>
          <a:p>
            <a:r>
              <a:rPr lang="en-US" altLang="ja-JP" sz="1600" dirty="0">
                <a:solidFill>
                  <a:schemeClr val="tx1"/>
                </a:solidFill>
                <a:latin typeface="TrebuchetMS"/>
              </a:rPr>
              <a:t>•</a:t>
            </a:r>
            <a:r>
              <a:rPr lang="ja-JP" altLang="en-US" sz="1600" dirty="0">
                <a:solidFill>
                  <a:schemeClr val="tx1"/>
                </a:solidFill>
                <a:latin typeface="MeiryoUI"/>
              </a:rPr>
              <a:t> </a:t>
            </a:r>
            <a:r>
              <a:rPr lang="ja-JP" altLang="en-US" sz="1600" b="1" dirty="0">
                <a:solidFill>
                  <a:srgbClr val="FF0000"/>
                </a:solidFill>
                <a:latin typeface="MeiryoUI"/>
              </a:rPr>
              <a:t>現行のデータ量</a:t>
            </a:r>
            <a:r>
              <a:rPr lang="ja-JP" altLang="en-US" sz="1600" dirty="0">
                <a:solidFill>
                  <a:schemeClr val="tx1"/>
                </a:solidFill>
                <a:latin typeface="MeiryoUI"/>
              </a:rPr>
              <a:t>では最終需要量を正確に</a:t>
            </a:r>
            <a:r>
              <a:rPr lang="ja-JP" altLang="en-US" sz="1600" b="1" dirty="0">
                <a:solidFill>
                  <a:srgbClr val="FF0000"/>
                </a:solidFill>
                <a:latin typeface="MeiryoUI"/>
              </a:rPr>
              <a:t>予想するのは困難</a:t>
            </a:r>
            <a:r>
              <a:rPr lang="ja-JP" altLang="en-US" sz="1600" dirty="0">
                <a:solidFill>
                  <a:schemeClr val="tx1"/>
                </a:solidFill>
                <a:latin typeface="MeiryoUI"/>
              </a:rPr>
              <a:t>である</a:t>
            </a:r>
            <a:endParaRPr lang="en-US" altLang="ja-JP" sz="1600" b="0" i="0" u="none" strike="noStrike" baseline="0" dirty="0">
              <a:solidFill>
                <a:schemeClr val="tx1"/>
              </a:solidFill>
              <a:latin typeface="TrebuchetMS"/>
            </a:endParaRPr>
          </a:p>
          <a:p>
            <a:pPr algn="l"/>
            <a:r>
              <a:rPr lang="en-US" altLang="ja-JP" sz="1600" b="0" i="0" u="none" strike="noStrike" baseline="0" dirty="0">
                <a:solidFill>
                  <a:schemeClr val="tx1"/>
                </a:solidFill>
                <a:latin typeface="TrebuchetMS"/>
              </a:rPr>
              <a:t>•</a:t>
            </a:r>
            <a:r>
              <a:rPr lang="ja-JP" altLang="en-US" sz="1600" dirty="0">
                <a:solidFill>
                  <a:schemeClr val="tx1"/>
                </a:solidFill>
                <a:latin typeface="TrebuchetMS"/>
              </a:rPr>
              <a:t> それでも、これだけのデータ量でも、</a:t>
            </a:r>
            <a:r>
              <a:rPr lang="ja-JP" altLang="en-US" sz="1600" b="1" dirty="0">
                <a:solidFill>
                  <a:srgbClr val="FF0000"/>
                </a:solidFill>
                <a:latin typeface="TrebuchetMS"/>
              </a:rPr>
              <a:t>毎年</a:t>
            </a:r>
            <a:r>
              <a:rPr lang="en-US" altLang="ja-JP" sz="1600" b="1" dirty="0">
                <a:solidFill>
                  <a:srgbClr val="FF0000"/>
                </a:solidFill>
                <a:latin typeface="TrebuchetMS"/>
              </a:rPr>
              <a:t>8</a:t>
            </a:r>
            <a:r>
              <a:rPr lang="ja-JP" altLang="en-US" sz="1600" b="1" dirty="0">
                <a:solidFill>
                  <a:srgbClr val="FF0000"/>
                </a:solidFill>
                <a:latin typeface="TrebuchetMS"/>
              </a:rPr>
              <a:t>月の落込みや、その両端のピークの特徴（緑円）は掴めている</a:t>
            </a:r>
            <a:endParaRPr lang="en-US" altLang="ja-JP" sz="1600" b="1" i="0" u="none" strike="noStrike" baseline="0" dirty="0">
              <a:solidFill>
                <a:srgbClr val="FF0000"/>
              </a:solidFill>
              <a:latin typeface="MeiryoUI"/>
            </a:endParaRPr>
          </a:p>
        </p:txBody>
      </p:sp>
      <p:sp>
        <p:nvSpPr>
          <p:cNvPr id="13" name="楕円 12">
            <a:extLst>
              <a:ext uri="{FF2B5EF4-FFF2-40B4-BE49-F238E27FC236}">
                <a16:creationId xmlns:a16="http://schemas.microsoft.com/office/drawing/2014/main" id="{9FB299AA-586E-76AC-D52C-D6937F6CF941}"/>
              </a:ext>
            </a:extLst>
          </p:cNvPr>
          <p:cNvSpPr/>
          <p:nvPr/>
        </p:nvSpPr>
        <p:spPr>
          <a:xfrm>
            <a:off x="7988284" y="2532007"/>
            <a:ext cx="196645" cy="973394"/>
          </a:xfrm>
          <a:prstGeom prst="ellipse">
            <a:avLst/>
          </a:prstGeom>
          <a:noFill/>
          <a:ln w="254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F053E4A-9DB9-DF71-ABE1-3D197943DB66}"/>
              </a:ext>
            </a:extLst>
          </p:cNvPr>
          <p:cNvSpPr txBox="1"/>
          <p:nvPr/>
        </p:nvSpPr>
        <p:spPr>
          <a:xfrm>
            <a:off x="4749114" y="1949253"/>
            <a:ext cx="2125362" cy="261610"/>
          </a:xfrm>
          <a:prstGeom prst="rect">
            <a:avLst/>
          </a:prstGeom>
          <a:solidFill>
            <a:schemeClr val="bg1"/>
          </a:solidFill>
        </p:spPr>
        <p:txBody>
          <a:bodyPr wrap="square" rtlCol="0" anchor="b">
            <a:spAutoFit/>
          </a:bodyPr>
          <a:lstStyle/>
          <a:p>
            <a:pPr algn="ctr"/>
            <a:r>
              <a:rPr kumimoji="1" lang="en-US" altLang="ja-JP" sz="1100" dirty="0"/>
              <a:t>D2502464 (Prophet)</a:t>
            </a:r>
            <a:endParaRPr kumimoji="1" lang="ja-JP" altLang="en-US" sz="1100" dirty="0"/>
          </a:p>
        </p:txBody>
      </p:sp>
    </p:spTree>
    <p:extLst>
      <p:ext uri="{BB962C8B-B14F-4D97-AF65-F5344CB8AC3E}">
        <p14:creationId xmlns:p14="http://schemas.microsoft.com/office/powerpoint/2010/main" val="831051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9"/>
          <p:cNvSpPr txBox="1">
            <a:spLocks noGrp="1"/>
          </p:cNvSpPr>
          <p:nvPr>
            <p:ph type="sldNum" idx="4294967295"/>
          </p:nvPr>
        </p:nvSpPr>
        <p:spPr>
          <a:xfrm>
            <a:off x="11028363" y="192088"/>
            <a:ext cx="1163637" cy="523875"/>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kumimoji="0" lang="en-US" altLang="ja" sz="3733" b="1" kern="0">
                <a:solidFill>
                  <a:srgbClr val="2A3990"/>
                </a:solidFill>
              </a:rPr>
              <a:pPr defTabSz="1219170">
                <a:buClr>
                  <a:srgbClr val="000000"/>
                </a:buClr>
              </a:pPr>
              <a:t>11</a:t>
            </a:fld>
            <a:endParaRPr kumimoji="0" sz="3733" b="1" kern="0" dirty="0">
              <a:solidFill>
                <a:srgbClr val="2A3990"/>
              </a:solidFill>
            </a:endParaRPr>
          </a:p>
        </p:txBody>
      </p:sp>
      <p:sp>
        <p:nvSpPr>
          <p:cNvPr id="125" name="Google Shape;125;p19"/>
          <p:cNvSpPr txBox="1"/>
          <p:nvPr/>
        </p:nvSpPr>
        <p:spPr>
          <a:xfrm>
            <a:off x="357467" y="152601"/>
            <a:ext cx="1156760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kumimoji="0" lang="en-US" altLang="ja-JP" sz="2667" b="1" kern="0" dirty="0">
                <a:solidFill>
                  <a:srgbClr val="000000"/>
                </a:solidFill>
                <a:latin typeface="+mn-ea"/>
                <a:cs typeface="Roboto"/>
                <a:sym typeface="Roboto"/>
              </a:rPr>
              <a:t>§4-5. </a:t>
            </a:r>
            <a:r>
              <a:rPr kumimoji="0" lang="ja-JP" altLang="en-US" sz="2667" b="1" kern="0" dirty="0">
                <a:solidFill>
                  <a:srgbClr val="000000"/>
                </a:solidFill>
                <a:latin typeface="+mn-ea"/>
                <a:cs typeface="Roboto"/>
                <a:sym typeface="Roboto"/>
              </a:rPr>
              <a:t>部品コード</a:t>
            </a:r>
            <a:r>
              <a:rPr kumimoji="0" lang="en-US" altLang="ja-JP" sz="2667" b="1" kern="0" dirty="0">
                <a:solidFill>
                  <a:srgbClr val="000000"/>
                </a:solidFill>
                <a:latin typeface="+mn-ea"/>
                <a:cs typeface="Roboto"/>
                <a:sym typeface="Roboto"/>
              </a:rPr>
              <a:t>D2502506</a:t>
            </a:r>
            <a:r>
              <a:rPr kumimoji="0" lang="ja-JP" altLang="en-US" sz="2667" b="1" kern="0" dirty="0">
                <a:solidFill>
                  <a:srgbClr val="000000"/>
                </a:solidFill>
                <a:latin typeface="+mn-ea"/>
                <a:cs typeface="Roboto"/>
                <a:sym typeface="Roboto"/>
              </a:rPr>
              <a:t>の需要予測（ダミーデータ拡張）</a:t>
            </a:r>
          </a:p>
        </p:txBody>
      </p:sp>
      <p:sp>
        <p:nvSpPr>
          <p:cNvPr id="2" name="二等辺三角形 1">
            <a:extLst>
              <a:ext uri="{FF2B5EF4-FFF2-40B4-BE49-F238E27FC236}">
                <a16:creationId xmlns:a16="http://schemas.microsoft.com/office/drawing/2014/main" id="{2D7B9011-214D-400F-9A38-0F859FA790F5}"/>
              </a:ext>
            </a:extLst>
          </p:cNvPr>
          <p:cNvSpPr/>
          <p:nvPr/>
        </p:nvSpPr>
        <p:spPr>
          <a:xfrm rot="10800000">
            <a:off x="357467" y="1104532"/>
            <a:ext cx="157815" cy="381808"/>
          </a:xfrm>
          <a:prstGeom prst="triangle">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ローチャート: 論理積ゲート 1">
            <a:extLst>
              <a:ext uri="{FF2B5EF4-FFF2-40B4-BE49-F238E27FC236}">
                <a16:creationId xmlns:a16="http://schemas.microsoft.com/office/drawing/2014/main" id="{7B2812D8-584E-4E36-6496-BF681724479F}"/>
              </a:ext>
            </a:extLst>
          </p:cNvPr>
          <p:cNvSpPr/>
          <p:nvPr/>
        </p:nvSpPr>
        <p:spPr>
          <a:xfrm>
            <a:off x="357467" y="809213"/>
            <a:ext cx="2234770" cy="295319"/>
          </a:xfrm>
          <a:custGeom>
            <a:avLst/>
            <a:gdLst>
              <a:gd name="connsiteX0" fmla="*/ 0 w 3231921"/>
              <a:gd name="connsiteY0" fmla="*/ 0 h 699247"/>
              <a:gd name="connsiteX1" fmla="*/ 1615961 w 3231921"/>
              <a:gd name="connsiteY1" fmla="*/ 0 h 699247"/>
              <a:gd name="connsiteX2" fmla="*/ 3231922 w 3231921"/>
              <a:gd name="connsiteY2" fmla="*/ 349624 h 699247"/>
              <a:gd name="connsiteX3" fmla="*/ 1615961 w 3231921"/>
              <a:gd name="connsiteY3" fmla="*/ 699248 h 699247"/>
              <a:gd name="connsiteX4" fmla="*/ 0 w 3231921"/>
              <a:gd name="connsiteY4" fmla="*/ 699247 h 699247"/>
              <a:gd name="connsiteX5" fmla="*/ 0 w 3231921"/>
              <a:gd name="connsiteY5" fmla="*/ 0 h 699247"/>
              <a:gd name="connsiteX0" fmla="*/ 0 w 3283758"/>
              <a:gd name="connsiteY0" fmla="*/ 0 h 699248"/>
              <a:gd name="connsiteX1" fmla="*/ 1615961 w 3283758"/>
              <a:gd name="connsiteY1" fmla="*/ 0 h 699248"/>
              <a:gd name="connsiteX2" fmla="*/ 3231922 w 3283758"/>
              <a:gd name="connsiteY2" fmla="*/ 349624 h 699248"/>
              <a:gd name="connsiteX3" fmla="*/ 2404855 w 3283758"/>
              <a:gd name="connsiteY3" fmla="*/ 699248 h 699248"/>
              <a:gd name="connsiteX4" fmla="*/ 0 w 3283758"/>
              <a:gd name="connsiteY4" fmla="*/ 699247 h 699248"/>
              <a:gd name="connsiteX5" fmla="*/ 0 w 3283758"/>
              <a:gd name="connsiteY5" fmla="*/ 0 h 699248"/>
              <a:gd name="connsiteX0" fmla="*/ 0 w 3235001"/>
              <a:gd name="connsiteY0" fmla="*/ 0 h 699248"/>
              <a:gd name="connsiteX1" fmla="*/ 2422785 w 3235001"/>
              <a:gd name="connsiteY1" fmla="*/ 17930 h 699248"/>
              <a:gd name="connsiteX2" fmla="*/ 3231922 w 3235001"/>
              <a:gd name="connsiteY2" fmla="*/ 349624 h 699248"/>
              <a:gd name="connsiteX3" fmla="*/ 2404855 w 3235001"/>
              <a:gd name="connsiteY3" fmla="*/ 699248 h 699248"/>
              <a:gd name="connsiteX4" fmla="*/ 0 w 3235001"/>
              <a:gd name="connsiteY4" fmla="*/ 699247 h 699248"/>
              <a:gd name="connsiteX5" fmla="*/ 0 w 3235001"/>
              <a:gd name="connsiteY5" fmla="*/ 0 h 699248"/>
              <a:gd name="connsiteX0" fmla="*/ 0 w 3237310"/>
              <a:gd name="connsiteY0" fmla="*/ 0 h 699248"/>
              <a:gd name="connsiteX1" fmla="*/ 2324173 w 3237310"/>
              <a:gd name="connsiteY1" fmla="*/ 17930 h 699248"/>
              <a:gd name="connsiteX2" fmla="*/ 3231922 w 3237310"/>
              <a:gd name="connsiteY2" fmla="*/ 349624 h 699248"/>
              <a:gd name="connsiteX3" fmla="*/ 2404855 w 3237310"/>
              <a:gd name="connsiteY3" fmla="*/ 699248 h 699248"/>
              <a:gd name="connsiteX4" fmla="*/ 0 w 3237310"/>
              <a:gd name="connsiteY4" fmla="*/ 699247 h 699248"/>
              <a:gd name="connsiteX5" fmla="*/ 0 w 3237310"/>
              <a:gd name="connsiteY5" fmla="*/ 0 h 699248"/>
              <a:gd name="connsiteX0" fmla="*/ 0 w 3234410"/>
              <a:gd name="connsiteY0" fmla="*/ 0 h 699248"/>
              <a:gd name="connsiteX1" fmla="*/ 2324173 w 3234410"/>
              <a:gd name="connsiteY1" fmla="*/ 17930 h 699248"/>
              <a:gd name="connsiteX2" fmla="*/ 3231922 w 3234410"/>
              <a:gd name="connsiteY2" fmla="*/ 349624 h 699248"/>
              <a:gd name="connsiteX3" fmla="*/ 2377961 w 3234410"/>
              <a:gd name="connsiteY3" fmla="*/ 699248 h 699248"/>
              <a:gd name="connsiteX4" fmla="*/ 0 w 3234410"/>
              <a:gd name="connsiteY4" fmla="*/ 699247 h 699248"/>
              <a:gd name="connsiteX5" fmla="*/ 0 w 3234410"/>
              <a:gd name="connsiteY5" fmla="*/ 0 h 699248"/>
              <a:gd name="connsiteX0" fmla="*/ 0 w 3231986"/>
              <a:gd name="connsiteY0" fmla="*/ 0 h 699248"/>
              <a:gd name="connsiteX1" fmla="*/ 2324173 w 3231986"/>
              <a:gd name="connsiteY1" fmla="*/ 17930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8966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1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1986" h="699248">
                <a:moveTo>
                  <a:pt x="0" y="0"/>
                </a:moveTo>
                <a:lnTo>
                  <a:pt x="2324173" y="1"/>
                </a:lnTo>
                <a:cubicBezTo>
                  <a:pt x="3216644" y="1"/>
                  <a:pt x="3233416" y="233083"/>
                  <a:pt x="3231922" y="349624"/>
                </a:cubicBezTo>
                <a:cubicBezTo>
                  <a:pt x="3230428" y="466165"/>
                  <a:pt x="3207679" y="699248"/>
                  <a:pt x="2315208" y="699248"/>
                </a:cubicBezTo>
                <a:lnTo>
                  <a:pt x="0" y="699247"/>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1400" b="0" i="0" u="sng" strike="noStrike" baseline="0" dirty="0">
                <a:solidFill>
                  <a:srgbClr val="FFFFFF"/>
                </a:solidFill>
                <a:latin typeface="MeiryoUI"/>
              </a:rPr>
              <a:t>条件</a:t>
            </a:r>
            <a:endParaRPr kumimoji="1" lang="ja-JP" altLang="en-US" sz="1400" dirty="0"/>
          </a:p>
        </p:txBody>
      </p:sp>
      <p:sp>
        <p:nvSpPr>
          <p:cNvPr id="4" name="正方形/長方形 3">
            <a:extLst>
              <a:ext uri="{FF2B5EF4-FFF2-40B4-BE49-F238E27FC236}">
                <a16:creationId xmlns:a16="http://schemas.microsoft.com/office/drawing/2014/main" id="{BC33D1D3-9ECF-1054-46DC-AECAF192DE1C}"/>
              </a:ext>
            </a:extLst>
          </p:cNvPr>
          <p:cNvSpPr/>
          <p:nvPr/>
        </p:nvSpPr>
        <p:spPr>
          <a:xfrm>
            <a:off x="515283" y="1104533"/>
            <a:ext cx="11093384" cy="90529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ja-JP" sz="1400" b="0" i="0" u="none" strike="noStrike" baseline="0" dirty="0">
                <a:solidFill>
                  <a:schemeClr val="tx1"/>
                </a:solidFill>
                <a:latin typeface="TrebuchetMS"/>
              </a:rPr>
              <a:t>• </a:t>
            </a:r>
            <a:r>
              <a:rPr lang="ja-JP" altLang="en-US" sz="1400" b="0" i="0" u="none" strike="noStrike" baseline="0" dirty="0">
                <a:solidFill>
                  <a:schemeClr val="tx1"/>
                </a:solidFill>
                <a:latin typeface="TrebuchetMS"/>
              </a:rPr>
              <a:t>現行データでは予想が難しいので、ダミーの過去データを付加して予測を行う。</a:t>
            </a:r>
          </a:p>
          <a:p>
            <a:pPr algn="l"/>
            <a:r>
              <a:rPr lang="en-US" altLang="ja-JP" sz="1400" b="0" i="0" u="none" strike="noStrike" baseline="0" dirty="0">
                <a:solidFill>
                  <a:schemeClr val="tx1"/>
                </a:solidFill>
                <a:latin typeface="TrebuchetMS"/>
              </a:rPr>
              <a:t>• 2019</a:t>
            </a:r>
            <a:r>
              <a:rPr lang="ja-JP" altLang="en-US" sz="1400" b="0" i="0" u="none" strike="noStrike" baseline="0" dirty="0">
                <a:solidFill>
                  <a:schemeClr val="tx1"/>
                </a:solidFill>
                <a:latin typeface="TrebuchetMS"/>
              </a:rPr>
              <a:t>年</a:t>
            </a:r>
            <a:r>
              <a:rPr lang="en-US" altLang="ja-JP" sz="1400" b="0" i="0" u="none" strike="noStrike" baseline="0" dirty="0">
                <a:solidFill>
                  <a:schemeClr val="tx1"/>
                </a:solidFill>
                <a:latin typeface="TrebuchetMS"/>
              </a:rPr>
              <a:t>03</a:t>
            </a:r>
            <a:r>
              <a:rPr lang="ja-JP" altLang="en-US" sz="1400" b="0" i="0" u="none" strike="noStrike" baseline="0" dirty="0">
                <a:solidFill>
                  <a:schemeClr val="tx1"/>
                </a:solidFill>
                <a:latin typeface="TrebuchetMS"/>
              </a:rPr>
              <a:t>月～</a:t>
            </a:r>
            <a:r>
              <a:rPr lang="en-US" altLang="ja-JP" sz="1400" b="0" i="0" u="none" strike="noStrike" baseline="0" dirty="0">
                <a:solidFill>
                  <a:schemeClr val="tx1"/>
                </a:solidFill>
                <a:latin typeface="TrebuchetMS"/>
              </a:rPr>
              <a:t>2021</a:t>
            </a:r>
            <a:r>
              <a:rPr lang="ja-JP" altLang="en-US" sz="1400" b="0" i="0" u="none" strike="noStrike" baseline="0" dirty="0">
                <a:solidFill>
                  <a:schemeClr val="tx1"/>
                </a:solidFill>
                <a:latin typeface="TrebuchetMS"/>
              </a:rPr>
              <a:t>年</a:t>
            </a:r>
            <a:r>
              <a:rPr lang="en-US" altLang="ja-JP" sz="1400" b="0" i="0" u="none" strike="noStrike" baseline="0" dirty="0">
                <a:solidFill>
                  <a:schemeClr val="tx1"/>
                </a:solidFill>
                <a:latin typeface="TrebuchetMS"/>
              </a:rPr>
              <a:t>2</a:t>
            </a:r>
            <a:r>
              <a:rPr lang="ja-JP" altLang="en-US" sz="1400" b="0" i="0" u="none" strike="noStrike" baseline="0" dirty="0">
                <a:solidFill>
                  <a:schemeClr val="tx1"/>
                </a:solidFill>
                <a:latin typeface="TrebuchetMS"/>
              </a:rPr>
              <a:t>月のデータをベースに</a:t>
            </a:r>
            <a:r>
              <a:rPr lang="ja-JP" altLang="en-US" sz="1400" dirty="0">
                <a:solidFill>
                  <a:schemeClr val="tx1"/>
                </a:solidFill>
                <a:latin typeface="TrebuchetMS"/>
              </a:rPr>
              <a:t>各月</a:t>
            </a:r>
            <a:r>
              <a:rPr lang="ja-JP" altLang="en-US" sz="1400" b="0" i="0" u="none" strike="noStrike" baseline="0" dirty="0">
                <a:solidFill>
                  <a:schemeClr val="tx1"/>
                </a:solidFill>
                <a:latin typeface="TrebuchetMS"/>
              </a:rPr>
              <a:t>ランダムで</a:t>
            </a:r>
            <a:r>
              <a:rPr lang="en-US" altLang="ja-JP" sz="1400" b="0" i="0" u="none" strike="noStrike" baseline="0" dirty="0">
                <a:solidFill>
                  <a:schemeClr val="tx1"/>
                </a:solidFill>
                <a:latin typeface="TrebuchetMS"/>
              </a:rPr>
              <a:t>±20%</a:t>
            </a:r>
            <a:r>
              <a:rPr lang="ja-JP" altLang="en-US" sz="1400" b="0" i="0" u="none" strike="noStrike" baseline="0" dirty="0">
                <a:solidFill>
                  <a:schemeClr val="tx1"/>
                </a:solidFill>
                <a:latin typeface="TrebuchetMS"/>
              </a:rPr>
              <a:t>の範囲でデータを変動させ、４年分のダミーデータを作成した。</a:t>
            </a:r>
            <a:endParaRPr lang="en-US" altLang="ja-JP" sz="1400" b="0" i="0" u="none" strike="noStrike" baseline="0" dirty="0">
              <a:solidFill>
                <a:schemeClr val="tx1"/>
              </a:solidFill>
              <a:latin typeface="TrebuchetMS"/>
            </a:endParaRPr>
          </a:p>
          <a:p>
            <a:pPr algn="l"/>
            <a:r>
              <a:rPr lang="en-US" altLang="ja-JP" sz="1400" b="0" i="0" u="none" strike="noStrike" baseline="0" dirty="0">
                <a:solidFill>
                  <a:schemeClr val="tx1"/>
                </a:solidFill>
                <a:latin typeface="TrebuchetMS"/>
              </a:rPr>
              <a:t>• </a:t>
            </a:r>
            <a:r>
              <a:rPr lang="ja-JP" altLang="en-US" sz="1400" b="0" i="0" u="none" strike="noStrike" baseline="0" dirty="0">
                <a:solidFill>
                  <a:schemeClr val="tx1"/>
                </a:solidFill>
                <a:latin typeface="MeiryoUI"/>
              </a:rPr>
              <a:t>当月を</a:t>
            </a:r>
            <a:r>
              <a:rPr lang="en-US" altLang="ja-JP" sz="1400" b="0" i="0" u="none" strike="noStrike" baseline="0" dirty="0">
                <a:solidFill>
                  <a:schemeClr val="tx1"/>
                </a:solidFill>
                <a:latin typeface="MeiryoUI"/>
              </a:rPr>
              <a:t>2020</a:t>
            </a:r>
            <a:r>
              <a:rPr lang="ja-JP" altLang="en-US" sz="1400" b="0" i="0" u="none" strike="noStrike" baseline="0" dirty="0">
                <a:solidFill>
                  <a:schemeClr val="tx1"/>
                </a:solidFill>
                <a:latin typeface="MeiryoUI"/>
              </a:rPr>
              <a:t>年</a:t>
            </a:r>
            <a:r>
              <a:rPr lang="en-US" altLang="ja-JP" sz="1400" b="0" i="0" u="none" strike="noStrike" baseline="0" dirty="0">
                <a:solidFill>
                  <a:schemeClr val="tx1"/>
                </a:solidFill>
                <a:latin typeface="MeiryoUI"/>
              </a:rPr>
              <a:t>2</a:t>
            </a:r>
            <a:r>
              <a:rPr lang="ja-JP" altLang="en-US" sz="1400" b="0" i="0" u="none" strike="noStrike" baseline="0" dirty="0">
                <a:solidFill>
                  <a:schemeClr val="tx1"/>
                </a:solidFill>
                <a:latin typeface="MeiryoUI"/>
              </a:rPr>
              <a:t>月とし、</a:t>
            </a:r>
            <a:r>
              <a:rPr lang="en-US" altLang="ja-JP" sz="1400" b="0" i="0" u="none" strike="noStrike" baseline="0" dirty="0">
                <a:solidFill>
                  <a:schemeClr val="tx1"/>
                </a:solidFill>
                <a:latin typeface="MeiryoUI"/>
              </a:rPr>
              <a:t>2020</a:t>
            </a:r>
            <a:r>
              <a:rPr lang="ja-JP" altLang="en-US" sz="1400" b="0" i="0" u="none" strike="noStrike" baseline="0" dirty="0">
                <a:solidFill>
                  <a:schemeClr val="tx1"/>
                </a:solidFill>
                <a:latin typeface="MeiryoUI"/>
              </a:rPr>
              <a:t>年</a:t>
            </a:r>
            <a:r>
              <a:rPr lang="en-US" altLang="ja-JP" sz="1400" b="0" i="0" u="none" strike="noStrike" baseline="0" dirty="0">
                <a:solidFill>
                  <a:schemeClr val="tx1"/>
                </a:solidFill>
                <a:latin typeface="MeiryoUI"/>
              </a:rPr>
              <a:t>01</a:t>
            </a:r>
            <a:r>
              <a:rPr lang="ja-JP" altLang="en-US" sz="1400" b="0" i="0" u="none" strike="noStrike" baseline="0" dirty="0">
                <a:solidFill>
                  <a:schemeClr val="tx1"/>
                </a:solidFill>
                <a:latin typeface="MeiryoUI"/>
              </a:rPr>
              <a:t>月までの最終需要量が確定している状態とする。</a:t>
            </a:r>
            <a:endParaRPr lang="en-US" altLang="ja-JP" sz="1400" b="0" i="0" u="none" strike="noStrike" baseline="0" dirty="0">
              <a:solidFill>
                <a:schemeClr val="tx1"/>
              </a:solidFill>
              <a:latin typeface="MeiryoUI"/>
            </a:endParaRPr>
          </a:p>
          <a:p>
            <a:pPr algn="l"/>
            <a:r>
              <a:rPr lang="en-US" altLang="ja-JP" sz="1400" b="0" i="0" u="none" strike="noStrike" baseline="0" dirty="0">
                <a:solidFill>
                  <a:schemeClr val="tx1"/>
                </a:solidFill>
                <a:latin typeface="TrebuchetMS"/>
              </a:rPr>
              <a:t>• </a:t>
            </a:r>
            <a:r>
              <a:rPr lang="en-US" altLang="ja-JP" sz="1400" b="0" i="0" u="none" strike="noStrike" baseline="0" dirty="0">
                <a:solidFill>
                  <a:schemeClr val="tx1"/>
                </a:solidFill>
                <a:latin typeface="MeiryoUI"/>
              </a:rPr>
              <a:t>2020</a:t>
            </a:r>
            <a:r>
              <a:rPr lang="ja-JP" altLang="en-US" sz="1400" b="0" i="0" u="none" strike="noStrike" baseline="0" dirty="0">
                <a:solidFill>
                  <a:schemeClr val="tx1"/>
                </a:solidFill>
                <a:latin typeface="MeiryoUI"/>
              </a:rPr>
              <a:t>年</a:t>
            </a:r>
            <a:r>
              <a:rPr lang="en-US" altLang="ja-JP" sz="1400" b="0" i="0" u="none" strike="noStrike" baseline="0" dirty="0">
                <a:solidFill>
                  <a:schemeClr val="tx1"/>
                </a:solidFill>
                <a:latin typeface="MeiryoUI"/>
              </a:rPr>
              <a:t>1</a:t>
            </a:r>
            <a:r>
              <a:rPr lang="ja-JP" altLang="en-US" sz="1400" b="0" i="0" u="none" strike="noStrike" baseline="0" dirty="0">
                <a:solidFill>
                  <a:schemeClr val="tx1"/>
                </a:solidFill>
                <a:latin typeface="MeiryoUI"/>
              </a:rPr>
              <a:t>月以降</a:t>
            </a:r>
            <a:r>
              <a:rPr lang="ja-JP" altLang="en-US" sz="1400" dirty="0">
                <a:solidFill>
                  <a:schemeClr val="tx1"/>
                </a:solidFill>
                <a:latin typeface="MeiryoUI"/>
              </a:rPr>
              <a:t>の部品コード</a:t>
            </a:r>
            <a:r>
              <a:rPr lang="en-US" altLang="ja-JP" sz="1400" dirty="0">
                <a:solidFill>
                  <a:schemeClr val="tx1"/>
                </a:solidFill>
                <a:latin typeface="MeiryoUI"/>
              </a:rPr>
              <a:t>D2502464</a:t>
            </a:r>
            <a:r>
              <a:rPr lang="ja-JP" altLang="en-US" sz="1400" dirty="0">
                <a:solidFill>
                  <a:schemeClr val="tx1"/>
                </a:solidFill>
                <a:latin typeface="MeiryoUI"/>
              </a:rPr>
              <a:t>の需要予測を行う。（傾向を見る為、１年程度の予想を行う）</a:t>
            </a:r>
            <a:endParaRPr lang="en-US" altLang="ja-JP" sz="1400" dirty="0">
              <a:solidFill>
                <a:schemeClr val="tx1"/>
              </a:solidFill>
              <a:latin typeface="MeiryoUI"/>
            </a:endParaRPr>
          </a:p>
          <a:p>
            <a:pPr algn="l"/>
            <a:endParaRPr lang="ja-JP" altLang="en-US" sz="1400" b="0" i="0" u="none" strike="noStrike" baseline="0" dirty="0">
              <a:solidFill>
                <a:schemeClr val="tx1"/>
              </a:solidFill>
              <a:latin typeface="TrebuchetMS"/>
            </a:endParaRPr>
          </a:p>
        </p:txBody>
      </p:sp>
      <p:sp>
        <p:nvSpPr>
          <p:cNvPr id="10" name="二等辺三角形 9">
            <a:extLst>
              <a:ext uri="{FF2B5EF4-FFF2-40B4-BE49-F238E27FC236}">
                <a16:creationId xmlns:a16="http://schemas.microsoft.com/office/drawing/2014/main" id="{B3CD0D55-BD65-B059-3582-41643F24AB5C}"/>
              </a:ext>
            </a:extLst>
          </p:cNvPr>
          <p:cNvSpPr/>
          <p:nvPr/>
        </p:nvSpPr>
        <p:spPr>
          <a:xfrm rot="10800000">
            <a:off x="290273" y="5171304"/>
            <a:ext cx="157815" cy="381808"/>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論理積ゲート 1">
            <a:extLst>
              <a:ext uri="{FF2B5EF4-FFF2-40B4-BE49-F238E27FC236}">
                <a16:creationId xmlns:a16="http://schemas.microsoft.com/office/drawing/2014/main" id="{20190687-C5D5-6E8D-CA47-E068720F9BA5}"/>
              </a:ext>
            </a:extLst>
          </p:cNvPr>
          <p:cNvSpPr/>
          <p:nvPr/>
        </p:nvSpPr>
        <p:spPr>
          <a:xfrm>
            <a:off x="290273" y="4875985"/>
            <a:ext cx="2234770" cy="295319"/>
          </a:xfrm>
          <a:custGeom>
            <a:avLst/>
            <a:gdLst>
              <a:gd name="connsiteX0" fmla="*/ 0 w 3231921"/>
              <a:gd name="connsiteY0" fmla="*/ 0 h 699247"/>
              <a:gd name="connsiteX1" fmla="*/ 1615961 w 3231921"/>
              <a:gd name="connsiteY1" fmla="*/ 0 h 699247"/>
              <a:gd name="connsiteX2" fmla="*/ 3231922 w 3231921"/>
              <a:gd name="connsiteY2" fmla="*/ 349624 h 699247"/>
              <a:gd name="connsiteX3" fmla="*/ 1615961 w 3231921"/>
              <a:gd name="connsiteY3" fmla="*/ 699248 h 699247"/>
              <a:gd name="connsiteX4" fmla="*/ 0 w 3231921"/>
              <a:gd name="connsiteY4" fmla="*/ 699247 h 699247"/>
              <a:gd name="connsiteX5" fmla="*/ 0 w 3231921"/>
              <a:gd name="connsiteY5" fmla="*/ 0 h 699247"/>
              <a:gd name="connsiteX0" fmla="*/ 0 w 3283758"/>
              <a:gd name="connsiteY0" fmla="*/ 0 h 699248"/>
              <a:gd name="connsiteX1" fmla="*/ 1615961 w 3283758"/>
              <a:gd name="connsiteY1" fmla="*/ 0 h 699248"/>
              <a:gd name="connsiteX2" fmla="*/ 3231922 w 3283758"/>
              <a:gd name="connsiteY2" fmla="*/ 349624 h 699248"/>
              <a:gd name="connsiteX3" fmla="*/ 2404855 w 3283758"/>
              <a:gd name="connsiteY3" fmla="*/ 699248 h 699248"/>
              <a:gd name="connsiteX4" fmla="*/ 0 w 3283758"/>
              <a:gd name="connsiteY4" fmla="*/ 699247 h 699248"/>
              <a:gd name="connsiteX5" fmla="*/ 0 w 3283758"/>
              <a:gd name="connsiteY5" fmla="*/ 0 h 699248"/>
              <a:gd name="connsiteX0" fmla="*/ 0 w 3235001"/>
              <a:gd name="connsiteY0" fmla="*/ 0 h 699248"/>
              <a:gd name="connsiteX1" fmla="*/ 2422785 w 3235001"/>
              <a:gd name="connsiteY1" fmla="*/ 17930 h 699248"/>
              <a:gd name="connsiteX2" fmla="*/ 3231922 w 3235001"/>
              <a:gd name="connsiteY2" fmla="*/ 349624 h 699248"/>
              <a:gd name="connsiteX3" fmla="*/ 2404855 w 3235001"/>
              <a:gd name="connsiteY3" fmla="*/ 699248 h 699248"/>
              <a:gd name="connsiteX4" fmla="*/ 0 w 3235001"/>
              <a:gd name="connsiteY4" fmla="*/ 699247 h 699248"/>
              <a:gd name="connsiteX5" fmla="*/ 0 w 3235001"/>
              <a:gd name="connsiteY5" fmla="*/ 0 h 699248"/>
              <a:gd name="connsiteX0" fmla="*/ 0 w 3237310"/>
              <a:gd name="connsiteY0" fmla="*/ 0 h 699248"/>
              <a:gd name="connsiteX1" fmla="*/ 2324173 w 3237310"/>
              <a:gd name="connsiteY1" fmla="*/ 17930 h 699248"/>
              <a:gd name="connsiteX2" fmla="*/ 3231922 w 3237310"/>
              <a:gd name="connsiteY2" fmla="*/ 349624 h 699248"/>
              <a:gd name="connsiteX3" fmla="*/ 2404855 w 3237310"/>
              <a:gd name="connsiteY3" fmla="*/ 699248 h 699248"/>
              <a:gd name="connsiteX4" fmla="*/ 0 w 3237310"/>
              <a:gd name="connsiteY4" fmla="*/ 699247 h 699248"/>
              <a:gd name="connsiteX5" fmla="*/ 0 w 3237310"/>
              <a:gd name="connsiteY5" fmla="*/ 0 h 699248"/>
              <a:gd name="connsiteX0" fmla="*/ 0 w 3234410"/>
              <a:gd name="connsiteY0" fmla="*/ 0 h 699248"/>
              <a:gd name="connsiteX1" fmla="*/ 2324173 w 3234410"/>
              <a:gd name="connsiteY1" fmla="*/ 17930 h 699248"/>
              <a:gd name="connsiteX2" fmla="*/ 3231922 w 3234410"/>
              <a:gd name="connsiteY2" fmla="*/ 349624 h 699248"/>
              <a:gd name="connsiteX3" fmla="*/ 2377961 w 3234410"/>
              <a:gd name="connsiteY3" fmla="*/ 699248 h 699248"/>
              <a:gd name="connsiteX4" fmla="*/ 0 w 3234410"/>
              <a:gd name="connsiteY4" fmla="*/ 699247 h 699248"/>
              <a:gd name="connsiteX5" fmla="*/ 0 w 3234410"/>
              <a:gd name="connsiteY5" fmla="*/ 0 h 699248"/>
              <a:gd name="connsiteX0" fmla="*/ 0 w 3231986"/>
              <a:gd name="connsiteY0" fmla="*/ 0 h 699248"/>
              <a:gd name="connsiteX1" fmla="*/ 2324173 w 3231986"/>
              <a:gd name="connsiteY1" fmla="*/ 17930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8966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1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1986" h="699248">
                <a:moveTo>
                  <a:pt x="0" y="0"/>
                </a:moveTo>
                <a:lnTo>
                  <a:pt x="2324173" y="1"/>
                </a:lnTo>
                <a:cubicBezTo>
                  <a:pt x="3216644" y="1"/>
                  <a:pt x="3233416" y="233083"/>
                  <a:pt x="3231922" y="349624"/>
                </a:cubicBezTo>
                <a:cubicBezTo>
                  <a:pt x="3230428" y="466165"/>
                  <a:pt x="3207679" y="699248"/>
                  <a:pt x="2315208" y="699248"/>
                </a:cubicBezTo>
                <a:lnTo>
                  <a:pt x="0" y="699247"/>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1400" b="0" i="0" u="sng" strike="noStrike" baseline="0" dirty="0">
                <a:solidFill>
                  <a:srgbClr val="FFFFFF"/>
                </a:solidFill>
                <a:latin typeface="MeiryoUI"/>
              </a:rPr>
              <a:t>結果</a:t>
            </a:r>
            <a:endParaRPr kumimoji="1" lang="ja-JP" altLang="en-US" sz="1400" dirty="0"/>
          </a:p>
        </p:txBody>
      </p:sp>
      <p:sp>
        <p:nvSpPr>
          <p:cNvPr id="12" name="正方形/長方形 11">
            <a:extLst>
              <a:ext uri="{FF2B5EF4-FFF2-40B4-BE49-F238E27FC236}">
                <a16:creationId xmlns:a16="http://schemas.microsoft.com/office/drawing/2014/main" id="{3EE61147-235A-4D97-A243-B932D61DA85D}"/>
              </a:ext>
            </a:extLst>
          </p:cNvPr>
          <p:cNvSpPr/>
          <p:nvPr/>
        </p:nvSpPr>
        <p:spPr>
          <a:xfrm>
            <a:off x="448089" y="5171306"/>
            <a:ext cx="11093384" cy="1113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ja-JP" sz="1400" b="0" i="0" u="none" strike="noStrike" baseline="0" dirty="0">
                <a:solidFill>
                  <a:schemeClr val="tx1"/>
                </a:solidFill>
                <a:latin typeface="TrebuchetMS"/>
              </a:rPr>
              <a:t>• </a:t>
            </a:r>
            <a:r>
              <a:rPr lang="ja-JP" altLang="en-US" sz="1400" b="0" i="0" u="none" strike="noStrike" baseline="0" dirty="0">
                <a:solidFill>
                  <a:schemeClr val="tx1"/>
                </a:solidFill>
                <a:latin typeface="TrebuchetMS"/>
              </a:rPr>
              <a:t>グラフの赤実線が最終需要量の予測を行ったものである。</a:t>
            </a:r>
          </a:p>
          <a:p>
            <a:pPr algn="l"/>
            <a:r>
              <a:rPr lang="en-US" altLang="ja-JP" sz="1400" b="0" i="0" u="none" strike="noStrike" baseline="0" dirty="0">
                <a:solidFill>
                  <a:schemeClr val="tx1"/>
                </a:solidFill>
                <a:latin typeface="TrebuchetMS"/>
              </a:rPr>
              <a:t>• </a:t>
            </a:r>
            <a:r>
              <a:rPr lang="ja-JP" altLang="en-US" sz="1400" b="0" i="0" u="none" strike="noStrike" baseline="0" dirty="0">
                <a:solidFill>
                  <a:schemeClr val="tx1"/>
                </a:solidFill>
                <a:latin typeface="TrebuchetMS"/>
              </a:rPr>
              <a:t>オリジナルデータより</a:t>
            </a:r>
            <a:r>
              <a:rPr lang="ja-JP" altLang="en-US" sz="1400" b="0" i="0" u="none" strike="noStrike" baseline="0" dirty="0">
                <a:solidFill>
                  <a:srgbClr val="FF0000"/>
                </a:solidFill>
                <a:latin typeface="TrebuchetMS"/>
              </a:rPr>
              <a:t>最終需要量（黒点線）に沿う値を予測</a:t>
            </a:r>
            <a:r>
              <a:rPr lang="ja-JP" altLang="en-US" sz="1400" b="0" i="0" u="none" strike="noStrike" baseline="0" dirty="0">
                <a:solidFill>
                  <a:schemeClr val="tx1"/>
                </a:solidFill>
                <a:latin typeface="TrebuchetMS"/>
              </a:rPr>
              <a:t>している。</a:t>
            </a:r>
          </a:p>
          <a:p>
            <a:pPr algn="l"/>
            <a:r>
              <a:rPr lang="en-US" altLang="ja-JP" sz="1400" b="0" i="0" u="none" strike="noStrike" baseline="0" dirty="0">
                <a:solidFill>
                  <a:schemeClr val="tx1"/>
                </a:solidFill>
                <a:latin typeface="TrebuchetMS"/>
              </a:rPr>
              <a:t>• </a:t>
            </a:r>
            <a:r>
              <a:rPr lang="ja-JP" altLang="en-US" sz="1400" b="0" i="0" u="none" strike="noStrike" baseline="0" dirty="0">
                <a:solidFill>
                  <a:schemeClr val="tx1"/>
                </a:solidFill>
                <a:latin typeface="TrebuchetMS"/>
              </a:rPr>
              <a:t>オリジナル予想と同様に、</a:t>
            </a:r>
            <a:r>
              <a:rPr lang="ja-JP" altLang="en-US" sz="1400" b="0" i="0" u="none" strike="noStrike" baseline="0" dirty="0">
                <a:solidFill>
                  <a:srgbClr val="FF0000"/>
                </a:solidFill>
                <a:latin typeface="TrebuchetMS"/>
              </a:rPr>
              <a:t>毎年８月の落込み及び、その両端のピークの特徴は掴めている</a:t>
            </a:r>
            <a:r>
              <a:rPr lang="ja-JP" altLang="en-US" sz="1400" b="0" i="0" u="none" strike="noStrike" baseline="0" dirty="0">
                <a:solidFill>
                  <a:schemeClr val="tx1"/>
                </a:solidFill>
                <a:latin typeface="TrebuchetMS"/>
              </a:rPr>
              <a:t>。</a:t>
            </a:r>
          </a:p>
          <a:p>
            <a:pPr algn="l"/>
            <a:r>
              <a:rPr lang="en-US" altLang="ja-JP" sz="1400" b="0" i="0" u="none" strike="noStrike" baseline="0" dirty="0">
                <a:solidFill>
                  <a:schemeClr val="tx1"/>
                </a:solidFill>
                <a:latin typeface="TrebuchetMS"/>
              </a:rPr>
              <a:t>• </a:t>
            </a:r>
            <a:r>
              <a:rPr lang="ja-JP" altLang="en-US" sz="1400" b="0" i="0" u="none" strike="noStrike" baseline="0" dirty="0">
                <a:solidFill>
                  <a:schemeClr val="tx1"/>
                </a:solidFill>
                <a:latin typeface="TrebuchetMS"/>
              </a:rPr>
              <a:t>緑〇で示した、</a:t>
            </a:r>
            <a:r>
              <a:rPr lang="ja-JP" altLang="en-US" sz="1400" b="0" i="0" u="none" strike="noStrike" baseline="0" dirty="0">
                <a:solidFill>
                  <a:srgbClr val="FF0000"/>
                </a:solidFill>
                <a:latin typeface="TrebuchetMS"/>
              </a:rPr>
              <a:t>内示より最終需要量が多い値もトレース出来ている</a:t>
            </a:r>
            <a:r>
              <a:rPr lang="ja-JP" altLang="en-US" sz="1400" b="0" i="0" u="none" strike="noStrike" baseline="0" dirty="0">
                <a:solidFill>
                  <a:schemeClr val="tx1"/>
                </a:solidFill>
                <a:latin typeface="TrebuchetMS"/>
              </a:rPr>
              <a:t>ので、内示量ではなく予測値に応じて定期トラックを手配することにより、</a:t>
            </a:r>
            <a:r>
              <a:rPr lang="ja-JP" altLang="en-US" sz="1400" b="0" i="0" u="none" strike="noStrike" baseline="0" dirty="0">
                <a:solidFill>
                  <a:srgbClr val="FF0000"/>
                </a:solidFill>
                <a:latin typeface="TrebuchetMS"/>
              </a:rPr>
              <a:t>非定期便の発注回数は減らせる</a:t>
            </a:r>
            <a:r>
              <a:rPr lang="ja-JP" altLang="en-US" sz="1400" b="0" i="0" u="none" strike="noStrike" baseline="0" dirty="0">
                <a:solidFill>
                  <a:schemeClr val="tx1"/>
                </a:solidFill>
                <a:latin typeface="TrebuchetMS"/>
              </a:rPr>
              <a:t>と考える。一方、</a:t>
            </a:r>
            <a:r>
              <a:rPr lang="en-US" altLang="ja-JP" sz="1400" b="0" i="0" u="none" strike="noStrike" baseline="0" dirty="0">
                <a:solidFill>
                  <a:schemeClr val="tx1"/>
                </a:solidFill>
                <a:latin typeface="TrebuchetMS"/>
              </a:rPr>
              <a:t>2021</a:t>
            </a:r>
            <a:r>
              <a:rPr lang="ja-JP" altLang="en-US" sz="1400" b="0" i="0" u="none" strike="noStrike" baseline="0" dirty="0">
                <a:solidFill>
                  <a:schemeClr val="tx1"/>
                </a:solidFill>
                <a:latin typeface="TrebuchetMS"/>
              </a:rPr>
              <a:t>年</a:t>
            </a:r>
            <a:r>
              <a:rPr lang="en-US" altLang="ja-JP" sz="1400" b="0" i="0" u="none" strike="noStrike" baseline="0" dirty="0">
                <a:solidFill>
                  <a:schemeClr val="tx1"/>
                </a:solidFill>
                <a:latin typeface="TrebuchetMS"/>
              </a:rPr>
              <a:t>5</a:t>
            </a:r>
            <a:r>
              <a:rPr lang="ja-JP" altLang="en-US" sz="1400" b="0" i="0" u="none" strike="noStrike" baseline="0" dirty="0">
                <a:solidFill>
                  <a:schemeClr val="tx1"/>
                </a:solidFill>
                <a:latin typeface="TrebuchetMS"/>
              </a:rPr>
              <a:t>月以降は内示の方に引きずられている。（オレンジ〇）</a:t>
            </a:r>
          </a:p>
        </p:txBody>
      </p:sp>
      <p:pic>
        <p:nvPicPr>
          <p:cNvPr id="5" name="図 4">
            <a:extLst>
              <a:ext uri="{FF2B5EF4-FFF2-40B4-BE49-F238E27FC236}">
                <a16:creationId xmlns:a16="http://schemas.microsoft.com/office/drawing/2014/main" id="{230E258D-30D3-A247-3382-0947C81B347D}"/>
              </a:ext>
            </a:extLst>
          </p:cNvPr>
          <p:cNvPicPr>
            <a:picLocks noChangeAspect="1"/>
          </p:cNvPicPr>
          <p:nvPr/>
        </p:nvPicPr>
        <p:blipFill>
          <a:blip r:embed="rId3"/>
          <a:stretch>
            <a:fillRect/>
          </a:stretch>
        </p:blipFill>
        <p:spPr>
          <a:xfrm>
            <a:off x="2116602" y="2064575"/>
            <a:ext cx="7556543" cy="3051978"/>
          </a:xfrm>
          <a:prstGeom prst="rect">
            <a:avLst/>
          </a:prstGeom>
        </p:spPr>
      </p:pic>
      <p:sp>
        <p:nvSpPr>
          <p:cNvPr id="6" name="楕円 5">
            <a:extLst>
              <a:ext uri="{FF2B5EF4-FFF2-40B4-BE49-F238E27FC236}">
                <a16:creationId xmlns:a16="http://schemas.microsoft.com/office/drawing/2014/main" id="{FA7EB95E-BC4A-88A5-0F83-BF7206A03688}"/>
              </a:ext>
            </a:extLst>
          </p:cNvPr>
          <p:cNvSpPr/>
          <p:nvPr/>
        </p:nvSpPr>
        <p:spPr>
          <a:xfrm>
            <a:off x="7807862" y="2644882"/>
            <a:ext cx="737418" cy="597267"/>
          </a:xfrm>
          <a:prstGeom prst="ellipse">
            <a:avLst/>
          </a:prstGeom>
          <a:noFill/>
          <a:ln w="254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ED5DDFF8-AD21-0F7D-214B-18687356B2B5}"/>
              </a:ext>
            </a:extLst>
          </p:cNvPr>
          <p:cNvSpPr/>
          <p:nvPr/>
        </p:nvSpPr>
        <p:spPr>
          <a:xfrm>
            <a:off x="8671601" y="2648102"/>
            <a:ext cx="737418" cy="597267"/>
          </a:xfrm>
          <a:prstGeom prst="ellipse">
            <a:avLst/>
          </a:prstGeom>
          <a:noFill/>
          <a:ln w="254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33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9"/>
          <p:cNvSpPr txBox="1">
            <a:spLocks noGrp="1"/>
          </p:cNvSpPr>
          <p:nvPr>
            <p:ph type="sldNum" idx="4294967295"/>
          </p:nvPr>
        </p:nvSpPr>
        <p:spPr>
          <a:xfrm>
            <a:off x="11028363" y="192088"/>
            <a:ext cx="1163637" cy="523875"/>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kumimoji="0" lang="en-US" altLang="ja" sz="3733" b="1" kern="0">
                <a:solidFill>
                  <a:srgbClr val="2A3990"/>
                </a:solidFill>
              </a:rPr>
              <a:pPr defTabSz="1219170">
                <a:buClr>
                  <a:srgbClr val="000000"/>
                </a:buClr>
              </a:pPr>
              <a:t>12</a:t>
            </a:fld>
            <a:endParaRPr kumimoji="0" sz="3733" b="1" kern="0" dirty="0">
              <a:solidFill>
                <a:srgbClr val="2A3990"/>
              </a:solidFill>
            </a:endParaRPr>
          </a:p>
        </p:txBody>
      </p:sp>
      <p:sp>
        <p:nvSpPr>
          <p:cNvPr id="125" name="Google Shape;125;p19"/>
          <p:cNvSpPr txBox="1"/>
          <p:nvPr/>
        </p:nvSpPr>
        <p:spPr>
          <a:xfrm>
            <a:off x="357467" y="152601"/>
            <a:ext cx="11567600" cy="677068"/>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kumimoji="0" lang="en-US" altLang="ja-JP" sz="2800" b="1" kern="0" dirty="0">
                <a:solidFill>
                  <a:srgbClr val="000000"/>
                </a:solidFill>
                <a:latin typeface="+mn-ea"/>
                <a:cs typeface="Roboto"/>
                <a:sym typeface="Roboto"/>
              </a:rPr>
              <a:t>§4-6. AI</a:t>
            </a:r>
            <a:r>
              <a:rPr kumimoji="0" lang="ja-JP" altLang="en-US" sz="2800" b="1" kern="0" dirty="0">
                <a:solidFill>
                  <a:srgbClr val="000000"/>
                </a:solidFill>
                <a:latin typeface="+mn-ea"/>
                <a:cs typeface="Roboto"/>
                <a:sym typeface="Roboto"/>
              </a:rPr>
              <a:t>による需要予測　</a:t>
            </a:r>
            <a:r>
              <a:rPr kumimoji="0" lang="ja-JP" altLang="en-US" sz="2667" b="1" kern="0" dirty="0">
                <a:solidFill>
                  <a:srgbClr val="000000"/>
                </a:solidFill>
                <a:latin typeface="+mn-ea"/>
                <a:cs typeface="Roboto"/>
                <a:sym typeface="Roboto"/>
              </a:rPr>
              <a:t>結果</a:t>
            </a:r>
            <a:endParaRPr kumimoji="0" sz="2667" b="1" kern="0" dirty="0">
              <a:solidFill>
                <a:srgbClr val="000000"/>
              </a:solidFill>
              <a:latin typeface="+mn-ea"/>
              <a:cs typeface="Roboto"/>
              <a:sym typeface="Roboto"/>
            </a:endParaRPr>
          </a:p>
        </p:txBody>
      </p:sp>
      <p:sp>
        <p:nvSpPr>
          <p:cNvPr id="126" name="Google Shape;126;p19"/>
          <p:cNvSpPr txBox="1"/>
          <p:nvPr/>
        </p:nvSpPr>
        <p:spPr>
          <a:xfrm>
            <a:off x="357467" y="882371"/>
            <a:ext cx="11567600" cy="5304040"/>
          </a:xfrm>
          <a:prstGeom prst="rect">
            <a:avLst/>
          </a:prstGeom>
          <a:solidFill>
            <a:schemeClr val="bg1"/>
          </a:solidFill>
          <a:ln>
            <a:noFill/>
          </a:ln>
        </p:spPr>
        <p:txBody>
          <a:bodyPr spcFirstLastPara="1" wrap="square" lIns="121900" tIns="121900" rIns="121900" bIns="121900" anchor="t" anchorCtr="0">
            <a:spAutoFit/>
          </a:bodyPr>
          <a:lstStyle/>
          <a:p>
            <a:pPr defTabSz="1219170">
              <a:buClr>
                <a:srgbClr val="000000"/>
              </a:buClr>
            </a:pPr>
            <a:r>
              <a:rPr kumimoji="0" lang="ja" altLang="en-US" kern="0" dirty="0">
                <a:solidFill>
                  <a:srgbClr val="000000"/>
                </a:solidFill>
                <a:latin typeface="+mn-ea"/>
                <a:cs typeface="Roboto"/>
                <a:sym typeface="Roboto"/>
              </a:rPr>
              <a:t>　</a:t>
            </a:r>
            <a:r>
              <a:rPr kumimoji="0" lang="ja-JP" altLang="en-US" kern="0" dirty="0">
                <a:solidFill>
                  <a:srgbClr val="000000"/>
                </a:solidFill>
                <a:latin typeface="+mn-ea"/>
                <a:cs typeface="Roboto"/>
                <a:sym typeface="Roboto"/>
              </a:rPr>
              <a:t>〇現行データ量では正確な需要予測は困難と言える。</a:t>
            </a:r>
          </a:p>
          <a:p>
            <a:pPr defTabSz="1219170">
              <a:buClr>
                <a:srgbClr val="000000"/>
              </a:buClr>
            </a:pPr>
            <a:r>
              <a:rPr lang="ja-JP" altLang="en-US" kern="0" dirty="0">
                <a:solidFill>
                  <a:srgbClr val="000000"/>
                </a:solidFill>
                <a:latin typeface="+mn-ea"/>
                <a:cs typeface="Roboto"/>
                <a:sym typeface="Roboto"/>
              </a:rPr>
              <a:t>　</a:t>
            </a:r>
            <a:r>
              <a:rPr kumimoji="0" lang="ja-JP" altLang="en-US" kern="0" dirty="0">
                <a:solidFill>
                  <a:srgbClr val="000000"/>
                </a:solidFill>
                <a:latin typeface="+mn-ea"/>
                <a:cs typeface="Roboto"/>
                <a:sym typeface="Roboto"/>
              </a:rPr>
              <a:t>〇</a:t>
            </a:r>
            <a:r>
              <a:rPr lang="ja-JP" altLang="en-US" kern="0" dirty="0">
                <a:solidFill>
                  <a:srgbClr val="000000"/>
                </a:solidFill>
                <a:latin typeface="+mn-ea"/>
                <a:cs typeface="Roboto"/>
                <a:sym typeface="Roboto"/>
              </a:rPr>
              <a:t>仮に</a:t>
            </a:r>
            <a:r>
              <a:rPr lang="ja-JP" altLang="en-US" kern="0" dirty="0">
                <a:solidFill>
                  <a:srgbClr val="FF0000"/>
                </a:solidFill>
                <a:latin typeface="+mn-ea"/>
                <a:cs typeface="Roboto"/>
                <a:sym typeface="Roboto"/>
              </a:rPr>
              <a:t>過去４年分のデータ</a:t>
            </a:r>
            <a:r>
              <a:rPr lang="ja-JP" altLang="en-US" kern="0" dirty="0">
                <a:solidFill>
                  <a:srgbClr val="000000"/>
                </a:solidFill>
                <a:latin typeface="+mn-ea"/>
                <a:cs typeface="Roboto"/>
                <a:sym typeface="Roboto"/>
              </a:rPr>
              <a:t>があった場合、</a:t>
            </a:r>
            <a:r>
              <a:rPr lang="ja-JP" altLang="en-US" kern="0" dirty="0">
                <a:solidFill>
                  <a:srgbClr val="FF0000"/>
                </a:solidFill>
                <a:latin typeface="+mn-ea"/>
                <a:cs typeface="Roboto"/>
                <a:sym typeface="Roboto"/>
              </a:rPr>
              <a:t>需要予測の精度を向上させることが出来る可能性</a:t>
            </a:r>
            <a:r>
              <a:rPr lang="ja-JP" altLang="en-US" kern="0" dirty="0">
                <a:solidFill>
                  <a:srgbClr val="000000"/>
                </a:solidFill>
                <a:latin typeface="+mn-ea"/>
                <a:cs typeface="Roboto"/>
                <a:sym typeface="Roboto"/>
              </a:rPr>
              <a:t>が示せた。</a:t>
            </a:r>
            <a:endParaRPr lang="en-US" altLang="ja-JP" kern="0" dirty="0">
              <a:solidFill>
                <a:srgbClr val="000000"/>
              </a:solidFill>
              <a:latin typeface="+mn-ea"/>
              <a:cs typeface="Roboto"/>
              <a:sym typeface="Roboto"/>
            </a:endParaRPr>
          </a:p>
          <a:p>
            <a:pPr defTabSz="1219170">
              <a:buClr>
                <a:srgbClr val="000000"/>
              </a:buClr>
            </a:pPr>
            <a:r>
              <a:rPr lang="ja-JP" altLang="en-US" kern="0" dirty="0">
                <a:solidFill>
                  <a:srgbClr val="000000"/>
                </a:solidFill>
                <a:latin typeface="+mn-ea"/>
                <a:cs typeface="Roboto"/>
                <a:sym typeface="Roboto"/>
              </a:rPr>
              <a:t>　</a:t>
            </a:r>
            <a:r>
              <a:rPr kumimoji="0" lang="ja-JP" altLang="en-US" kern="0" dirty="0">
                <a:solidFill>
                  <a:srgbClr val="000000"/>
                </a:solidFill>
                <a:latin typeface="+mn-ea"/>
                <a:cs typeface="Roboto"/>
                <a:sym typeface="Roboto"/>
              </a:rPr>
              <a:t>〇</a:t>
            </a:r>
            <a:r>
              <a:rPr lang="ja-JP" altLang="en-US" kern="0" dirty="0">
                <a:solidFill>
                  <a:srgbClr val="000000"/>
                </a:solidFill>
                <a:latin typeface="+mn-ea"/>
                <a:cs typeface="Roboto"/>
                <a:sym typeface="Roboto"/>
              </a:rPr>
              <a:t>また、予測した需要量から必要在庫数を算出し、（将来的に）</a:t>
            </a:r>
            <a:r>
              <a:rPr lang="ja-JP" altLang="en-US" kern="0" dirty="0">
                <a:solidFill>
                  <a:srgbClr val="FF0000"/>
                </a:solidFill>
                <a:latin typeface="+mn-ea"/>
                <a:cs typeface="Roboto"/>
                <a:sym typeface="Roboto"/>
              </a:rPr>
              <a:t>在庫予測等にも展開が可能</a:t>
            </a:r>
            <a:r>
              <a:rPr lang="ja-JP" altLang="en-US" kern="0" dirty="0">
                <a:solidFill>
                  <a:srgbClr val="000000"/>
                </a:solidFill>
                <a:latin typeface="+mn-ea"/>
                <a:cs typeface="Roboto"/>
                <a:sym typeface="Roboto"/>
              </a:rPr>
              <a:t>と考える。</a:t>
            </a:r>
            <a:endParaRPr lang="en-US" kern="0" dirty="0">
              <a:solidFill>
                <a:srgbClr val="000000"/>
              </a:solidFill>
              <a:latin typeface="+mn-ea"/>
              <a:cs typeface="Roboto"/>
              <a:sym typeface="Roboto"/>
            </a:endParaRPr>
          </a:p>
          <a:p>
            <a:pPr defTabSz="1219170">
              <a:buClr>
                <a:srgbClr val="000000"/>
              </a:buClr>
            </a:pPr>
            <a:endParaRPr kumimoji="0" lang="en-US" kern="0" dirty="0">
              <a:solidFill>
                <a:srgbClr val="000000"/>
              </a:solidFill>
              <a:latin typeface="+mn-ea"/>
              <a:cs typeface="Roboto"/>
              <a:sym typeface="Roboto"/>
            </a:endParaRPr>
          </a:p>
          <a:p>
            <a:pPr defTabSz="1219170">
              <a:buClr>
                <a:srgbClr val="000000"/>
              </a:buClr>
            </a:pPr>
            <a:r>
              <a:rPr kumimoji="0" lang="en-US" altLang="ja-JP" kern="0" dirty="0">
                <a:solidFill>
                  <a:srgbClr val="000000"/>
                </a:solidFill>
                <a:latin typeface="+mn-ea"/>
                <a:cs typeface="Roboto"/>
                <a:sym typeface="Roboto"/>
              </a:rPr>
              <a:t>※</a:t>
            </a:r>
            <a:r>
              <a:rPr kumimoji="0" lang="ja-JP" altLang="en-US" kern="0" dirty="0">
                <a:solidFill>
                  <a:srgbClr val="000000"/>
                </a:solidFill>
                <a:latin typeface="+mn-ea"/>
                <a:cs typeface="Roboto"/>
                <a:sym typeface="Roboto"/>
              </a:rPr>
              <a:t>ここで用いた過去データは現行データを元にしたダミーデータである為、実データの傾向とは異なる。</a:t>
            </a:r>
          </a:p>
          <a:p>
            <a:pPr defTabSz="1219170">
              <a:buClr>
                <a:srgbClr val="000000"/>
              </a:buClr>
            </a:pPr>
            <a:r>
              <a:rPr kumimoji="0" lang="ja-JP" altLang="en-US" kern="0" dirty="0">
                <a:solidFill>
                  <a:srgbClr val="000000"/>
                </a:solidFill>
                <a:latin typeface="+mn-ea"/>
                <a:cs typeface="Roboto"/>
                <a:sym typeface="Roboto"/>
              </a:rPr>
              <a:t>　</a:t>
            </a:r>
            <a:r>
              <a:rPr kumimoji="0" lang="ja-JP" altLang="en-US" kern="0" dirty="0">
                <a:solidFill>
                  <a:srgbClr val="FF0000"/>
                </a:solidFill>
                <a:latin typeface="+mn-ea"/>
                <a:cs typeface="Roboto"/>
                <a:sym typeface="Roboto"/>
              </a:rPr>
              <a:t>本来のデータ</a:t>
            </a:r>
            <a:r>
              <a:rPr kumimoji="0" lang="ja-JP" altLang="en-US" kern="0" dirty="0">
                <a:solidFill>
                  <a:srgbClr val="000000"/>
                </a:solidFill>
                <a:latin typeface="+mn-ea"/>
                <a:cs typeface="Roboto"/>
                <a:sym typeface="Roboto"/>
              </a:rPr>
              <a:t>であれば、例年の各月の特徴を捉える事ができ、</a:t>
            </a:r>
            <a:r>
              <a:rPr kumimoji="0" lang="ja-JP" altLang="en-US" kern="0" dirty="0">
                <a:solidFill>
                  <a:srgbClr val="FF0000"/>
                </a:solidFill>
                <a:latin typeface="+mn-ea"/>
                <a:cs typeface="Roboto"/>
                <a:sym typeface="Roboto"/>
              </a:rPr>
              <a:t>より精度を向上</a:t>
            </a:r>
            <a:r>
              <a:rPr kumimoji="0" lang="ja-JP" altLang="en-US" kern="0" dirty="0">
                <a:solidFill>
                  <a:srgbClr val="000000"/>
                </a:solidFill>
                <a:latin typeface="+mn-ea"/>
                <a:cs typeface="Roboto"/>
                <a:sym typeface="Roboto"/>
              </a:rPr>
              <a:t>させることが出来ると考える。</a:t>
            </a:r>
            <a:endParaRPr kumimoji="0" lang="en-US" altLang="ja-JP" kern="0" dirty="0">
              <a:solidFill>
                <a:srgbClr val="000000"/>
              </a:solidFill>
              <a:latin typeface="+mn-ea"/>
              <a:cs typeface="Roboto"/>
              <a:sym typeface="Roboto"/>
            </a:endParaRPr>
          </a:p>
          <a:p>
            <a:pPr defTabSz="1219170">
              <a:buClr>
                <a:srgbClr val="000000"/>
              </a:buClr>
            </a:pPr>
            <a:endParaRPr lang="en-US" altLang="ja-JP" kern="0" dirty="0">
              <a:solidFill>
                <a:srgbClr val="000000"/>
              </a:solidFill>
              <a:latin typeface="+mn-ea"/>
              <a:cs typeface="Roboto"/>
              <a:sym typeface="Roboto"/>
            </a:endParaRPr>
          </a:p>
          <a:p>
            <a:pPr defTabSz="1219170">
              <a:buClr>
                <a:srgbClr val="000000"/>
              </a:buClr>
            </a:pPr>
            <a:r>
              <a:rPr kumimoji="0" lang="en-US" altLang="ja-JP" kern="0" dirty="0">
                <a:solidFill>
                  <a:srgbClr val="000000"/>
                </a:solidFill>
                <a:latin typeface="+mn-ea"/>
                <a:cs typeface="Roboto"/>
                <a:sym typeface="Roboto"/>
              </a:rPr>
              <a:t>※</a:t>
            </a:r>
            <a:r>
              <a:rPr kumimoji="0" lang="ja-JP" altLang="en-US" kern="0" dirty="0">
                <a:solidFill>
                  <a:srgbClr val="000000"/>
                </a:solidFill>
                <a:latin typeface="+mn-ea"/>
                <a:cs typeface="Roboto"/>
                <a:sym typeface="Roboto"/>
              </a:rPr>
              <a:t>仮に、内示に対して予測値が小さな値を示した際は、</a:t>
            </a:r>
            <a:r>
              <a:rPr kumimoji="0" lang="ja-JP" altLang="en-US" kern="0" dirty="0">
                <a:solidFill>
                  <a:srgbClr val="FF0000"/>
                </a:solidFill>
                <a:latin typeface="+mn-ea"/>
                <a:cs typeface="Roboto"/>
                <a:sym typeface="Roboto"/>
              </a:rPr>
              <a:t>欠品リスクがあるので内示を優先</a:t>
            </a:r>
            <a:r>
              <a:rPr kumimoji="0" lang="ja-JP" altLang="en-US" kern="0" dirty="0">
                <a:solidFill>
                  <a:srgbClr val="000000"/>
                </a:solidFill>
                <a:latin typeface="+mn-ea"/>
                <a:cs typeface="Roboto"/>
                <a:sym typeface="Roboto"/>
              </a:rPr>
              <a:t>しトラック契約する。</a:t>
            </a:r>
            <a:endParaRPr kumimoji="0" lang="en-US" altLang="ja-JP" kern="0" dirty="0">
              <a:solidFill>
                <a:srgbClr val="000000"/>
              </a:solidFill>
              <a:latin typeface="+mn-ea"/>
              <a:cs typeface="Roboto"/>
              <a:sym typeface="Roboto"/>
            </a:endParaRPr>
          </a:p>
          <a:p>
            <a:pPr defTabSz="1219170">
              <a:buClr>
                <a:srgbClr val="000000"/>
              </a:buClr>
            </a:pPr>
            <a:r>
              <a:rPr kumimoji="0" lang="ja-JP" altLang="en-US" kern="0" dirty="0">
                <a:solidFill>
                  <a:srgbClr val="000000"/>
                </a:solidFill>
                <a:latin typeface="+mn-ea"/>
                <a:cs typeface="Roboto"/>
                <a:sym typeface="Roboto"/>
              </a:rPr>
              <a:t>　一方、内示に対して予測値が大きな値を示した際は、</a:t>
            </a:r>
            <a:r>
              <a:rPr kumimoji="0" lang="ja-JP" altLang="en-US" kern="0" dirty="0">
                <a:solidFill>
                  <a:srgbClr val="FF0000"/>
                </a:solidFill>
                <a:latin typeface="+mn-ea"/>
                <a:cs typeface="Roboto"/>
                <a:sym typeface="Roboto"/>
              </a:rPr>
              <a:t>先の需要量の拡大を見越し、予測を優先</a:t>
            </a:r>
            <a:r>
              <a:rPr kumimoji="0" lang="ja-JP" altLang="en-US" kern="0" dirty="0">
                <a:solidFill>
                  <a:srgbClr val="000000"/>
                </a:solidFill>
                <a:latin typeface="+mn-ea"/>
                <a:cs typeface="Roboto"/>
                <a:sym typeface="Roboto"/>
              </a:rPr>
              <a:t>しトラック契約する。</a:t>
            </a:r>
          </a:p>
          <a:p>
            <a:pPr defTabSz="1219170">
              <a:buClr>
                <a:srgbClr val="000000"/>
              </a:buClr>
            </a:pPr>
            <a:endParaRPr kumimoji="0" lang="en-US" kern="0" dirty="0">
              <a:solidFill>
                <a:srgbClr val="000000"/>
              </a:solidFill>
              <a:latin typeface="+mn-ea"/>
              <a:cs typeface="Roboto"/>
              <a:sym typeface="Roboto"/>
            </a:endParaRPr>
          </a:p>
          <a:p>
            <a:pPr defTabSz="1219170">
              <a:buClr>
                <a:srgbClr val="000000"/>
              </a:buClr>
            </a:pPr>
            <a:r>
              <a:rPr kumimoji="0" lang="ja-JP" altLang="en-US" u="sng" kern="0" dirty="0">
                <a:solidFill>
                  <a:srgbClr val="000000"/>
                </a:solidFill>
                <a:latin typeface="+mn-ea"/>
                <a:cs typeface="Roboto"/>
                <a:sym typeface="Roboto"/>
              </a:rPr>
              <a:t>今後の展望</a:t>
            </a:r>
            <a:endParaRPr kumimoji="0" lang="en-US" kern="0" dirty="0">
              <a:solidFill>
                <a:srgbClr val="000000"/>
              </a:solidFill>
              <a:latin typeface="+mn-ea"/>
              <a:cs typeface="Roboto"/>
              <a:sym typeface="Roboto"/>
            </a:endParaRPr>
          </a:p>
          <a:p>
            <a:pPr defTabSz="1219170">
              <a:buClr>
                <a:srgbClr val="000000"/>
              </a:buClr>
            </a:pPr>
            <a:r>
              <a:rPr lang="ja-JP" altLang="en-US" kern="0" dirty="0">
                <a:solidFill>
                  <a:srgbClr val="000000"/>
                </a:solidFill>
                <a:latin typeface="+mn-ea"/>
                <a:cs typeface="Roboto"/>
                <a:sym typeface="Roboto"/>
              </a:rPr>
              <a:t>　・</a:t>
            </a:r>
            <a:r>
              <a:rPr kumimoji="0" lang="ja-JP" altLang="en-US" kern="0" dirty="0">
                <a:solidFill>
                  <a:srgbClr val="000000"/>
                </a:solidFill>
                <a:latin typeface="+mn-ea"/>
                <a:cs typeface="Roboto"/>
                <a:sym typeface="Roboto"/>
              </a:rPr>
              <a:t>まずは、</a:t>
            </a:r>
            <a:r>
              <a:rPr kumimoji="0" lang="ja-JP" altLang="en-US" kern="0" dirty="0">
                <a:solidFill>
                  <a:srgbClr val="FF0000"/>
                </a:solidFill>
                <a:latin typeface="+mn-ea"/>
                <a:cs typeface="Roboto"/>
                <a:sym typeface="Roboto"/>
              </a:rPr>
              <a:t>引き続き需要量のデータの蓄積を行い</a:t>
            </a:r>
            <a:r>
              <a:rPr kumimoji="0" lang="ja-JP" altLang="en-US" kern="0" dirty="0">
                <a:solidFill>
                  <a:srgbClr val="000000"/>
                </a:solidFill>
                <a:latin typeface="+mn-ea"/>
                <a:cs typeface="Roboto"/>
                <a:sym typeface="Roboto"/>
              </a:rPr>
              <a:t>、</a:t>
            </a:r>
            <a:r>
              <a:rPr lang="ja-JP" altLang="en-US" kern="0" dirty="0">
                <a:solidFill>
                  <a:srgbClr val="000000"/>
                </a:solidFill>
                <a:latin typeface="+mn-ea"/>
                <a:cs typeface="Roboto"/>
                <a:sym typeface="Roboto"/>
              </a:rPr>
              <a:t>毎月の２カ月先内示受領の際に本</a:t>
            </a:r>
            <a:r>
              <a:rPr lang="en-US" altLang="ja-JP" kern="0" dirty="0">
                <a:solidFill>
                  <a:srgbClr val="000000"/>
                </a:solidFill>
                <a:latin typeface="+mn-ea"/>
                <a:cs typeface="Roboto"/>
                <a:sym typeface="Roboto"/>
              </a:rPr>
              <a:t>AI</a:t>
            </a:r>
            <a:r>
              <a:rPr lang="ja-JP" altLang="en-US" kern="0" dirty="0">
                <a:solidFill>
                  <a:srgbClr val="000000"/>
                </a:solidFill>
                <a:latin typeface="+mn-ea"/>
                <a:cs typeface="Roboto"/>
                <a:sym typeface="Roboto"/>
              </a:rPr>
              <a:t>システムで需要予測を行い、</a:t>
            </a:r>
            <a:endParaRPr lang="en-US" altLang="ja-JP" kern="0" dirty="0">
              <a:solidFill>
                <a:srgbClr val="000000"/>
              </a:solidFill>
              <a:latin typeface="+mn-ea"/>
              <a:cs typeface="Roboto"/>
              <a:sym typeface="Roboto"/>
            </a:endParaRPr>
          </a:p>
          <a:p>
            <a:pPr defTabSz="1219170">
              <a:buClr>
                <a:srgbClr val="000000"/>
              </a:buClr>
            </a:pPr>
            <a:r>
              <a:rPr lang="ja-JP" altLang="en-US" kern="0" dirty="0">
                <a:solidFill>
                  <a:srgbClr val="000000"/>
                </a:solidFill>
                <a:latin typeface="+mn-ea"/>
                <a:cs typeface="Roboto"/>
                <a:sym typeface="Roboto"/>
              </a:rPr>
              <a:t>　　２ヶ月後の最終需要確定の際に予測値とどれだけ乖離しているかのデータ収集を行う。</a:t>
            </a:r>
            <a:endParaRPr lang="en-US" altLang="ja-JP" kern="0" dirty="0">
              <a:solidFill>
                <a:srgbClr val="000000"/>
              </a:solidFill>
              <a:latin typeface="+mn-ea"/>
              <a:cs typeface="Roboto"/>
              <a:sym typeface="Roboto"/>
            </a:endParaRPr>
          </a:p>
          <a:p>
            <a:pPr defTabSz="1219170">
              <a:buClr>
                <a:srgbClr val="000000"/>
              </a:buClr>
            </a:pPr>
            <a:r>
              <a:rPr lang="ja-JP" altLang="en-US" kern="0" dirty="0">
                <a:solidFill>
                  <a:srgbClr val="000000"/>
                </a:solidFill>
                <a:latin typeface="+mn-ea"/>
                <a:cs typeface="Roboto"/>
                <a:sym typeface="Roboto"/>
              </a:rPr>
              <a:t>　・最終需要との</a:t>
            </a:r>
            <a:r>
              <a:rPr lang="ja-JP" altLang="en-US" kern="0" dirty="0">
                <a:solidFill>
                  <a:srgbClr val="FF0000"/>
                </a:solidFill>
                <a:latin typeface="+mn-ea"/>
                <a:cs typeface="Roboto"/>
                <a:sym typeface="Roboto"/>
              </a:rPr>
              <a:t>乖離が少なくなって来たタイミング</a:t>
            </a:r>
            <a:r>
              <a:rPr lang="ja-JP" altLang="en-US" kern="0" dirty="0">
                <a:solidFill>
                  <a:srgbClr val="000000"/>
                </a:solidFill>
                <a:latin typeface="+mn-ea"/>
                <a:cs typeface="Roboto"/>
                <a:sym typeface="Roboto"/>
              </a:rPr>
              <a:t>で導入検討の提案を行いたい。</a:t>
            </a:r>
            <a:endParaRPr kumimoji="0" lang="en-US" altLang="ja-JP" kern="0" dirty="0">
              <a:solidFill>
                <a:srgbClr val="000000"/>
              </a:solidFill>
              <a:latin typeface="+mn-ea"/>
              <a:cs typeface="Roboto"/>
              <a:sym typeface="Roboto"/>
            </a:endParaRPr>
          </a:p>
          <a:p>
            <a:pPr defTabSz="1219170">
              <a:buClr>
                <a:srgbClr val="000000"/>
              </a:buClr>
            </a:pPr>
            <a:r>
              <a:rPr lang="ja-JP" altLang="en-US" kern="0" dirty="0">
                <a:solidFill>
                  <a:srgbClr val="000000"/>
                </a:solidFill>
                <a:latin typeface="+mn-ea"/>
                <a:cs typeface="Roboto"/>
                <a:sym typeface="Roboto"/>
              </a:rPr>
              <a:t>　・</a:t>
            </a:r>
            <a:r>
              <a:rPr kumimoji="0" lang="ja-JP" altLang="en-US" kern="0" dirty="0">
                <a:solidFill>
                  <a:srgbClr val="FF0000"/>
                </a:solidFill>
                <a:latin typeface="+mn-ea"/>
                <a:cs typeface="Roboto"/>
                <a:sym typeface="Roboto"/>
              </a:rPr>
              <a:t>半年</a:t>
            </a:r>
            <a:r>
              <a:rPr kumimoji="0" lang="en-US" altLang="ja-JP" kern="0" dirty="0">
                <a:solidFill>
                  <a:srgbClr val="FF0000"/>
                </a:solidFill>
                <a:latin typeface="+mn-ea"/>
                <a:cs typeface="Roboto"/>
                <a:sym typeface="Roboto"/>
              </a:rPr>
              <a:t>/</a:t>
            </a:r>
            <a:r>
              <a:rPr kumimoji="0" lang="ja-JP" altLang="en-US" kern="0" dirty="0">
                <a:solidFill>
                  <a:srgbClr val="FF0000"/>
                </a:solidFill>
                <a:latin typeface="+mn-ea"/>
                <a:cs typeface="Roboto"/>
                <a:sym typeface="Roboto"/>
              </a:rPr>
              <a:t>１年といったスパン</a:t>
            </a:r>
            <a:r>
              <a:rPr kumimoji="0" lang="ja-JP" altLang="en-US" kern="0" dirty="0">
                <a:solidFill>
                  <a:srgbClr val="000000"/>
                </a:solidFill>
                <a:latin typeface="+mn-ea"/>
                <a:cs typeface="Roboto"/>
                <a:sym typeface="Roboto"/>
              </a:rPr>
              <a:t>で乖離率の状況について</a:t>
            </a:r>
            <a:r>
              <a:rPr kumimoji="0" lang="ja-JP" altLang="en-US" kern="0" dirty="0">
                <a:solidFill>
                  <a:srgbClr val="FF0000"/>
                </a:solidFill>
                <a:latin typeface="+mn-ea"/>
                <a:cs typeface="Roboto"/>
                <a:sym typeface="Roboto"/>
              </a:rPr>
              <a:t>報告を行う予定</a:t>
            </a:r>
            <a:r>
              <a:rPr kumimoji="0" lang="ja-JP" altLang="en-US" kern="0" dirty="0">
                <a:solidFill>
                  <a:srgbClr val="000000"/>
                </a:solidFill>
                <a:latin typeface="+mn-ea"/>
                <a:cs typeface="Roboto"/>
                <a:sym typeface="Roboto"/>
              </a:rPr>
              <a:t>である。</a:t>
            </a:r>
          </a:p>
          <a:p>
            <a:pPr defTabSz="1219170">
              <a:buClr>
                <a:srgbClr val="000000"/>
              </a:buClr>
            </a:pPr>
            <a:endParaRPr kumimoji="0" lang="en-US" altLang="ja-JP" sz="1867" kern="0" dirty="0">
              <a:solidFill>
                <a:srgbClr val="000000"/>
              </a:solidFill>
              <a:latin typeface="+mn-ea"/>
              <a:cs typeface="Roboto"/>
              <a:sym typeface="Roboto"/>
            </a:endParaRPr>
          </a:p>
          <a:p>
            <a:pPr defTabSz="1219170">
              <a:buClr>
                <a:srgbClr val="000000"/>
              </a:buClr>
            </a:pPr>
            <a:r>
              <a:rPr lang="en-US" altLang="ja-JP" sz="2000" kern="0" dirty="0">
                <a:solidFill>
                  <a:srgbClr val="FF0000"/>
                </a:solidFill>
                <a:latin typeface="+mn-ea"/>
                <a:cs typeface="Roboto"/>
                <a:sym typeface="Roboto"/>
              </a:rPr>
              <a:t>※</a:t>
            </a:r>
            <a:r>
              <a:rPr lang="ja-JP" altLang="en-US" sz="2000" kern="0" dirty="0">
                <a:solidFill>
                  <a:srgbClr val="FF0000"/>
                </a:solidFill>
                <a:latin typeface="+mn-ea"/>
                <a:cs typeface="Roboto"/>
                <a:sym typeface="Roboto"/>
              </a:rPr>
              <a:t>時系列予測による需要予測は現時点ではデータ不足により、データが蓄積されるまでは打つ手がないので、代替案としてルールベースのトラック台数予測の検討を進める。</a:t>
            </a:r>
            <a:endParaRPr kumimoji="0" lang="ja-JP" altLang="en-US" sz="2000" kern="0" dirty="0">
              <a:solidFill>
                <a:srgbClr val="FF0000"/>
              </a:solidFill>
              <a:latin typeface="+mn-ea"/>
              <a:cs typeface="Roboto"/>
              <a:sym typeface="Roboto"/>
            </a:endParaRPr>
          </a:p>
        </p:txBody>
      </p:sp>
    </p:spTree>
    <p:extLst>
      <p:ext uri="{BB962C8B-B14F-4D97-AF65-F5344CB8AC3E}">
        <p14:creationId xmlns:p14="http://schemas.microsoft.com/office/powerpoint/2010/main" val="1996519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Shape 496"/>
        <p:cNvGrpSpPr/>
        <p:nvPr/>
      </p:nvGrpSpPr>
      <p:grpSpPr>
        <a:xfrm>
          <a:off x="0" y="0"/>
          <a:ext cx="0" cy="0"/>
          <a:chOff x="0" y="0"/>
          <a:chExt cx="0" cy="0"/>
        </a:xfrm>
      </p:grpSpPr>
      <p:pic>
        <p:nvPicPr>
          <p:cNvPr id="509" name="Picture 498" descr="消防署内に停車している消防車">
            <a:extLst>
              <a:ext uri="{FF2B5EF4-FFF2-40B4-BE49-F238E27FC236}">
                <a16:creationId xmlns:a16="http://schemas.microsoft.com/office/drawing/2014/main" id="{0952C843-B58C-E8B6-6C1B-75E9EEBFF916}"/>
              </a:ext>
            </a:extLst>
          </p:cNvPr>
          <p:cNvPicPr>
            <a:picLocks noChangeAspect="1"/>
          </p:cNvPicPr>
          <p:nvPr/>
        </p:nvPicPr>
        <p:blipFill rotWithShape="1">
          <a:blip r:embed="rId3">
            <a:alphaModFix amt="35000"/>
          </a:blip>
          <a:srcRect b="15730"/>
          <a:stretch/>
        </p:blipFill>
        <p:spPr>
          <a:xfrm>
            <a:off x="1" y="10"/>
            <a:ext cx="12191999" cy="6857990"/>
          </a:xfrm>
          <a:prstGeom prst="rect">
            <a:avLst/>
          </a:prstGeom>
        </p:spPr>
      </p:pic>
      <p:sp>
        <p:nvSpPr>
          <p:cNvPr id="497" name="Google Shape;497;p42"/>
          <p:cNvSpPr txBox="1">
            <a:spLocks noGrp="1"/>
          </p:cNvSpPr>
          <p:nvPr>
            <p:ph type="ctrTitle"/>
          </p:nvPr>
        </p:nvSpPr>
        <p:spPr>
          <a:xfrm>
            <a:off x="1097280" y="758952"/>
            <a:ext cx="10058400" cy="3566160"/>
          </a:xfrm>
          <a:prstGeom prst="rect">
            <a:avLst/>
          </a:prstGeom>
        </p:spPr>
        <p:txBody>
          <a:bodyPr spcFirstLastPara="1" lIns="121900" tIns="121900" rIns="121900" bIns="121900" anchorCtr="0">
            <a:normAutofit/>
          </a:bodyPr>
          <a:lstStyle/>
          <a:p>
            <a:r>
              <a:rPr lang="en-US" altLang="ja-JP" sz="4800" b="1" dirty="0">
                <a:solidFill>
                  <a:schemeClr val="tx1"/>
                </a:solidFill>
              </a:rPr>
              <a:t>§5.  </a:t>
            </a:r>
            <a:r>
              <a:rPr lang="ja-JP" altLang="en-US" sz="4800" b="1" dirty="0">
                <a:solidFill>
                  <a:schemeClr val="tx1"/>
                </a:solidFill>
              </a:rPr>
              <a:t>ルールベースでトラック台数予測</a:t>
            </a:r>
          </a:p>
        </p:txBody>
      </p:sp>
      <p:cxnSp>
        <p:nvCxnSpPr>
          <p:cNvPr id="516" name="Straight Connector 515">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518" name="Rectangle 517">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50C5D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0" name="Rectangle 519">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653445"/>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03656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97"/>
                                        </p:tgtEl>
                                        <p:attrNameLst>
                                          <p:attrName>style.visibility</p:attrName>
                                        </p:attrNameLst>
                                      </p:cBhvr>
                                      <p:to>
                                        <p:strVal val="visible"/>
                                      </p:to>
                                    </p:set>
                                    <p:animEffect transition="in" filter="fade">
                                      <p:cBhvr>
                                        <p:cTn id="7" dur="400"/>
                                        <p:tgtEl>
                                          <p:spTgt spid="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9"/>
          <p:cNvSpPr txBox="1">
            <a:spLocks noGrp="1"/>
          </p:cNvSpPr>
          <p:nvPr>
            <p:ph type="sldNum" idx="4294967295"/>
          </p:nvPr>
        </p:nvSpPr>
        <p:spPr>
          <a:xfrm>
            <a:off x="11028363" y="192088"/>
            <a:ext cx="1163637" cy="523875"/>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kumimoji="0" lang="en-US" altLang="ja" sz="3733" b="1" kern="0">
                <a:solidFill>
                  <a:srgbClr val="2A3990"/>
                </a:solidFill>
              </a:rPr>
              <a:pPr defTabSz="1219170">
                <a:buClr>
                  <a:srgbClr val="000000"/>
                </a:buClr>
              </a:pPr>
              <a:t>14</a:t>
            </a:fld>
            <a:endParaRPr kumimoji="0" sz="3733" b="1" kern="0" dirty="0">
              <a:solidFill>
                <a:srgbClr val="2A3990"/>
              </a:solidFill>
            </a:endParaRPr>
          </a:p>
        </p:txBody>
      </p:sp>
      <p:sp>
        <p:nvSpPr>
          <p:cNvPr id="125" name="Google Shape;125;p19"/>
          <p:cNvSpPr txBox="1"/>
          <p:nvPr/>
        </p:nvSpPr>
        <p:spPr>
          <a:xfrm>
            <a:off x="357467" y="152601"/>
            <a:ext cx="11567600" cy="677068"/>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kumimoji="0" lang="en-US" altLang="ja-JP" sz="2800" b="1" kern="0" dirty="0">
                <a:solidFill>
                  <a:srgbClr val="000000"/>
                </a:solidFill>
                <a:latin typeface="+mn-ea"/>
                <a:cs typeface="Roboto"/>
                <a:sym typeface="Roboto"/>
              </a:rPr>
              <a:t>§5-1. </a:t>
            </a:r>
            <a:r>
              <a:rPr kumimoji="0" lang="ja-JP" altLang="en-US" sz="2800" b="1" kern="0" dirty="0">
                <a:solidFill>
                  <a:srgbClr val="000000"/>
                </a:solidFill>
                <a:latin typeface="+mn-ea"/>
                <a:cs typeface="Roboto"/>
                <a:sym typeface="Roboto"/>
              </a:rPr>
              <a:t>ルールベースでトラック台数予測　</a:t>
            </a:r>
            <a:r>
              <a:rPr kumimoji="0" lang="ja-JP" altLang="en-US" sz="2667" b="1" kern="0" dirty="0">
                <a:solidFill>
                  <a:srgbClr val="000000"/>
                </a:solidFill>
                <a:latin typeface="+mn-ea"/>
                <a:cs typeface="Roboto"/>
                <a:sym typeface="Roboto"/>
              </a:rPr>
              <a:t>要件</a:t>
            </a:r>
            <a:r>
              <a:rPr kumimoji="0" lang="ja" altLang="en-US" sz="2667" b="1" kern="0" dirty="0">
                <a:solidFill>
                  <a:srgbClr val="000000"/>
                </a:solidFill>
                <a:latin typeface="+mn-ea"/>
                <a:cs typeface="Roboto"/>
                <a:sym typeface="Roboto"/>
              </a:rPr>
              <a:t>定義</a:t>
            </a:r>
            <a:endParaRPr kumimoji="0" sz="2667" b="1" kern="0" dirty="0">
              <a:solidFill>
                <a:srgbClr val="000000"/>
              </a:solidFill>
              <a:latin typeface="+mn-ea"/>
              <a:cs typeface="Roboto"/>
              <a:sym typeface="Roboto"/>
            </a:endParaRPr>
          </a:p>
        </p:txBody>
      </p:sp>
      <p:sp>
        <p:nvSpPr>
          <p:cNvPr id="126" name="Google Shape;126;p19"/>
          <p:cNvSpPr txBox="1"/>
          <p:nvPr/>
        </p:nvSpPr>
        <p:spPr>
          <a:xfrm>
            <a:off x="357467" y="882371"/>
            <a:ext cx="11567600" cy="5212477"/>
          </a:xfrm>
          <a:prstGeom prst="rect">
            <a:avLst/>
          </a:prstGeom>
          <a:solidFill>
            <a:schemeClr val="bg1"/>
          </a:solidFill>
          <a:ln>
            <a:noFill/>
          </a:ln>
        </p:spPr>
        <p:txBody>
          <a:bodyPr spcFirstLastPara="1" wrap="square" lIns="121900" tIns="121900" rIns="121900" bIns="121900" anchor="t" anchorCtr="0">
            <a:spAutoFit/>
          </a:bodyPr>
          <a:lstStyle/>
          <a:p>
            <a:pPr defTabSz="1219170">
              <a:buClr>
                <a:srgbClr val="000000"/>
              </a:buClr>
            </a:pPr>
            <a:r>
              <a:rPr kumimoji="0" lang="ja" altLang="en-US" sz="2133" b="1" kern="0" dirty="0">
                <a:solidFill>
                  <a:srgbClr val="000000"/>
                </a:solidFill>
                <a:latin typeface="+mn-ea"/>
                <a:cs typeface="Roboto"/>
                <a:sym typeface="Roboto"/>
              </a:rPr>
              <a:t>■</a:t>
            </a:r>
            <a:r>
              <a:rPr kumimoji="0" lang="ja-JP" altLang="en-US" sz="2133" b="1" kern="0" dirty="0">
                <a:solidFill>
                  <a:srgbClr val="000000"/>
                </a:solidFill>
                <a:latin typeface="+mn-ea"/>
                <a:cs typeface="Roboto"/>
                <a:sym typeface="Roboto"/>
              </a:rPr>
              <a:t>方策</a:t>
            </a:r>
            <a:endParaRPr kumimoji="0" lang="en-US" altLang="ja-JP" sz="2133" b="1" kern="0" dirty="0">
              <a:solidFill>
                <a:srgbClr val="000000"/>
              </a:solidFill>
              <a:latin typeface="+mn-ea"/>
              <a:cs typeface="Roboto"/>
              <a:sym typeface="Roboto"/>
            </a:endParaRPr>
          </a:p>
          <a:p>
            <a:pPr defTabSz="1219170">
              <a:buClr>
                <a:srgbClr val="000000"/>
              </a:buClr>
            </a:pPr>
            <a:r>
              <a:rPr kumimoji="0" lang="ja" altLang="en-US" sz="1867" kern="0" dirty="0">
                <a:solidFill>
                  <a:srgbClr val="000000"/>
                </a:solidFill>
                <a:latin typeface="+mn-ea"/>
                <a:cs typeface="Roboto"/>
                <a:sym typeface="Roboto"/>
              </a:rPr>
              <a:t>　・</a:t>
            </a:r>
            <a:r>
              <a:rPr kumimoji="0" lang="ja-JP" altLang="en-US" sz="1867" kern="0" dirty="0">
                <a:solidFill>
                  <a:srgbClr val="000000"/>
                </a:solidFill>
                <a:latin typeface="+mn-ea"/>
                <a:cs typeface="Roboto"/>
                <a:sym typeface="Roboto"/>
              </a:rPr>
              <a:t>定期便・非定期便の最適な契約台数を見積もるためには、日次の必要トラック台数を予測して、それを元に費用が最小になる定期便・非定期便の台数を決定するのが最良であるが、需要量データが</a:t>
            </a:r>
            <a:r>
              <a:rPr kumimoji="0" lang="ja-JP" altLang="en-US" sz="1867" kern="0" dirty="0">
                <a:solidFill>
                  <a:srgbClr val="FF0000"/>
                </a:solidFill>
                <a:latin typeface="+mn-ea"/>
                <a:cs typeface="Roboto"/>
                <a:sym typeface="Roboto"/>
              </a:rPr>
              <a:t>月次データしか存在しない</a:t>
            </a:r>
            <a:r>
              <a:rPr kumimoji="0" lang="ja-JP" altLang="en-US" sz="1867" kern="0" dirty="0">
                <a:solidFill>
                  <a:srgbClr val="000000"/>
                </a:solidFill>
                <a:latin typeface="+mn-ea"/>
                <a:cs typeface="Roboto"/>
                <a:sym typeface="Roboto"/>
              </a:rPr>
              <a:t>ため、日次の必要トラック台数を算出するのは困難である。</a:t>
            </a:r>
            <a:endParaRPr kumimoji="0" lang="en-US" altLang="ja" sz="1867" kern="0" dirty="0">
              <a:solidFill>
                <a:srgbClr val="000000"/>
              </a:solidFill>
              <a:latin typeface="+mn-ea"/>
              <a:cs typeface="Roboto"/>
              <a:sym typeface="Roboto"/>
            </a:endParaRPr>
          </a:p>
          <a:p>
            <a:pPr defTabSz="1219170">
              <a:buClr>
                <a:srgbClr val="000000"/>
              </a:buClr>
            </a:pPr>
            <a:r>
              <a:rPr kumimoji="0" lang="ja" altLang="en-US" sz="1867" kern="0" dirty="0">
                <a:solidFill>
                  <a:srgbClr val="000000"/>
                </a:solidFill>
                <a:latin typeface="+mn-ea"/>
                <a:cs typeface="Roboto"/>
                <a:sym typeface="Roboto"/>
              </a:rPr>
              <a:t>　・</a:t>
            </a:r>
            <a:r>
              <a:rPr kumimoji="0" lang="ja-JP" altLang="en-US" sz="1867" kern="0" dirty="0">
                <a:solidFill>
                  <a:srgbClr val="000000"/>
                </a:solidFill>
                <a:latin typeface="+mn-ea"/>
                <a:cs typeface="Roboto"/>
                <a:sym typeface="Roboto"/>
              </a:rPr>
              <a:t>そこで月の平均使用台数分だけ定期便を契約し、そこから溢れた分は非定期便を使用するという方策をとることにし、</a:t>
            </a:r>
            <a:r>
              <a:rPr kumimoji="0" lang="ja-JP" altLang="en-US" sz="1867" kern="0" dirty="0">
                <a:solidFill>
                  <a:srgbClr val="FF0000"/>
                </a:solidFill>
                <a:latin typeface="+mn-ea"/>
                <a:cs typeface="Roboto"/>
                <a:sym typeface="Roboto"/>
              </a:rPr>
              <a:t>定期便・非定期便の組み合わせにより、費用がどれくらい削減されるのか</a:t>
            </a:r>
            <a:r>
              <a:rPr kumimoji="0" lang="ja-JP" altLang="en-US" sz="1867" kern="0" dirty="0">
                <a:solidFill>
                  <a:srgbClr val="000000"/>
                </a:solidFill>
                <a:latin typeface="+mn-ea"/>
                <a:cs typeface="Roboto"/>
                <a:sym typeface="Roboto"/>
              </a:rPr>
              <a:t>の検証を行った。</a:t>
            </a:r>
            <a:endParaRPr kumimoji="0" lang="en-US" altLang="ja-JP" sz="1867" kern="0" dirty="0">
              <a:solidFill>
                <a:srgbClr val="000000"/>
              </a:solidFill>
              <a:latin typeface="+mn-ea"/>
              <a:cs typeface="Roboto"/>
              <a:sym typeface="Roboto"/>
            </a:endParaRPr>
          </a:p>
          <a:p>
            <a:pPr defTabSz="1219170">
              <a:buClr>
                <a:srgbClr val="000000"/>
              </a:buClr>
            </a:pPr>
            <a:endParaRPr lang="en-US" altLang="ja" sz="1867" b="1" kern="0" dirty="0">
              <a:solidFill>
                <a:srgbClr val="000000"/>
              </a:solidFill>
              <a:latin typeface="+mn-ea"/>
              <a:cs typeface="Roboto"/>
              <a:sym typeface="Roboto"/>
            </a:endParaRPr>
          </a:p>
          <a:p>
            <a:pPr defTabSz="1219170">
              <a:buClr>
                <a:srgbClr val="000000"/>
              </a:buClr>
            </a:pPr>
            <a:r>
              <a:rPr kumimoji="0" lang="ja-JP" altLang="en-US" sz="1867" kern="0" dirty="0">
                <a:solidFill>
                  <a:srgbClr val="000000"/>
                </a:solidFill>
                <a:latin typeface="+mn-ea"/>
                <a:cs typeface="Roboto"/>
                <a:sym typeface="Roboto"/>
              </a:rPr>
              <a:t>〇予測対象：月次の平均トラック使用台数</a:t>
            </a:r>
            <a:endParaRPr kumimoji="0" lang="en-US" altLang="ja-JP" sz="1867" kern="0" dirty="0">
              <a:solidFill>
                <a:srgbClr val="000000"/>
              </a:solidFill>
              <a:latin typeface="+mn-ea"/>
              <a:cs typeface="Roboto"/>
              <a:sym typeface="Roboto"/>
            </a:endParaRPr>
          </a:p>
          <a:p>
            <a:pPr defTabSz="1219170">
              <a:buClr>
                <a:srgbClr val="000000"/>
              </a:buClr>
            </a:pPr>
            <a:r>
              <a:rPr lang="ja-JP" altLang="en-US" sz="1867" kern="0" dirty="0">
                <a:solidFill>
                  <a:srgbClr val="000000"/>
                </a:solidFill>
                <a:latin typeface="+mn-ea"/>
                <a:cs typeface="Roboto"/>
                <a:sym typeface="Roboto"/>
              </a:rPr>
              <a:t>〇データ粒度：月次予測</a:t>
            </a:r>
            <a:endParaRPr kumimoji="0" lang="en-US" altLang="ja-JP" sz="1867" kern="0" dirty="0">
              <a:solidFill>
                <a:srgbClr val="000000"/>
              </a:solidFill>
              <a:latin typeface="+mn-ea"/>
              <a:cs typeface="Roboto"/>
              <a:sym typeface="Roboto"/>
            </a:endParaRPr>
          </a:p>
          <a:p>
            <a:pPr defTabSz="1219170">
              <a:buClr>
                <a:srgbClr val="000000"/>
              </a:buClr>
            </a:pPr>
            <a:r>
              <a:rPr lang="ja-JP" altLang="en-US" sz="1867" kern="0" dirty="0">
                <a:solidFill>
                  <a:srgbClr val="000000"/>
                </a:solidFill>
                <a:latin typeface="+mn-ea"/>
                <a:cs typeface="Roboto"/>
                <a:sym typeface="Roboto"/>
              </a:rPr>
              <a:t>〇予測タイミング：２ヶ月前（定期便の契約を行う前）</a:t>
            </a:r>
            <a:endParaRPr lang="en-US" altLang="ja-JP" sz="1867" kern="0" dirty="0">
              <a:solidFill>
                <a:srgbClr val="000000"/>
              </a:solidFill>
              <a:latin typeface="+mn-ea"/>
              <a:cs typeface="Roboto"/>
              <a:sym typeface="Roboto"/>
            </a:endParaRPr>
          </a:p>
          <a:p>
            <a:pPr defTabSz="1219170">
              <a:buClr>
                <a:srgbClr val="000000"/>
              </a:buClr>
            </a:pPr>
            <a:r>
              <a:rPr kumimoji="0" lang="ja-JP" altLang="en-US" sz="1867" kern="0" dirty="0">
                <a:solidFill>
                  <a:srgbClr val="000000"/>
                </a:solidFill>
                <a:latin typeface="+mn-ea"/>
                <a:cs typeface="Roboto"/>
                <a:sym typeface="Roboto"/>
              </a:rPr>
              <a:t>〇使用可能データ：</a:t>
            </a:r>
            <a:r>
              <a:rPr lang="ja-JP" altLang="en-US" sz="1867" kern="0" dirty="0">
                <a:solidFill>
                  <a:srgbClr val="000000"/>
                </a:solidFill>
                <a:latin typeface="+mn-ea"/>
                <a:cs typeface="Roboto"/>
                <a:sym typeface="Roboto"/>
              </a:rPr>
              <a:t>２</a:t>
            </a:r>
            <a:r>
              <a:rPr kumimoji="0" lang="ja-JP" altLang="en-US" sz="1867" kern="0" dirty="0">
                <a:solidFill>
                  <a:srgbClr val="000000"/>
                </a:solidFill>
                <a:latin typeface="+mn-ea"/>
                <a:cs typeface="Roboto"/>
                <a:sym typeface="Roboto"/>
              </a:rPr>
              <a:t>ヶ月前の部品毎の内示需要量、２ヶ月前までのトラック台数など</a:t>
            </a:r>
            <a:endParaRPr kumimoji="0" lang="en-US" altLang="ja-JP" sz="1867" kern="0" dirty="0">
              <a:solidFill>
                <a:srgbClr val="000000"/>
              </a:solidFill>
              <a:latin typeface="+mn-ea"/>
              <a:cs typeface="Roboto"/>
              <a:sym typeface="Roboto"/>
            </a:endParaRPr>
          </a:p>
          <a:p>
            <a:pPr defTabSz="1219170">
              <a:buClr>
                <a:srgbClr val="000000"/>
              </a:buClr>
            </a:pPr>
            <a:r>
              <a:rPr lang="ja-JP" altLang="en-US" sz="1867" kern="0" dirty="0">
                <a:solidFill>
                  <a:srgbClr val="000000"/>
                </a:solidFill>
                <a:latin typeface="+mn-ea"/>
                <a:cs typeface="Roboto"/>
                <a:sym typeface="Roboto"/>
              </a:rPr>
              <a:t>〇実行時間：８時間以内（１営業日内）</a:t>
            </a:r>
            <a:endParaRPr kumimoji="0" lang="en-US" altLang="ja" sz="1867" kern="0" dirty="0">
              <a:solidFill>
                <a:srgbClr val="000000"/>
              </a:solidFill>
              <a:latin typeface="+mn-ea"/>
              <a:cs typeface="Roboto"/>
              <a:sym typeface="Roboto"/>
            </a:endParaRPr>
          </a:p>
          <a:p>
            <a:pPr defTabSz="1219170">
              <a:buClr>
                <a:srgbClr val="000000"/>
              </a:buClr>
            </a:pPr>
            <a:endParaRPr kumimoji="0" sz="1867" kern="0" dirty="0">
              <a:solidFill>
                <a:srgbClr val="000000"/>
              </a:solidFill>
              <a:latin typeface="+mn-ea"/>
              <a:cs typeface="Roboto"/>
              <a:sym typeface="Roboto"/>
            </a:endParaRPr>
          </a:p>
          <a:p>
            <a:pPr defTabSz="1219170">
              <a:buClr>
                <a:srgbClr val="000000"/>
              </a:buClr>
            </a:pPr>
            <a:r>
              <a:rPr kumimoji="0" lang="ja" altLang="en-US" sz="2133" b="1" kern="0" dirty="0">
                <a:solidFill>
                  <a:srgbClr val="000000"/>
                </a:solidFill>
                <a:latin typeface="+mn-ea"/>
                <a:cs typeface="Roboto"/>
                <a:sym typeface="Roboto"/>
              </a:rPr>
              <a:t>■</a:t>
            </a:r>
            <a:r>
              <a:rPr kumimoji="0" lang="ja-JP" altLang="en-US" sz="2133" b="1" kern="0" dirty="0">
                <a:solidFill>
                  <a:srgbClr val="000000"/>
                </a:solidFill>
                <a:latin typeface="+mn-ea"/>
                <a:cs typeface="Roboto"/>
                <a:sym typeface="Roboto"/>
              </a:rPr>
              <a:t>手法</a:t>
            </a:r>
            <a:endParaRPr kumimoji="0" lang="en-US" altLang="ja-JP" sz="2133" b="1" kern="0" dirty="0">
              <a:solidFill>
                <a:srgbClr val="000000"/>
              </a:solidFill>
              <a:latin typeface="+mn-ea"/>
              <a:cs typeface="Roboto"/>
              <a:sym typeface="Roboto"/>
            </a:endParaRPr>
          </a:p>
          <a:p>
            <a:pPr defTabSz="1219170">
              <a:buClr>
                <a:srgbClr val="000000"/>
              </a:buClr>
            </a:pPr>
            <a:r>
              <a:rPr kumimoji="0" lang="ja" altLang="en-US" sz="1867" kern="0" dirty="0">
                <a:solidFill>
                  <a:srgbClr val="000000"/>
                </a:solidFill>
                <a:latin typeface="+mn-ea"/>
                <a:cs typeface="Roboto"/>
                <a:sym typeface="Roboto"/>
              </a:rPr>
              <a:t>　・</a:t>
            </a:r>
            <a:r>
              <a:rPr kumimoji="0" lang="ja-JP" altLang="en-US" sz="1867" kern="0" dirty="0">
                <a:solidFill>
                  <a:srgbClr val="000000"/>
                </a:solidFill>
                <a:latin typeface="+mn-ea"/>
                <a:cs typeface="Roboto"/>
                <a:sym typeface="Roboto"/>
              </a:rPr>
              <a:t>ルールベース手法を使用する </a:t>
            </a:r>
            <a:r>
              <a:rPr kumimoji="0" lang="en-US" altLang="ja-JP" sz="1867" kern="0" dirty="0">
                <a:solidFill>
                  <a:srgbClr val="000000"/>
                </a:solidFill>
                <a:latin typeface="+mn-ea"/>
                <a:cs typeface="Roboto"/>
                <a:sym typeface="Roboto"/>
              </a:rPr>
              <a:t>(</a:t>
            </a:r>
            <a:r>
              <a:rPr kumimoji="0" lang="ja-JP" altLang="en-US" sz="1867" kern="0" dirty="0">
                <a:solidFill>
                  <a:srgbClr val="000000"/>
                </a:solidFill>
                <a:latin typeface="+mn-ea"/>
                <a:cs typeface="Roboto"/>
                <a:sym typeface="Roboto"/>
              </a:rPr>
              <a:t>各手法の説明</a:t>
            </a:r>
            <a:r>
              <a:rPr kumimoji="0" lang="en-US" altLang="ja-JP" sz="1867" kern="0" dirty="0">
                <a:solidFill>
                  <a:srgbClr val="000000"/>
                </a:solidFill>
                <a:latin typeface="+mn-ea"/>
                <a:cs typeface="Roboto"/>
                <a:sym typeface="Roboto"/>
              </a:rPr>
              <a:t>/</a:t>
            </a:r>
            <a:r>
              <a:rPr kumimoji="0" lang="ja-JP" altLang="en-US" sz="1867" kern="0" dirty="0">
                <a:solidFill>
                  <a:srgbClr val="000000"/>
                </a:solidFill>
                <a:latin typeface="+mn-ea"/>
                <a:cs typeface="Roboto"/>
                <a:sym typeface="Roboto"/>
              </a:rPr>
              <a:t>比較は</a:t>
            </a:r>
            <a:r>
              <a:rPr kumimoji="0" lang="en-US" altLang="ja-JP" sz="1867" kern="0" dirty="0">
                <a:solidFill>
                  <a:srgbClr val="000000"/>
                </a:solidFill>
                <a:latin typeface="+mn-ea"/>
                <a:cs typeface="Roboto"/>
                <a:sym typeface="Roboto"/>
              </a:rPr>
              <a:t>[</a:t>
            </a:r>
            <a:r>
              <a:rPr kumimoji="0" lang="ja-JP" altLang="en-US" sz="1867" kern="0" dirty="0">
                <a:solidFill>
                  <a:srgbClr val="000000"/>
                </a:solidFill>
                <a:latin typeface="+mn-ea"/>
                <a:cs typeface="Roboto"/>
                <a:sym typeface="Roboto"/>
              </a:rPr>
              <a:t>説明２</a:t>
            </a:r>
            <a:r>
              <a:rPr kumimoji="0" lang="en-US" altLang="ja-JP" sz="1867" kern="0" dirty="0">
                <a:solidFill>
                  <a:srgbClr val="000000"/>
                </a:solidFill>
                <a:latin typeface="+mn-ea"/>
                <a:cs typeface="Roboto"/>
                <a:sym typeface="Roboto"/>
              </a:rPr>
              <a:t>]</a:t>
            </a:r>
            <a:r>
              <a:rPr kumimoji="0" lang="ja-JP" altLang="en-US" sz="1867" kern="0" dirty="0">
                <a:solidFill>
                  <a:srgbClr val="000000"/>
                </a:solidFill>
                <a:latin typeface="+mn-ea"/>
                <a:cs typeface="Roboto"/>
                <a:sym typeface="Roboto"/>
              </a:rPr>
              <a:t>を参照</a:t>
            </a:r>
            <a:r>
              <a:rPr kumimoji="0" lang="en-US" altLang="ja-JP" sz="1867" kern="0" dirty="0">
                <a:solidFill>
                  <a:srgbClr val="000000"/>
                </a:solidFill>
                <a:latin typeface="+mn-ea"/>
                <a:cs typeface="Roboto"/>
                <a:sym typeface="Roboto"/>
              </a:rPr>
              <a:t>)</a:t>
            </a:r>
          </a:p>
          <a:p>
            <a:pPr defTabSz="1219170">
              <a:buClr>
                <a:srgbClr val="000000"/>
              </a:buClr>
            </a:pPr>
            <a:r>
              <a:rPr lang="ja-JP" altLang="en-US" sz="1867" kern="0" dirty="0">
                <a:solidFill>
                  <a:srgbClr val="000000"/>
                </a:solidFill>
                <a:latin typeface="ＭＳ ゴシック" panose="020B0609070205080204" pitchFamily="49" charset="-128"/>
                <a:ea typeface="ＭＳ ゴシック" panose="020B0609070205080204" pitchFamily="49" charset="-128"/>
                <a:cs typeface="Roboto"/>
                <a:sym typeface="Roboto"/>
              </a:rPr>
              <a:t>　　　メリット　：</a:t>
            </a:r>
            <a:r>
              <a:rPr lang="ja-JP" altLang="en-US" sz="1867" kern="0" dirty="0">
                <a:solidFill>
                  <a:srgbClr val="FF0000"/>
                </a:solidFill>
                <a:latin typeface="ＭＳ ゴシック" panose="020B0609070205080204" pitchFamily="49" charset="-128"/>
                <a:ea typeface="ＭＳ ゴシック" panose="020B0609070205080204" pitchFamily="49" charset="-128"/>
                <a:cs typeface="Roboto"/>
                <a:sym typeface="Roboto"/>
              </a:rPr>
              <a:t>データが少なくても予測可能</a:t>
            </a:r>
            <a:endParaRPr lang="en-US" altLang="ja-JP" sz="1867" kern="0" dirty="0">
              <a:solidFill>
                <a:srgbClr val="FF0000"/>
              </a:solidFill>
              <a:latin typeface="ＭＳ ゴシック" panose="020B0609070205080204" pitchFamily="49" charset="-128"/>
              <a:ea typeface="ＭＳ ゴシック" panose="020B0609070205080204" pitchFamily="49" charset="-128"/>
              <a:cs typeface="Roboto"/>
              <a:sym typeface="Roboto"/>
            </a:endParaRPr>
          </a:p>
          <a:p>
            <a:pPr defTabSz="1219170">
              <a:buClr>
                <a:srgbClr val="000000"/>
              </a:buClr>
            </a:pPr>
            <a:r>
              <a:rPr kumimoji="0" lang="ja-JP" altLang="en-US" sz="1867" kern="0" dirty="0">
                <a:solidFill>
                  <a:srgbClr val="000000"/>
                </a:solidFill>
                <a:latin typeface="ＭＳ ゴシック" panose="020B0609070205080204" pitchFamily="49" charset="-128"/>
                <a:ea typeface="ＭＳ ゴシック" panose="020B0609070205080204" pitchFamily="49" charset="-128"/>
                <a:cs typeface="Roboto"/>
                <a:sym typeface="Roboto"/>
              </a:rPr>
              <a:t>　　　デメリット：人間が想定したルールから外れるデータは予測が困難</a:t>
            </a:r>
            <a:endParaRPr kumimoji="0" lang="en-US" altLang="ja-JP" sz="1867" kern="0" dirty="0">
              <a:solidFill>
                <a:srgbClr val="000000"/>
              </a:solidFill>
              <a:latin typeface="ＭＳ ゴシック" panose="020B0609070205080204" pitchFamily="49" charset="-128"/>
              <a:ea typeface="ＭＳ ゴシック" panose="020B0609070205080204" pitchFamily="49" charset="-128"/>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9"/>
          <p:cNvSpPr txBox="1">
            <a:spLocks noGrp="1"/>
          </p:cNvSpPr>
          <p:nvPr>
            <p:ph type="sldNum" idx="4294967295"/>
          </p:nvPr>
        </p:nvSpPr>
        <p:spPr>
          <a:xfrm>
            <a:off x="11028363" y="192088"/>
            <a:ext cx="1163637" cy="523875"/>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kumimoji="0" lang="en-US" altLang="ja" sz="3733" b="1" kern="0">
                <a:solidFill>
                  <a:srgbClr val="2A3990"/>
                </a:solidFill>
              </a:rPr>
              <a:pPr defTabSz="1219170">
                <a:buClr>
                  <a:srgbClr val="000000"/>
                </a:buClr>
              </a:pPr>
              <a:t>15</a:t>
            </a:fld>
            <a:endParaRPr kumimoji="0" sz="3733" b="1" kern="0" dirty="0">
              <a:solidFill>
                <a:srgbClr val="2A3990"/>
              </a:solidFill>
            </a:endParaRPr>
          </a:p>
        </p:txBody>
      </p:sp>
      <p:sp>
        <p:nvSpPr>
          <p:cNvPr id="125" name="Google Shape;125;p19"/>
          <p:cNvSpPr txBox="1"/>
          <p:nvPr/>
        </p:nvSpPr>
        <p:spPr>
          <a:xfrm>
            <a:off x="357467" y="152601"/>
            <a:ext cx="11567600" cy="677068"/>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altLang="ja-JP" sz="2800" b="1" kern="0" dirty="0">
                <a:solidFill>
                  <a:srgbClr val="000000"/>
                </a:solidFill>
                <a:latin typeface="+mn-ea"/>
                <a:cs typeface="Roboto"/>
                <a:sym typeface="Roboto"/>
              </a:rPr>
              <a:t>§5-2. </a:t>
            </a:r>
            <a:r>
              <a:rPr lang="ja-JP" altLang="en-US" sz="2800" b="1" kern="0" dirty="0">
                <a:solidFill>
                  <a:srgbClr val="000000"/>
                </a:solidFill>
                <a:latin typeface="+mn-ea"/>
                <a:cs typeface="Roboto"/>
                <a:sym typeface="Roboto"/>
              </a:rPr>
              <a:t>需要量から</a:t>
            </a:r>
            <a:r>
              <a:rPr kumimoji="0" lang="ja-JP" altLang="en-US" sz="2800" b="1" kern="0" dirty="0">
                <a:solidFill>
                  <a:srgbClr val="000000"/>
                </a:solidFill>
                <a:latin typeface="+mn-ea"/>
                <a:cs typeface="Roboto"/>
                <a:sym typeface="Roboto"/>
              </a:rPr>
              <a:t>トラック台数の算出方法</a:t>
            </a:r>
            <a:endParaRPr kumimoji="0" sz="2667" b="1" kern="0" dirty="0">
              <a:solidFill>
                <a:srgbClr val="000000"/>
              </a:solidFill>
              <a:latin typeface="+mn-ea"/>
              <a:cs typeface="Roboto"/>
              <a:sym typeface="Roboto"/>
            </a:endParaRPr>
          </a:p>
        </p:txBody>
      </p:sp>
      <p:sp>
        <p:nvSpPr>
          <p:cNvPr id="2" name="テキスト ボックス 1">
            <a:extLst>
              <a:ext uri="{FF2B5EF4-FFF2-40B4-BE49-F238E27FC236}">
                <a16:creationId xmlns:a16="http://schemas.microsoft.com/office/drawing/2014/main" id="{04ABA34D-EC81-73FB-24D8-3422EFC3AF40}"/>
              </a:ext>
            </a:extLst>
          </p:cNvPr>
          <p:cNvSpPr txBox="1"/>
          <p:nvPr/>
        </p:nvSpPr>
        <p:spPr>
          <a:xfrm>
            <a:off x="462325" y="969550"/>
            <a:ext cx="738664" cy="2172896"/>
          </a:xfrm>
          <a:prstGeom prst="rect">
            <a:avLst/>
          </a:prstGeom>
          <a:solidFill>
            <a:schemeClr val="accent2">
              <a:lumMod val="75000"/>
            </a:schemeClr>
          </a:solidFill>
        </p:spPr>
        <p:txBody>
          <a:bodyPr vert="eaVert" wrap="square" rtlCol="0">
            <a:spAutoFit/>
          </a:bodyPr>
          <a:lstStyle/>
          <a:p>
            <a:r>
              <a:rPr lang="ja-JP" altLang="en-US" dirty="0">
                <a:solidFill>
                  <a:schemeClr val="bg1"/>
                </a:solidFill>
              </a:rPr>
              <a:t>２ヶ月前の部品毎</a:t>
            </a:r>
            <a:endParaRPr lang="en-US" altLang="ja-JP" dirty="0">
              <a:solidFill>
                <a:schemeClr val="bg1"/>
              </a:solidFill>
            </a:endParaRPr>
          </a:p>
          <a:p>
            <a:r>
              <a:rPr lang="ja-JP" altLang="en-US" dirty="0">
                <a:solidFill>
                  <a:schemeClr val="bg1"/>
                </a:solidFill>
              </a:rPr>
              <a:t>の需要量</a:t>
            </a:r>
            <a:endParaRPr kumimoji="1" lang="ja-JP" altLang="en-US" dirty="0">
              <a:solidFill>
                <a:schemeClr val="bg1"/>
              </a:solidFill>
            </a:endParaRPr>
          </a:p>
        </p:txBody>
      </p:sp>
      <p:sp>
        <p:nvSpPr>
          <p:cNvPr id="3" name="テキスト ボックス 2">
            <a:extLst>
              <a:ext uri="{FF2B5EF4-FFF2-40B4-BE49-F238E27FC236}">
                <a16:creationId xmlns:a16="http://schemas.microsoft.com/office/drawing/2014/main" id="{B9042372-33A3-6644-F1D3-AA73343CB2BC}"/>
              </a:ext>
            </a:extLst>
          </p:cNvPr>
          <p:cNvSpPr txBox="1"/>
          <p:nvPr/>
        </p:nvSpPr>
        <p:spPr>
          <a:xfrm>
            <a:off x="3122602" y="969550"/>
            <a:ext cx="461665" cy="2172896"/>
          </a:xfrm>
          <a:prstGeom prst="rect">
            <a:avLst/>
          </a:prstGeom>
          <a:solidFill>
            <a:schemeClr val="accent2">
              <a:lumMod val="75000"/>
            </a:schemeClr>
          </a:solidFill>
        </p:spPr>
        <p:txBody>
          <a:bodyPr vert="eaVert" wrap="square" rtlCol="0">
            <a:spAutoFit/>
          </a:bodyPr>
          <a:lstStyle/>
          <a:p>
            <a:r>
              <a:rPr kumimoji="1" lang="ja-JP" altLang="en-US" dirty="0">
                <a:solidFill>
                  <a:schemeClr val="bg1"/>
                </a:solidFill>
              </a:rPr>
              <a:t>箱数を算出</a:t>
            </a:r>
          </a:p>
        </p:txBody>
      </p:sp>
      <p:sp>
        <p:nvSpPr>
          <p:cNvPr id="4" name="テキスト ボックス 3">
            <a:extLst>
              <a:ext uri="{FF2B5EF4-FFF2-40B4-BE49-F238E27FC236}">
                <a16:creationId xmlns:a16="http://schemas.microsoft.com/office/drawing/2014/main" id="{8AD3A620-3353-B80F-CAF5-2CBEB8A6DFE3}"/>
              </a:ext>
            </a:extLst>
          </p:cNvPr>
          <p:cNvSpPr txBox="1"/>
          <p:nvPr/>
        </p:nvSpPr>
        <p:spPr>
          <a:xfrm>
            <a:off x="5858056" y="921275"/>
            <a:ext cx="461665" cy="2221171"/>
          </a:xfrm>
          <a:prstGeom prst="rect">
            <a:avLst/>
          </a:prstGeom>
          <a:solidFill>
            <a:schemeClr val="accent2">
              <a:lumMod val="75000"/>
            </a:schemeClr>
          </a:solidFill>
        </p:spPr>
        <p:txBody>
          <a:bodyPr vert="eaVert" wrap="square" rtlCol="0">
            <a:spAutoFit/>
          </a:bodyPr>
          <a:lstStyle/>
          <a:p>
            <a:r>
              <a:rPr kumimoji="1" lang="ja-JP" altLang="en-US" dirty="0">
                <a:solidFill>
                  <a:schemeClr val="bg1"/>
                </a:solidFill>
              </a:rPr>
              <a:t>パレット数を算出</a:t>
            </a:r>
          </a:p>
        </p:txBody>
      </p:sp>
      <p:sp>
        <p:nvSpPr>
          <p:cNvPr id="5" name="テキスト ボックス 4">
            <a:extLst>
              <a:ext uri="{FF2B5EF4-FFF2-40B4-BE49-F238E27FC236}">
                <a16:creationId xmlns:a16="http://schemas.microsoft.com/office/drawing/2014/main" id="{55EABA0F-11F1-53CE-81A9-32E0475FA143}"/>
              </a:ext>
            </a:extLst>
          </p:cNvPr>
          <p:cNvSpPr txBox="1"/>
          <p:nvPr/>
        </p:nvSpPr>
        <p:spPr>
          <a:xfrm>
            <a:off x="8503286" y="925284"/>
            <a:ext cx="461665" cy="2237289"/>
          </a:xfrm>
          <a:prstGeom prst="rect">
            <a:avLst/>
          </a:prstGeom>
          <a:solidFill>
            <a:schemeClr val="accent2">
              <a:lumMod val="75000"/>
            </a:schemeClr>
          </a:solidFill>
        </p:spPr>
        <p:txBody>
          <a:bodyPr vert="eaVert" wrap="square" rtlCol="0">
            <a:spAutoFit/>
          </a:bodyPr>
          <a:lstStyle/>
          <a:p>
            <a:r>
              <a:rPr kumimoji="1" lang="ja-JP" altLang="en-US" dirty="0">
                <a:solidFill>
                  <a:schemeClr val="bg1"/>
                </a:solidFill>
              </a:rPr>
              <a:t>トラック便数に変換</a:t>
            </a:r>
          </a:p>
        </p:txBody>
      </p:sp>
      <p:sp>
        <p:nvSpPr>
          <p:cNvPr id="6" name="テキスト ボックス 5">
            <a:extLst>
              <a:ext uri="{FF2B5EF4-FFF2-40B4-BE49-F238E27FC236}">
                <a16:creationId xmlns:a16="http://schemas.microsoft.com/office/drawing/2014/main" id="{11B0D417-C42C-2616-F0BE-F5B98443941F}"/>
              </a:ext>
            </a:extLst>
          </p:cNvPr>
          <p:cNvSpPr txBox="1"/>
          <p:nvPr/>
        </p:nvSpPr>
        <p:spPr>
          <a:xfrm>
            <a:off x="11148516" y="969549"/>
            <a:ext cx="461665" cy="2172897"/>
          </a:xfrm>
          <a:prstGeom prst="rect">
            <a:avLst/>
          </a:prstGeom>
          <a:solidFill>
            <a:schemeClr val="accent5">
              <a:lumMod val="75000"/>
            </a:schemeClr>
          </a:solidFill>
        </p:spPr>
        <p:txBody>
          <a:bodyPr vert="eaVert" wrap="square" rtlCol="0">
            <a:spAutoFit/>
          </a:bodyPr>
          <a:lstStyle/>
          <a:p>
            <a:r>
              <a:rPr kumimoji="1" lang="ja-JP" altLang="en-US" dirty="0">
                <a:solidFill>
                  <a:schemeClr val="bg1"/>
                </a:solidFill>
              </a:rPr>
              <a:t>トラック台数に変換</a:t>
            </a:r>
          </a:p>
        </p:txBody>
      </p:sp>
      <p:cxnSp>
        <p:nvCxnSpPr>
          <p:cNvPr id="7" name="直線矢印コネクタ 6">
            <a:extLst>
              <a:ext uri="{FF2B5EF4-FFF2-40B4-BE49-F238E27FC236}">
                <a16:creationId xmlns:a16="http://schemas.microsoft.com/office/drawing/2014/main" id="{60AB7297-32F2-8641-1F6D-42673843141B}"/>
              </a:ext>
            </a:extLst>
          </p:cNvPr>
          <p:cNvCxnSpPr>
            <a:cxnSpLocks/>
            <a:stCxn id="2" idx="3"/>
            <a:endCxn id="3" idx="1"/>
          </p:cNvCxnSpPr>
          <p:nvPr/>
        </p:nvCxnSpPr>
        <p:spPr>
          <a:xfrm>
            <a:off x="1200989" y="2055998"/>
            <a:ext cx="1921613" cy="0"/>
          </a:xfrm>
          <a:prstGeom prst="straightConnector1">
            <a:avLst/>
          </a:prstGeom>
          <a:ln w="19050">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F20BED88-70D6-FD0A-9FC8-344B1DD9FF16}"/>
              </a:ext>
            </a:extLst>
          </p:cNvPr>
          <p:cNvCxnSpPr>
            <a:cxnSpLocks/>
            <a:stCxn id="3" idx="3"/>
            <a:endCxn id="4" idx="1"/>
          </p:cNvCxnSpPr>
          <p:nvPr/>
        </p:nvCxnSpPr>
        <p:spPr>
          <a:xfrm flipV="1">
            <a:off x="3584267" y="2031861"/>
            <a:ext cx="2273789" cy="24137"/>
          </a:xfrm>
          <a:prstGeom prst="straightConnector1">
            <a:avLst/>
          </a:prstGeom>
          <a:ln w="19050">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FBC49E58-BB26-B4B3-2478-234B20D8C819}"/>
              </a:ext>
            </a:extLst>
          </p:cNvPr>
          <p:cNvCxnSpPr>
            <a:cxnSpLocks/>
            <a:stCxn id="4" idx="3"/>
            <a:endCxn id="5" idx="1"/>
          </p:cNvCxnSpPr>
          <p:nvPr/>
        </p:nvCxnSpPr>
        <p:spPr>
          <a:xfrm>
            <a:off x="6319721" y="2031861"/>
            <a:ext cx="2183565" cy="12068"/>
          </a:xfrm>
          <a:prstGeom prst="straightConnector1">
            <a:avLst/>
          </a:prstGeom>
          <a:ln w="19050">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AA05EFB6-59ED-F1D1-C783-71ED3E5EA0DE}"/>
              </a:ext>
            </a:extLst>
          </p:cNvPr>
          <p:cNvCxnSpPr>
            <a:cxnSpLocks/>
            <a:stCxn id="5" idx="3"/>
            <a:endCxn id="6" idx="1"/>
          </p:cNvCxnSpPr>
          <p:nvPr/>
        </p:nvCxnSpPr>
        <p:spPr>
          <a:xfrm>
            <a:off x="8964951" y="2043929"/>
            <a:ext cx="2183565" cy="12069"/>
          </a:xfrm>
          <a:prstGeom prst="straightConnector1">
            <a:avLst/>
          </a:prstGeom>
          <a:ln w="19050">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2871ED2-5B3E-3099-14B1-3FAC10248A87}"/>
                  </a:ext>
                </a:extLst>
              </p:cNvPr>
              <p:cNvSpPr txBox="1"/>
              <p:nvPr/>
            </p:nvSpPr>
            <p:spPr>
              <a:xfrm>
                <a:off x="1612527" y="1542017"/>
                <a:ext cx="1261756" cy="402803"/>
              </a:xfrm>
              <a:prstGeom prst="rect">
                <a:avLst/>
              </a:prstGeom>
              <a:noFill/>
            </p:spPr>
            <p:txBody>
              <a:bodyPr wrap="none" lIns="0" tIns="0" rIns="0" bIns="0" rtlCol="0">
                <a:spAutoFit/>
              </a:bodyPr>
              <a:lstStyle/>
              <a:p>
                <a:r>
                  <a:rPr kumimoji="1" lang="ja-JP" altLang="en-US" sz="1400" dirty="0"/>
                  <a:t>箱数</a:t>
                </a:r>
                <a14:m>
                  <m:oMath xmlns:m="http://schemas.openxmlformats.org/officeDocument/2006/math">
                    <m:r>
                      <a:rPr kumimoji="1" lang="en-US" altLang="ja-JP" sz="1400" b="0" i="0" smtClean="0">
                        <a:latin typeface="Cambria Math" panose="02040503050406030204" pitchFamily="18" charset="0"/>
                      </a:rPr>
                      <m:t>=</m:t>
                    </m:r>
                    <m:f>
                      <m:fPr>
                        <m:ctrlPr>
                          <a:rPr kumimoji="1" lang="pt-BR" altLang="ja-JP" sz="1400" i="1" smtClean="0">
                            <a:latin typeface="Cambria Math" panose="02040503050406030204" pitchFamily="18" charset="0"/>
                          </a:rPr>
                        </m:ctrlPr>
                      </m:fPr>
                      <m:num>
                        <m:r>
                          <a:rPr kumimoji="1" lang="ja-JP" altLang="en-US" sz="1400" i="1">
                            <a:latin typeface="Cambria Math" panose="02040503050406030204" pitchFamily="18" charset="0"/>
                          </a:rPr>
                          <m:t>需要量</m:t>
                        </m:r>
                      </m:num>
                      <m:den>
                        <m:r>
                          <a:rPr kumimoji="1" lang="ja-JP" altLang="en-US" sz="1400" i="1">
                            <a:latin typeface="Cambria Math" panose="02040503050406030204" pitchFamily="18" charset="0"/>
                          </a:rPr>
                          <m:t>容器</m:t>
                        </m:r>
                        <m:r>
                          <a:rPr kumimoji="1" lang="ja-JP" altLang="en-US" sz="1400" i="1" smtClean="0">
                            <a:latin typeface="Cambria Math" panose="02040503050406030204" pitchFamily="18" charset="0"/>
                          </a:rPr>
                          <m:t>入数</m:t>
                        </m:r>
                      </m:den>
                    </m:f>
                  </m:oMath>
                </a14:m>
                <a:endParaRPr kumimoji="1" lang="ja-JP" altLang="en-US" sz="1400" dirty="0"/>
              </a:p>
            </p:txBody>
          </p:sp>
        </mc:Choice>
        <mc:Fallback xmlns="">
          <p:sp>
            <p:nvSpPr>
              <p:cNvPr id="26" name="テキスト ボックス 25">
                <a:extLst>
                  <a:ext uri="{FF2B5EF4-FFF2-40B4-BE49-F238E27FC236}">
                    <a16:creationId xmlns:a16="http://schemas.microsoft.com/office/drawing/2014/main" id="{A2871ED2-5B3E-3099-14B1-3FAC10248A87}"/>
                  </a:ext>
                </a:extLst>
              </p:cNvPr>
              <p:cNvSpPr txBox="1">
                <a:spLocks noRot="1" noChangeAspect="1" noMove="1" noResize="1" noEditPoints="1" noAdjustHandles="1" noChangeArrowheads="1" noChangeShapeType="1" noTextEdit="1"/>
              </p:cNvSpPr>
              <p:nvPr/>
            </p:nvSpPr>
            <p:spPr>
              <a:xfrm>
                <a:off x="1612527" y="1542017"/>
                <a:ext cx="1261756" cy="402803"/>
              </a:xfrm>
              <a:prstGeom prst="rect">
                <a:avLst/>
              </a:prstGeom>
              <a:blipFill>
                <a:blip r:embed="rId3"/>
                <a:stretch>
                  <a:fillRect l="-8696" t="-4545" r="-5314" b="-212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8B56DB47-80F0-FA73-CA21-FE237C3A88B5}"/>
                  </a:ext>
                </a:extLst>
              </p:cNvPr>
              <p:cNvSpPr txBox="1"/>
              <p:nvPr/>
            </p:nvSpPr>
            <p:spPr>
              <a:xfrm>
                <a:off x="3832586" y="1542017"/>
                <a:ext cx="1662506" cy="405560"/>
              </a:xfrm>
              <a:prstGeom prst="rect">
                <a:avLst/>
              </a:prstGeom>
              <a:noFill/>
            </p:spPr>
            <p:txBody>
              <a:bodyPr wrap="none" lIns="0" tIns="0" rIns="0" bIns="0" rtlCol="0">
                <a:spAutoFit/>
              </a:bodyPr>
              <a:lstStyle/>
              <a:p>
                <a:r>
                  <a:rPr kumimoji="1" lang="ja-JP" altLang="en-US" sz="1400" dirty="0"/>
                  <a:t>パレット数</a:t>
                </a:r>
                <a14:m>
                  <m:oMath xmlns:m="http://schemas.openxmlformats.org/officeDocument/2006/math">
                    <m:r>
                      <a:rPr kumimoji="1" lang="en-US" altLang="ja-JP" sz="1400" b="0" i="0" smtClean="0">
                        <a:latin typeface="Cambria Math" panose="02040503050406030204" pitchFamily="18" charset="0"/>
                      </a:rPr>
                      <m:t>=</m:t>
                    </m:r>
                    <m:f>
                      <m:fPr>
                        <m:ctrlPr>
                          <a:rPr kumimoji="1" lang="pt-BR" altLang="ja-JP" sz="1400" i="1" smtClean="0">
                            <a:latin typeface="Cambria Math" panose="02040503050406030204" pitchFamily="18" charset="0"/>
                          </a:rPr>
                        </m:ctrlPr>
                      </m:fPr>
                      <m:num>
                        <m:r>
                          <a:rPr kumimoji="1" lang="ja-JP" altLang="en-US" sz="1400" i="1">
                            <a:latin typeface="Cambria Math" panose="02040503050406030204" pitchFamily="18" charset="0"/>
                          </a:rPr>
                          <m:t>箱数</m:t>
                        </m:r>
                      </m:num>
                      <m:den>
                        <m:r>
                          <a:rPr kumimoji="1" lang="ja-JP" altLang="en-US" sz="1400" i="1">
                            <a:latin typeface="Cambria Math" panose="02040503050406030204" pitchFamily="18" charset="0"/>
                          </a:rPr>
                          <m:t>容器</m:t>
                        </m:r>
                        <m:r>
                          <a:rPr kumimoji="1" lang="ja-JP" altLang="en-US" sz="1400" i="1" smtClean="0">
                            <a:latin typeface="Cambria Math" panose="02040503050406030204" pitchFamily="18" charset="0"/>
                          </a:rPr>
                          <m:t>積数</m:t>
                        </m:r>
                      </m:den>
                    </m:f>
                  </m:oMath>
                </a14:m>
                <a:endParaRPr kumimoji="1" lang="ja-JP" altLang="en-US" sz="1400" dirty="0"/>
              </a:p>
            </p:txBody>
          </p:sp>
        </mc:Choice>
        <mc:Fallback xmlns="">
          <p:sp>
            <p:nvSpPr>
              <p:cNvPr id="27" name="テキスト ボックス 26">
                <a:extLst>
                  <a:ext uri="{FF2B5EF4-FFF2-40B4-BE49-F238E27FC236}">
                    <a16:creationId xmlns:a16="http://schemas.microsoft.com/office/drawing/2014/main" id="{8B56DB47-80F0-FA73-CA21-FE237C3A88B5}"/>
                  </a:ext>
                </a:extLst>
              </p:cNvPr>
              <p:cNvSpPr txBox="1">
                <a:spLocks noRot="1" noChangeAspect="1" noMove="1" noResize="1" noEditPoints="1" noAdjustHandles="1" noChangeArrowheads="1" noChangeShapeType="1" noTextEdit="1"/>
              </p:cNvSpPr>
              <p:nvPr/>
            </p:nvSpPr>
            <p:spPr>
              <a:xfrm>
                <a:off x="3832586" y="1542017"/>
                <a:ext cx="1662506" cy="405560"/>
              </a:xfrm>
              <a:prstGeom prst="rect">
                <a:avLst/>
              </a:prstGeom>
              <a:blipFill>
                <a:blip r:embed="rId4"/>
                <a:stretch>
                  <a:fillRect l="-6618" t="-4545" r="-4044"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2018D70D-A16C-9E30-B7F2-D5888F7D18C2}"/>
                  </a:ext>
                </a:extLst>
              </p:cNvPr>
              <p:cNvSpPr txBox="1"/>
              <p:nvPr/>
            </p:nvSpPr>
            <p:spPr>
              <a:xfrm>
                <a:off x="6354694" y="1542017"/>
                <a:ext cx="2071465" cy="406265"/>
              </a:xfrm>
              <a:prstGeom prst="rect">
                <a:avLst/>
              </a:prstGeom>
              <a:noFill/>
            </p:spPr>
            <p:txBody>
              <a:bodyPr wrap="none" lIns="0" tIns="0" rIns="0" bIns="0" rtlCol="0">
                <a:spAutoFit/>
              </a:bodyPr>
              <a:lstStyle/>
              <a:p>
                <a:r>
                  <a:rPr kumimoji="1" lang="ja-JP" altLang="en-US" sz="1400" dirty="0"/>
                  <a:t>トラック</a:t>
                </a:r>
                <a14:m>
                  <m:oMath xmlns:m="http://schemas.openxmlformats.org/officeDocument/2006/math">
                    <m:r>
                      <a:rPr kumimoji="1" lang="ja-JP" altLang="en-US" sz="1400" i="1" dirty="0">
                        <a:latin typeface="Cambria Math" panose="02040503050406030204" pitchFamily="18" charset="0"/>
                      </a:rPr>
                      <m:t>便数</m:t>
                    </m:r>
                    <m:r>
                      <a:rPr kumimoji="1" lang="en-US" altLang="ja-JP" sz="1400" b="0" i="0" smtClean="0">
                        <a:latin typeface="Cambria Math" panose="02040503050406030204" pitchFamily="18" charset="0"/>
                      </a:rPr>
                      <m:t>=</m:t>
                    </m:r>
                    <m:f>
                      <m:fPr>
                        <m:ctrlPr>
                          <a:rPr kumimoji="1" lang="pt-BR" altLang="ja-JP" sz="1400" i="1" smtClean="0">
                            <a:latin typeface="Cambria Math" panose="02040503050406030204" pitchFamily="18" charset="0"/>
                          </a:rPr>
                        </m:ctrlPr>
                      </m:fPr>
                      <m:num>
                        <m:r>
                          <a:rPr kumimoji="1" lang="ja-JP" altLang="en-US" sz="1400" i="1">
                            <a:latin typeface="Cambria Math" panose="02040503050406030204" pitchFamily="18" charset="0"/>
                          </a:rPr>
                          <m:t>パレット数</m:t>
                        </m:r>
                      </m:num>
                      <m:den>
                        <m:r>
                          <a:rPr kumimoji="1" lang="ja-JP" altLang="en-US" sz="1400" i="1">
                            <a:latin typeface="Cambria Math" panose="02040503050406030204" pitchFamily="18" charset="0"/>
                          </a:rPr>
                          <m:t>パレット</m:t>
                        </m:r>
                        <m:r>
                          <a:rPr kumimoji="1" lang="ja-JP" altLang="en-US" sz="1400" i="1" smtClean="0">
                            <a:latin typeface="Cambria Math" panose="02040503050406030204" pitchFamily="18" charset="0"/>
                          </a:rPr>
                          <m:t>積数</m:t>
                        </m:r>
                      </m:den>
                    </m:f>
                  </m:oMath>
                </a14:m>
                <a:endParaRPr kumimoji="1" lang="ja-JP" altLang="en-US" sz="1400" dirty="0"/>
              </a:p>
            </p:txBody>
          </p:sp>
        </mc:Choice>
        <mc:Fallback xmlns="">
          <p:sp>
            <p:nvSpPr>
              <p:cNvPr id="28" name="テキスト ボックス 27">
                <a:extLst>
                  <a:ext uri="{FF2B5EF4-FFF2-40B4-BE49-F238E27FC236}">
                    <a16:creationId xmlns:a16="http://schemas.microsoft.com/office/drawing/2014/main" id="{2018D70D-A16C-9E30-B7F2-D5888F7D18C2}"/>
                  </a:ext>
                </a:extLst>
              </p:cNvPr>
              <p:cNvSpPr txBox="1">
                <a:spLocks noRot="1" noChangeAspect="1" noMove="1" noResize="1" noEditPoints="1" noAdjustHandles="1" noChangeArrowheads="1" noChangeShapeType="1" noTextEdit="1"/>
              </p:cNvSpPr>
              <p:nvPr/>
            </p:nvSpPr>
            <p:spPr>
              <a:xfrm>
                <a:off x="6354694" y="1542017"/>
                <a:ext cx="2071465" cy="406265"/>
              </a:xfrm>
              <a:prstGeom prst="rect">
                <a:avLst/>
              </a:prstGeom>
              <a:blipFill>
                <a:blip r:embed="rId5"/>
                <a:stretch>
                  <a:fillRect l="-5294" t="-4478" r="-2353" b="-208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E013C3B4-4C73-B231-D140-F2AC26A8CC19}"/>
                  </a:ext>
                </a:extLst>
              </p:cNvPr>
              <p:cNvSpPr txBox="1"/>
              <p:nvPr/>
            </p:nvSpPr>
            <p:spPr>
              <a:xfrm>
                <a:off x="8995244" y="1549656"/>
                <a:ext cx="2153218" cy="408445"/>
              </a:xfrm>
              <a:prstGeom prst="rect">
                <a:avLst/>
              </a:prstGeom>
              <a:noFill/>
            </p:spPr>
            <p:txBody>
              <a:bodyPr wrap="none" lIns="0" tIns="0" rIns="0" bIns="0" rtlCol="0">
                <a:spAutoFit/>
              </a:bodyPr>
              <a:lstStyle/>
              <a:p>
                <a:r>
                  <a:rPr kumimoji="1" lang="ja-JP" altLang="en-US" sz="1400" dirty="0"/>
                  <a:t>トラック</a:t>
                </a:r>
                <a14:m>
                  <m:oMath xmlns:m="http://schemas.openxmlformats.org/officeDocument/2006/math">
                    <m:r>
                      <a:rPr kumimoji="1" lang="ja-JP" altLang="en-US" sz="1400" i="1" dirty="0" smtClean="0">
                        <a:latin typeface="Cambria Math" panose="02040503050406030204" pitchFamily="18" charset="0"/>
                      </a:rPr>
                      <m:t>台数</m:t>
                    </m:r>
                    <m:r>
                      <a:rPr kumimoji="1" lang="en-US" altLang="ja-JP" sz="1400" b="0" i="0" smtClean="0">
                        <a:latin typeface="Cambria Math" panose="02040503050406030204" pitchFamily="18" charset="0"/>
                      </a:rPr>
                      <m:t>=</m:t>
                    </m:r>
                    <m:f>
                      <m:fPr>
                        <m:ctrlPr>
                          <a:rPr kumimoji="1" lang="pt-BR" altLang="ja-JP" sz="1400" i="1" smtClean="0">
                            <a:latin typeface="Cambria Math" panose="02040503050406030204" pitchFamily="18" charset="0"/>
                          </a:rPr>
                        </m:ctrlPr>
                      </m:fPr>
                      <m:num>
                        <m:r>
                          <a:rPr kumimoji="1" lang="ja-JP" altLang="en-US" sz="1400" i="1">
                            <a:latin typeface="Cambria Math" panose="02040503050406030204" pitchFamily="18" charset="0"/>
                          </a:rPr>
                          <m:t>トラック</m:t>
                        </m:r>
                        <m:r>
                          <a:rPr kumimoji="1" lang="ja-JP" altLang="en-US" sz="1400" i="1" smtClean="0">
                            <a:latin typeface="Cambria Math" panose="02040503050406030204" pitchFamily="18" charset="0"/>
                          </a:rPr>
                          <m:t>便数</m:t>
                        </m:r>
                      </m:num>
                      <m:den>
                        <m:r>
                          <a:rPr kumimoji="1" lang="ja-JP" altLang="en-US" sz="1400" i="1">
                            <a:latin typeface="Cambria Math" panose="02040503050406030204" pitchFamily="18" charset="0"/>
                          </a:rPr>
                          <m:t>１日</m:t>
                        </m:r>
                        <m:r>
                          <a:rPr kumimoji="1" lang="ja-JP" altLang="en-US" sz="1400" i="1" smtClean="0">
                            <a:latin typeface="Cambria Math" panose="02040503050406030204" pitchFamily="18" charset="0"/>
                          </a:rPr>
                          <m:t>最大</m:t>
                        </m:r>
                        <m:r>
                          <a:rPr kumimoji="1" lang="ja-JP" altLang="en-US" sz="1400" i="1">
                            <a:latin typeface="Cambria Math" panose="02040503050406030204" pitchFamily="18" charset="0"/>
                          </a:rPr>
                          <m:t>便数</m:t>
                        </m:r>
                      </m:den>
                    </m:f>
                  </m:oMath>
                </a14:m>
                <a:endParaRPr kumimoji="1" lang="ja-JP" altLang="en-US" sz="1400" dirty="0"/>
              </a:p>
            </p:txBody>
          </p:sp>
        </mc:Choice>
        <mc:Fallback xmlns="">
          <p:sp>
            <p:nvSpPr>
              <p:cNvPr id="43" name="テキスト ボックス 42">
                <a:extLst>
                  <a:ext uri="{FF2B5EF4-FFF2-40B4-BE49-F238E27FC236}">
                    <a16:creationId xmlns:a16="http://schemas.microsoft.com/office/drawing/2014/main" id="{E013C3B4-4C73-B231-D140-F2AC26A8CC19}"/>
                  </a:ext>
                </a:extLst>
              </p:cNvPr>
              <p:cNvSpPr txBox="1">
                <a:spLocks noRot="1" noChangeAspect="1" noMove="1" noResize="1" noEditPoints="1" noAdjustHandles="1" noChangeArrowheads="1" noChangeShapeType="1" noTextEdit="1"/>
              </p:cNvSpPr>
              <p:nvPr/>
            </p:nvSpPr>
            <p:spPr>
              <a:xfrm>
                <a:off x="8995244" y="1549656"/>
                <a:ext cx="2153218" cy="408445"/>
              </a:xfrm>
              <a:prstGeom prst="rect">
                <a:avLst/>
              </a:prstGeom>
              <a:blipFill>
                <a:blip r:embed="rId6"/>
                <a:stretch>
                  <a:fillRect l="-5099" t="-4478" r="-2266" b="-20896"/>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6D8318AD-25AB-7F20-E295-AB99134307B7}"/>
              </a:ext>
            </a:extLst>
          </p:cNvPr>
          <p:cNvSpPr txBox="1"/>
          <p:nvPr/>
        </p:nvSpPr>
        <p:spPr>
          <a:xfrm>
            <a:off x="11148462" y="4177400"/>
            <a:ext cx="461665" cy="1618093"/>
          </a:xfrm>
          <a:prstGeom prst="rect">
            <a:avLst/>
          </a:prstGeom>
          <a:solidFill>
            <a:srgbClr val="CC6600"/>
          </a:solidFill>
        </p:spPr>
        <p:txBody>
          <a:bodyPr vert="eaVert" wrap="square" rtlCol="0">
            <a:spAutoFit/>
          </a:bodyPr>
          <a:lstStyle/>
          <a:p>
            <a:r>
              <a:rPr kumimoji="1" lang="ja-JP" altLang="en-US" dirty="0">
                <a:solidFill>
                  <a:schemeClr val="bg1"/>
                </a:solidFill>
              </a:rPr>
              <a:t>実使用台数</a:t>
            </a:r>
          </a:p>
        </p:txBody>
      </p:sp>
      <p:cxnSp>
        <p:nvCxnSpPr>
          <p:cNvPr id="72" name="直線矢印コネクタ 71">
            <a:extLst>
              <a:ext uri="{FF2B5EF4-FFF2-40B4-BE49-F238E27FC236}">
                <a16:creationId xmlns:a16="http://schemas.microsoft.com/office/drawing/2014/main" id="{AEA70278-8526-2062-621C-E9421535305E}"/>
              </a:ext>
            </a:extLst>
          </p:cNvPr>
          <p:cNvCxnSpPr>
            <a:cxnSpLocks/>
            <a:stCxn id="6" idx="2"/>
            <a:endCxn id="54" idx="0"/>
          </p:cNvCxnSpPr>
          <p:nvPr/>
        </p:nvCxnSpPr>
        <p:spPr>
          <a:xfrm flipH="1">
            <a:off x="11379295" y="3142446"/>
            <a:ext cx="54" cy="1034954"/>
          </a:xfrm>
          <a:prstGeom prst="straightConnector1">
            <a:avLst/>
          </a:prstGeom>
          <a:ln w="19050">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graphicFrame>
        <p:nvGraphicFramePr>
          <p:cNvPr id="76" name="表 17">
            <a:extLst>
              <a:ext uri="{FF2B5EF4-FFF2-40B4-BE49-F238E27FC236}">
                <a16:creationId xmlns:a16="http://schemas.microsoft.com/office/drawing/2014/main" id="{DA255346-4805-0F6A-E79D-53B5D5D57C8E}"/>
              </a:ext>
            </a:extLst>
          </p:cNvPr>
          <p:cNvGraphicFramePr>
            <a:graphicFrameLocks noGrp="1"/>
          </p:cNvGraphicFramePr>
          <p:nvPr>
            <p:extLst>
              <p:ext uri="{D42A27DB-BD31-4B8C-83A1-F6EECF244321}">
                <p14:modId xmlns:p14="http://schemas.microsoft.com/office/powerpoint/2010/main" val="3114831749"/>
              </p:ext>
            </p:extLst>
          </p:nvPr>
        </p:nvGraphicFramePr>
        <p:xfrm>
          <a:off x="4556820" y="3776416"/>
          <a:ext cx="4317484" cy="2311400"/>
        </p:xfrm>
        <a:graphic>
          <a:graphicData uri="http://schemas.openxmlformats.org/drawingml/2006/table">
            <a:tbl>
              <a:tblPr firstRow="1" firstCol="1">
                <a:tableStyleId>{5C22544A-7EE6-4342-B048-85BDC9FD1C3A}</a:tableStyleId>
              </a:tblPr>
              <a:tblGrid>
                <a:gridCol w="590258">
                  <a:extLst>
                    <a:ext uri="{9D8B030D-6E8A-4147-A177-3AD203B41FA5}">
                      <a16:colId xmlns:a16="http://schemas.microsoft.com/office/drawing/2014/main" val="482435542"/>
                    </a:ext>
                  </a:extLst>
                </a:gridCol>
                <a:gridCol w="1308938">
                  <a:extLst>
                    <a:ext uri="{9D8B030D-6E8A-4147-A177-3AD203B41FA5}">
                      <a16:colId xmlns:a16="http://schemas.microsoft.com/office/drawing/2014/main" val="1418698207"/>
                    </a:ext>
                  </a:extLst>
                </a:gridCol>
                <a:gridCol w="1002591">
                  <a:extLst>
                    <a:ext uri="{9D8B030D-6E8A-4147-A177-3AD203B41FA5}">
                      <a16:colId xmlns:a16="http://schemas.microsoft.com/office/drawing/2014/main" val="3115166632"/>
                    </a:ext>
                  </a:extLst>
                </a:gridCol>
                <a:gridCol w="594128">
                  <a:extLst>
                    <a:ext uri="{9D8B030D-6E8A-4147-A177-3AD203B41FA5}">
                      <a16:colId xmlns:a16="http://schemas.microsoft.com/office/drawing/2014/main" val="2996914535"/>
                    </a:ext>
                  </a:extLst>
                </a:gridCol>
                <a:gridCol w="821569">
                  <a:extLst>
                    <a:ext uri="{9D8B030D-6E8A-4147-A177-3AD203B41FA5}">
                      <a16:colId xmlns:a16="http://schemas.microsoft.com/office/drawing/2014/main" val="2224942047"/>
                    </a:ext>
                  </a:extLst>
                </a:gridCol>
              </a:tblGrid>
              <a:tr h="370840">
                <a:tc>
                  <a:txBody>
                    <a:bodyPr/>
                    <a:lstStyle/>
                    <a:p>
                      <a:r>
                        <a:rPr kumimoji="1" lang="ja-JP" altLang="en-US" sz="1200"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r>
                        <a:rPr kumimoji="1" lang="ja-JP" altLang="en-US" sz="1200" dirty="0"/>
                        <a:t>需要量から</a:t>
                      </a:r>
                      <a:endParaRPr kumimoji="1" lang="en-US" altLang="ja-JP" sz="1200" dirty="0"/>
                    </a:p>
                    <a:p>
                      <a:r>
                        <a:rPr kumimoji="1" lang="ja-JP" altLang="en-US" sz="1200" dirty="0"/>
                        <a:t>算出された台数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r>
                        <a:rPr kumimoji="1" lang="ja-JP" altLang="en-US" sz="1200" dirty="0"/>
                        <a:t>実際に使用した台数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00"/>
                    </a:solidFill>
                  </a:tcPr>
                </a:tc>
                <a:tc>
                  <a:txBody>
                    <a:bodyPr/>
                    <a:lstStyle/>
                    <a:p>
                      <a:pPr algn="ctr"/>
                      <a:r>
                        <a:rPr kumimoji="1" lang="ja-JP" altLang="en-US" sz="1200" dirty="0"/>
                        <a:t>倍率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kumimoji="1" lang="ja-JP" altLang="en-US" sz="1200" dirty="0"/>
                        <a:t>平均倍率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4058087101"/>
                  </a:ext>
                </a:extLst>
              </a:tr>
              <a:tr h="370840">
                <a:tc>
                  <a:txBody>
                    <a:bodyPr/>
                    <a:lstStyle/>
                    <a:p>
                      <a:pPr algn="r"/>
                      <a:r>
                        <a:rPr kumimoji="1" lang="en-US" altLang="ja-JP" sz="1200" dirty="0"/>
                        <a:t>7</a:t>
                      </a:r>
                      <a:r>
                        <a:rPr kumimoji="1" lang="ja-JP" altLang="en-US" sz="1200"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r"/>
                      <a:r>
                        <a:rPr kumimoji="1" lang="en-US" altLang="ja-JP" sz="1200" dirty="0"/>
                        <a:t>5.18</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9.44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1.82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kumimoji="1" lang="en-US" altLang="ja-JP" sz="1800" b="1" dirty="0">
                          <a:solidFill>
                            <a:srgbClr val="FF0000"/>
                          </a:solidFill>
                        </a:rPr>
                        <a:t>1.87</a:t>
                      </a:r>
                      <a:endParaRPr kumimoji="1" lang="ja-JP" altLang="en-US" sz="18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4163020"/>
                  </a:ext>
                </a:extLst>
              </a:tr>
              <a:tr h="370840">
                <a:tc>
                  <a:txBody>
                    <a:bodyPr/>
                    <a:lstStyle/>
                    <a:p>
                      <a:pPr algn="r"/>
                      <a:r>
                        <a:rPr kumimoji="1" lang="en-US" altLang="ja-JP" sz="1200" dirty="0"/>
                        <a:t>8</a:t>
                      </a:r>
                      <a:r>
                        <a:rPr kumimoji="1" lang="ja-JP" altLang="en-US" sz="1200"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r"/>
                      <a:r>
                        <a:rPr kumimoji="1" lang="en-US" altLang="ja-JP" sz="1200" dirty="0"/>
                        <a:t>4.78</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9.35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1.96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sz="1200" dirty="0"/>
                    </a:p>
                  </a:txBody>
                  <a:tcPr/>
                </a:tc>
                <a:extLst>
                  <a:ext uri="{0D108BD9-81ED-4DB2-BD59-A6C34878D82A}">
                    <a16:rowId xmlns:a16="http://schemas.microsoft.com/office/drawing/2014/main" val="159749134"/>
                  </a:ext>
                </a:extLst>
              </a:tr>
              <a:tr h="370840">
                <a:tc>
                  <a:txBody>
                    <a:bodyPr/>
                    <a:lstStyle/>
                    <a:p>
                      <a:pPr algn="r"/>
                      <a:r>
                        <a:rPr kumimoji="1" lang="en-US" altLang="ja-JP" sz="1200" dirty="0"/>
                        <a:t>9</a:t>
                      </a:r>
                      <a:r>
                        <a:rPr kumimoji="1" lang="ja-JP" altLang="en-US" sz="1200"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r"/>
                      <a:r>
                        <a:rPr kumimoji="1" lang="en-US" altLang="ja-JP" sz="1200" dirty="0"/>
                        <a:t>4.62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8.87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1.92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sz="1200" dirty="0"/>
                    </a:p>
                  </a:txBody>
                  <a:tcPr/>
                </a:tc>
                <a:extLst>
                  <a:ext uri="{0D108BD9-81ED-4DB2-BD59-A6C34878D82A}">
                    <a16:rowId xmlns:a16="http://schemas.microsoft.com/office/drawing/2014/main" val="3785081392"/>
                  </a:ext>
                </a:extLst>
              </a:tr>
              <a:tr h="370840">
                <a:tc>
                  <a:txBody>
                    <a:bodyPr/>
                    <a:lstStyle/>
                    <a:p>
                      <a:pPr algn="r"/>
                      <a:r>
                        <a:rPr kumimoji="1" lang="en-US" altLang="ja-JP" sz="1200" dirty="0"/>
                        <a:t>10</a:t>
                      </a:r>
                      <a:r>
                        <a:rPr kumimoji="1" lang="ja-JP" altLang="en-US" sz="1200"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r"/>
                      <a:r>
                        <a:rPr kumimoji="1" lang="en-US" altLang="ja-JP" sz="1200" dirty="0"/>
                        <a:t>4.10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7.20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1.75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sz="1200" dirty="0"/>
                    </a:p>
                  </a:txBody>
                  <a:tcPr/>
                </a:tc>
                <a:extLst>
                  <a:ext uri="{0D108BD9-81ED-4DB2-BD59-A6C34878D82A}">
                    <a16:rowId xmlns:a16="http://schemas.microsoft.com/office/drawing/2014/main" val="762101006"/>
                  </a:ext>
                </a:extLst>
              </a:tr>
              <a:tr h="370840">
                <a:tc>
                  <a:txBody>
                    <a:bodyPr/>
                    <a:lstStyle/>
                    <a:p>
                      <a:pPr algn="r"/>
                      <a:r>
                        <a:rPr kumimoji="1" lang="en-US" altLang="ja-JP" sz="1200" dirty="0"/>
                        <a:t>11</a:t>
                      </a:r>
                      <a:r>
                        <a:rPr kumimoji="1" lang="ja-JP" altLang="en-US" sz="1200"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r"/>
                      <a:r>
                        <a:rPr kumimoji="1" lang="en-US" altLang="ja-JP" sz="1200" dirty="0"/>
                        <a:t>4.05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7.67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1.89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sz="1200" dirty="0"/>
                    </a:p>
                  </a:txBody>
                  <a:tcPr/>
                </a:tc>
                <a:extLst>
                  <a:ext uri="{0D108BD9-81ED-4DB2-BD59-A6C34878D82A}">
                    <a16:rowId xmlns:a16="http://schemas.microsoft.com/office/drawing/2014/main" val="1305060339"/>
                  </a:ext>
                </a:extLst>
              </a:tr>
            </a:tbl>
          </a:graphicData>
        </a:graphic>
      </p:graphicFrame>
      <p:sp>
        <p:nvSpPr>
          <p:cNvPr id="77" name="テキスト ボックス 76">
            <a:extLst>
              <a:ext uri="{FF2B5EF4-FFF2-40B4-BE49-F238E27FC236}">
                <a16:creationId xmlns:a16="http://schemas.microsoft.com/office/drawing/2014/main" id="{6435879C-262A-C0C0-071A-7AF02196FE96}"/>
              </a:ext>
            </a:extLst>
          </p:cNvPr>
          <p:cNvSpPr txBox="1"/>
          <p:nvPr/>
        </p:nvSpPr>
        <p:spPr>
          <a:xfrm>
            <a:off x="10140870" y="3475257"/>
            <a:ext cx="1276428" cy="369332"/>
          </a:xfrm>
          <a:prstGeom prst="rect">
            <a:avLst/>
          </a:prstGeom>
          <a:noFill/>
        </p:spPr>
        <p:txBody>
          <a:bodyPr wrap="square" rtlCol="0">
            <a:spAutoFit/>
          </a:bodyPr>
          <a:lstStyle/>
          <a:p>
            <a:pPr algn="r"/>
            <a:r>
              <a:rPr kumimoji="1" lang="en-US" altLang="ja-JP" b="1" dirty="0">
                <a:solidFill>
                  <a:srgbClr val="FF0000"/>
                </a:solidFill>
              </a:rPr>
              <a:t>×1.87</a:t>
            </a:r>
            <a:endParaRPr kumimoji="1" lang="ja-JP" altLang="en-US" b="1" dirty="0">
              <a:solidFill>
                <a:srgbClr val="FF0000"/>
              </a:solidFill>
            </a:endParaRPr>
          </a:p>
        </p:txBody>
      </p:sp>
      <p:sp>
        <p:nvSpPr>
          <p:cNvPr id="79" name="テキスト ボックス 78">
            <a:extLst>
              <a:ext uri="{FF2B5EF4-FFF2-40B4-BE49-F238E27FC236}">
                <a16:creationId xmlns:a16="http://schemas.microsoft.com/office/drawing/2014/main" id="{F62225F2-EF9F-8D08-5991-90DFF74C5849}"/>
              </a:ext>
            </a:extLst>
          </p:cNvPr>
          <p:cNvSpPr txBox="1"/>
          <p:nvPr/>
        </p:nvSpPr>
        <p:spPr>
          <a:xfrm>
            <a:off x="9105083" y="4123494"/>
            <a:ext cx="1944606" cy="1815882"/>
          </a:xfrm>
          <a:prstGeom prst="rect">
            <a:avLst/>
          </a:prstGeom>
          <a:noFill/>
        </p:spPr>
        <p:txBody>
          <a:bodyPr wrap="square" rtlCol="0">
            <a:spAutoFit/>
          </a:bodyPr>
          <a:lstStyle/>
          <a:p>
            <a:r>
              <a:rPr kumimoji="1" lang="ja-JP" altLang="en-US" sz="1400" b="1" dirty="0">
                <a:solidFill>
                  <a:srgbClr val="FF0000"/>
                </a:solidFill>
              </a:rPr>
              <a:t>需要量から計算で求めた台数と、実使用台数には</a:t>
            </a:r>
            <a:r>
              <a:rPr kumimoji="1" lang="en-US" altLang="ja-JP" sz="1400" b="1" dirty="0">
                <a:solidFill>
                  <a:srgbClr val="FF0000"/>
                </a:solidFill>
              </a:rPr>
              <a:t>×1.87</a:t>
            </a:r>
            <a:r>
              <a:rPr kumimoji="1" lang="ja-JP" altLang="en-US" sz="1400" b="1" dirty="0">
                <a:solidFill>
                  <a:srgbClr val="FF0000"/>
                </a:solidFill>
              </a:rPr>
              <a:t>の比率がある。</a:t>
            </a:r>
            <a:endParaRPr kumimoji="1" lang="en-US" altLang="ja-JP" sz="1400" b="1" dirty="0">
              <a:solidFill>
                <a:srgbClr val="FF0000"/>
              </a:solidFill>
            </a:endParaRPr>
          </a:p>
          <a:p>
            <a:r>
              <a:rPr kumimoji="1" lang="ja-JP" altLang="en-US" sz="1400" b="1" dirty="0">
                <a:solidFill>
                  <a:srgbClr val="FF0000"/>
                </a:solidFill>
              </a:rPr>
              <a:t>この値を係数として、需要量から求めたトラック台数に掛け実使用台数を求める。</a:t>
            </a:r>
          </a:p>
        </p:txBody>
      </p:sp>
    </p:spTree>
    <p:extLst>
      <p:ext uri="{BB962C8B-B14F-4D97-AF65-F5344CB8AC3E}">
        <p14:creationId xmlns:p14="http://schemas.microsoft.com/office/powerpoint/2010/main" val="1248797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9"/>
          <p:cNvSpPr txBox="1">
            <a:spLocks noGrp="1"/>
          </p:cNvSpPr>
          <p:nvPr>
            <p:ph type="sldNum" idx="4294967295"/>
          </p:nvPr>
        </p:nvSpPr>
        <p:spPr>
          <a:xfrm>
            <a:off x="11028363" y="192088"/>
            <a:ext cx="1163637" cy="523875"/>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kumimoji="0" lang="en-US" altLang="ja" sz="3733" b="1" kern="0">
                <a:solidFill>
                  <a:srgbClr val="2A3990"/>
                </a:solidFill>
              </a:rPr>
              <a:pPr defTabSz="1219170">
                <a:buClr>
                  <a:srgbClr val="000000"/>
                </a:buClr>
              </a:pPr>
              <a:t>16</a:t>
            </a:fld>
            <a:endParaRPr kumimoji="0" sz="3733" b="1" kern="0" dirty="0">
              <a:solidFill>
                <a:srgbClr val="2A3990"/>
              </a:solidFill>
            </a:endParaRPr>
          </a:p>
        </p:txBody>
      </p:sp>
      <p:sp>
        <p:nvSpPr>
          <p:cNvPr id="125" name="Google Shape;125;p19"/>
          <p:cNvSpPr txBox="1"/>
          <p:nvPr/>
        </p:nvSpPr>
        <p:spPr>
          <a:xfrm>
            <a:off x="357467" y="152601"/>
            <a:ext cx="11567600" cy="677068"/>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altLang="ja-JP" sz="2800" b="1" kern="0" dirty="0">
                <a:solidFill>
                  <a:srgbClr val="000000"/>
                </a:solidFill>
                <a:latin typeface="+mn-ea"/>
                <a:cs typeface="Roboto"/>
                <a:sym typeface="Roboto"/>
              </a:rPr>
              <a:t>§5-3. </a:t>
            </a:r>
            <a:r>
              <a:rPr lang="ja-JP" altLang="en-US" sz="2800" b="1" kern="0" dirty="0">
                <a:solidFill>
                  <a:srgbClr val="000000"/>
                </a:solidFill>
                <a:latin typeface="+mn-ea"/>
                <a:cs typeface="Roboto"/>
                <a:sym typeface="Roboto"/>
              </a:rPr>
              <a:t>実使用台数と計算によって求めた台数の比較</a:t>
            </a:r>
            <a:endParaRPr kumimoji="0" sz="2667" b="1" kern="0" dirty="0">
              <a:solidFill>
                <a:srgbClr val="000000"/>
              </a:solidFill>
              <a:latin typeface="+mn-ea"/>
              <a:cs typeface="Roboto"/>
              <a:sym typeface="Roboto"/>
            </a:endParaRPr>
          </a:p>
        </p:txBody>
      </p:sp>
      <p:sp>
        <p:nvSpPr>
          <p:cNvPr id="11" name="二等辺三角形 10">
            <a:extLst>
              <a:ext uri="{FF2B5EF4-FFF2-40B4-BE49-F238E27FC236}">
                <a16:creationId xmlns:a16="http://schemas.microsoft.com/office/drawing/2014/main" id="{3D85A11A-2663-7EB7-C485-19E569E8A74D}"/>
              </a:ext>
            </a:extLst>
          </p:cNvPr>
          <p:cNvSpPr/>
          <p:nvPr/>
        </p:nvSpPr>
        <p:spPr>
          <a:xfrm rot="10800000">
            <a:off x="357467" y="1104532"/>
            <a:ext cx="157815" cy="381808"/>
          </a:xfrm>
          <a:prstGeom prst="triangle">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論理積ゲート 1">
            <a:extLst>
              <a:ext uri="{FF2B5EF4-FFF2-40B4-BE49-F238E27FC236}">
                <a16:creationId xmlns:a16="http://schemas.microsoft.com/office/drawing/2014/main" id="{B10511BD-2E15-C227-F502-221D494B500C}"/>
              </a:ext>
            </a:extLst>
          </p:cNvPr>
          <p:cNvSpPr/>
          <p:nvPr/>
        </p:nvSpPr>
        <p:spPr>
          <a:xfrm>
            <a:off x="357467" y="809213"/>
            <a:ext cx="2234770" cy="295319"/>
          </a:xfrm>
          <a:custGeom>
            <a:avLst/>
            <a:gdLst>
              <a:gd name="connsiteX0" fmla="*/ 0 w 3231921"/>
              <a:gd name="connsiteY0" fmla="*/ 0 h 699247"/>
              <a:gd name="connsiteX1" fmla="*/ 1615961 w 3231921"/>
              <a:gd name="connsiteY1" fmla="*/ 0 h 699247"/>
              <a:gd name="connsiteX2" fmla="*/ 3231922 w 3231921"/>
              <a:gd name="connsiteY2" fmla="*/ 349624 h 699247"/>
              <a:gd name="connsiteX3" fmla="*/ 1615961 w 3231921"/>
              <a:gd name="connsiteY3" fmla="*/ 699248 h 699247"/>
              <a:gd name="connsiteX4" fmla="*/ 0 w 3231921"/>
              <a:gd name="connsiteY4" fmla="*/ 699247 h 699247"/>
              <a:gd name="connsiteX5" fmla="*/ 0 w 3231921"/>
              <a:gd name="connsiteY5" fmla="*/ 0 h 699247"/>
              <a:gd name="connsiteX0" fmla="*/ 0 w 3283758"/>
              <a:gd name="connsiteY0" fmla="*/ 0 h 699248"/>
              <a:gd name="connsiteX1" fmla="*/ 1615961 w 3283758"/>
              <a:gd name="connsiteY1" fmla="*/ 0 h 699248"/>
              <a:gd name="connsiteX2" fmla="*/ 3231922 w 3283758"/>
              <a:gd name="connsiteY2" fmla="*/ 349624 h 699248"/>
              <a:gd name="connsiteX3" fmla="*/ 2404855 w 3283758"/>
              <a:gd name="connsiteY3" fmla="*/ 699248 h 699248"/>
              <a:gd name="connsiteX4" fmla="*/ 0 w 3283758"/>
              <a:gd name="connsiteY4" fmla="*/ 699247 h 699248"/>
              <a:gd name="connsiteX5" fmla="*/ 0 w 3283758"/>
              <a:gd name="connsiteY5" fmla="*/ 0 h 699248"/>
              <a:gd name="connsiteX0" fmla="*/ 0 w 3235001"/>
              <a:gd name="connsiteY0" fmla="*/ 0 h 699248"/>
              <a:gd name="connsiteX1" fmla="*/ 2422785 w 3235001"/>
              <a:gd name="connsiteY1" fmla="*/ 17930 h 699248"/>
              <a:gd name="connsiteX2" fmla="*/ 3231922 w 3235001"/>
              <a:gd name="connsiteY2" fmla="*/ 349624 h 699248"/>
              <a:gd name="connsiteX3" fmla="*/ 2404855 w 3235001"/>
              <a:gd name="connsiteY3" fmla="*/ 699248 h 699248"/>
              <a:gd name="connsiteX4" fmla="*/ 0 w 3235001"/>
              <a:gd name="connsiteY4" fmla="*/ 699247 h 699248"/>
              <a:gd name="connsiteX5" fmla="*/ 0 w 3235001"/>
              <a:gd name="connsiteY5" fmla="*/ 0 h 699248"/>
              <a:gd name="connsiteX0" fmla="*/ 0 w 3237310"/>
              <a:gd name="connsiteY0" fmla="*/ 0 h 699248"/>
              <a:gd name="connsiteX1" fmla="*/ 2324173 w 3237310"/>
              <a:gd name="connsiteY1" fmla="*/ 17930 h 699248"/>
              <a:gd name="connsiteX2" fmla="*/ 3231922 w 3237310"/>
              <a:gd name="connsiteY2" fmla="*/ 349624 h 699248"/>
              <a:gd name="connsiteX3" fmla="*/ 2404855 w 3237310"/>
              <a:gd name="connsiteY3" fmla="*/ 699248 h 699248"/>
              <a:gd name="connsiteX4" fmla="*/ 0 w 3237310"/>
              <a:gd name="connsiteY4" fmla="*/ 699247 h 699248"/>
              <a:gd name="connsiteX5" fmla="*/ 0 w 3237310"/>
              <a:gd name="connsiteY5" fmla="*/ 0 h 699248"/>
              <a:gd name="connsiteX0" fmla="*/ 0 w 3234410"/>
              <a:gd name="connsiteY0" fmla="*/ 0 h 699248"/>
              <a:gd name="connsiteX1" fmla="*/ 2324173 w 3234410"/>
              <a:gd name="connsiteY1" fmla="*/ 17930 h 699248"/>
              <a:gd name="connsiteX2" fmla="*/ 3231922 w 3234410"/>
              <a:gd name="connsiteY2" fmla="*/ 349624 h 699248"/>
              <a:gd name="connsiteX3" fmla="*/ 2377961 w 3234410"/>
              <a:gd name="connsiteY3" fmla="*/ 699248 h 699248"/>
              <a:gd name="connsiteX4" fmla="*/ 0 w 3234410"/>
              <a:gd name="connsiteY4" fmla="*/ 699247 h 699248"/>
              <a:gd name="connsiteX5" fmla="*/ 0 w 3234410"/>
              <a:gd name="connsiteY5" fmla="*/ 0 h 699248"/>
              <a:gd name="connsiteX0" fmla="*/ 0 w 3231986"/>
              <a:gd name="connsiteY0" fmla="*/ 0 h 699248"/>
              <a:gd name="connsiteX1" fmla="*/ 2324173 w 3231986"/>
              <a:gd name="connsiteY1" fmla="*/ 17930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8966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1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1986" h="699248">
                <a:moveTo>
                  <a:pt x="0" y="0"/>
                </a:moveTo>
                <a:lnTo>
                  <a:pt x="2324173" y="1"/>
                </a:lnTo>
                <a:cubicBezTo>
                  <a:pt x="3216644" y="1"/>
                  <a:pt x="3233416" y="233083"/>
                  <a:pt x="3231922" y="349624"/>
                </a:cubicBezTo>
                <a:cubicBezTo>
                  <a:pt x="3230428" y="466165"/>
                  <a:pt x="3207679" y="699248"/>
                  <a:pt x="2315208" y="699248"/>
                </a:cubicBezTo>
                <a:lnTo>
                  <a:pt x="0" y="699247"/>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400" u="sng" dirty="0">
                <a:solidFill>
                  <a:srgbClr val="FFFFFF"/>
                </a:solidFill>
                <a:latin typeface="MeiryoUI"/>
              </a:rPr>
              <a:t>方針</a:t>
            </a:r>
            <a:endParaRPr kumimoji="1" lang="ja-JP" altLang="en-US" sz="1400" dirty="0"/>
          </a:p>
        </p:txBody>
      </p:sp>
      <p:sp>
        <p:nvSpPr>
          <p:cNvPr id="13" name="正方形/長方形 12">
            <a:extLst>
              <a:ext uri="{FF2B5EF4-FFF2-40B4-BE49-F238E27FC236}">
                <a16:creationId xmlns:a16="http://schemas.microsoft.com/office/drawing/2014/main" id="{97B00654-778C-94A5-AFCF-BA3CBD023DEE}"/>
              </a:ext>
            </a:extLst>
          </p:cNvPr>
          <p:cNvSpPr/>
          <p:nvPr/>
        </p:nvSpPr>
        <p:spPr>
          <a:xfrm>
            <a:off x="515283" y="1104533"/>
            <a:ext cx="11093384" cy="77992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ja-JP" sz="1600" b="0" i="0" u="none" strike="noStrike" baseline="0" dirty="0">
                <a:solidFill>
                  <a:schemeClr val="tx1"/>
                </a:solidFill>
                <a:latin typeface="TrebuchetMS"/>
              </a:rPr>
              <a:t>• </a:t>
            </a:r>
            <a:r>
              <a:rPr lang="ja-JP" altLang="en-US" sz="1600" b="0" i="0" u="none" strike="noStrike" baseline="0" dirty="0">
                <a:solidFill>
                  <a:schemeClr val="tx1"/>
                </a:solidFill>
                <a:latin typeface="MeiryoUI"/>
              </a:rPr>
              <a:t>先程求めた実使用台数係数</a:t>
            </a:r>
            <a:r>
              <a:rPr lang="en-US" altLang="ja-JP" sz="1600" b="0" i="0" u="none" strike="noStrike" baseline="0" dirty="0">
                <a:solidFill>
                  <a:schemeClr val="tx1"/>
                </a:solidFill>
                <a:latin typeface="MeiryoUI"/>
              </a:rPr>
              <a:t>1.87</a:t>
            </a:r>
            <a:r>
              <a:rPr lang="ja-JP" altLang="en-US" sz="1600" b="0" i="0" u="none" strike="noStrike" baseline="0" dirty="0">
                <a:solidFill>
                  <a:schemeClr val="tx1"/>
                </a:solidFill>
                <a:latin typeface="MeiryoUI"/>
              </a:rPr>
              <a:t>からトラック台数を求める</a:t>
            </a:r>
            <a:endParaRPr lang="en-US" altLang="ja-JP" sz="1600" b="0" i="0" u="none" strike="noStrike" baseline="0" dirty="0">
              <a:solidFill>
                <a:schemeClr val="tx1"/>
              </a:solidFill>
              <a:latin typeface="MeiryoUI"/>
            </a:endParaRPr>
          </a:p>
          <a:p>
            <a:pPr algn="l"/>
            <a:r>
              <a:rPr lang="en-US" altLang="ja-JP" sz="1600" b="0" i="0" u="none" strike="noStrike" baseline="0" dirty="0">
                <a:solidFill>
                  <a:schemeClr val="tx1"/>
                </a:solidFill>
                <a:latin typeface="TrebuchetMS"/>
              </a:rPr>
              <a:t>•</a:t>
            </a:r>
            <a:r>
              <a:rPr lang="ja-JP" altLang="en-US" sz="1600" b="0" i="0" u="none" strike="noStrike" baseline="0" dirty="0">
                <a:solidFill>
                  <a:schemeClr val="tx1"/>
                </a:solidFill>
                <a:latin typeface="MeiryoUI"/>
              </a:rPr>
              <a:t> </a:t>
            </a:r>
            <a:r>
              <a:rPr lang="ja-JP" altLang="en-US" sz="1600" dirty="0">
                <a:solidFill>
                  <a:schemeClr val="tx1"/>
                </a:solidFill>
                <a:latin typeface="MeiryoUI"/>
              </a:rPr>
              <a:t>現行の使用台数と計算によって算出した台数を比較する。</a:t>
            </a:r>
            <a:endParaRPr lang="en-US" altLang="ja-JP" sz="1600" b="0" i="0" u="none" strike="noStrike" baseline="0" dirty="0">
              <a:solidFill>
                <a:schemeClr val="tx1"/>
              </a:solidFill>
              <a:latin typeface="MeiryoUI"/>
            </a:endParaRPr>
          </a:p>
        </p:txBody>
      </p:sp>
      <p:sp>
        <p:nvSpPr>
          <p:cNvPr id="14" name="二等辺三角形 13">
            <a:extLst>
              <a:ext uri="{FF2B5EF4-FFF2-40B4-BE49-F238E27FC236}">
                <a16:creationId xmlns:a16="http://schemas.microsoft.com/office/drawing/2014/main" id="{EAD1B36A-CE7B-39FF-49CD-ADCA7F0C7D59}"/>
              </a:ext>
            </a:extLst>
          </p:cNvPr>
          <p:cNvSpPr/>
          <p:nvPr/>
        </p:nvSpPr>
        <p:spPr>
          <a:xfrm rot="10800000">
            <a:off x="357467" y="2526658"/>
            <a:ext cx="157815" cy="381808"/>
          </a:xfrm>
          <a:prstGeom prst="triangle">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論理積ゲート 1">
            <a:extLst>
              <a:ext uri="{FF2B5EF4-FFF2-40B4-BE49-F238E27FC236}">
                <a16:creationId xmlns:a16="http://schemas.microsoft.com/office/drawing/2014/main" id="{473B4C43-2D68-552D-72D1-8F4EAA578BB2}"/>
              </a:ext>
            </a:extLst>
          </p:cNvPr>
          <p:cNvSpPr/>
          <p:nvPr/>
        </p:nvSpPr>
        <p:spPr>
          <a:xfrm>
            <a:off x="357467" y="2231339"/>
            <a:ext cx="2234770" cy="295319"/>
          </a:xfrm>
          <a:custGeom>
            <a:avLst/>
            <a:gdLst>
              <a:gd name="connsiteX0" fmla="*/ 0 w 3231921"/>
              <a:gd name="connsiteY0" fmla="*/ 0 h 699247"/>
              <a:gd name="connsiteX1" fmla="*/ 1615961 w 3231921"/>
              <a:gd name="connsiteY1" fmla="*/ 0 h 699247"/>
              <a:gd name="connsiteX2" fmla="*/ 3231922 w 3231921"/>
              <a:gd name="connsiteY2" fmla="*/ 349624 h 699247"/>
              <a:gd name="connsiteX3" fmla="*/ 1615961 w 3231921"/>
              <a:gd name="connsiteY3" fmla="*/ 699248 h 699247"/>
              <a:gd name="connsiteX4" fmla="*/ 0 w 3231921"/>
              <a:gd name="connsiteY4" fmla="*/ 699247 h 699247"/>
              <a:gd name="connsiteX5" fmla="*/ 0 w 3231921"/>
              <a:gd name="connsiteY5" fmla="*/ 0 h 699247"/>
              <a:gd name="connsiteX0" fmla="*/ 0 w 3283758"/>
              <a:gd name="connsiteY0" fmla="*/ 0 h 699248"/>
              <a:gd name="connsiteX1" fmla="*/ 1615961 w 3283758"/>
              <a:gd name="connsiteY1" fmla="*/ 0 h 699248"/>
              <a:gd name="connsiteX2" fmla="*/ 3231922 w 3283758"/>
              <a:gd name="connsiteY2" fmla="*/ 349624 h 699248"/>
              <a:gd name="connsiteX3" fmla="*/ 2404855 w 3283758"/>
              <a:gd name="connsiteY3" fmla="*/ 699248 h 699248"/>
              <a:gd name="connsiteX4" fmla="*/ 0 w 3283758"/>
              <a:gd name="connsiteY4" fmla="*/ 699247 h 699248"/>
              <a:gd name="connsiteX5" fmla="*/ 0 w 3283758"/>
              <a:gd name="connsiteY5" fmla="*/ 0 h 699248"/>
              <a:gd name="connsiteX0" fmla="*/ 0 w 3235001"/>
              <a:gd name="connsiteY0" fmla="*/ 0 h 699248"/>
              <a:gd name="connsiteX1" fmla="*/ 2422785 w 3235001"/>
              <a:gd name="connsiteY1" fmla="*/ 17930 h 699248"/>
              <a:gd name="connsiteX2" fmla="*/ 3231922 w 3235001"/>
              <a:gd name="connsiteY2" fmla="*/ 349624 h 699248"/>
              <a:gd name="connsiteX3" fmla="*/ 2404855 w 3235001"/>
              <a:gd name="connsiteY3" fmla="*/ 699248 h 699248"/>
              <a:gd name="connsiteX4" fmla="*/ 0 w 3235001"/>
              <a:gd name="connsiteY4" fmla="*/ 699247 h 699248"/>
              <a:gd name="connsiteX5" fmla="*/ 0 w 3235001"/>
              <a:gd name="connsiteY5" fmla="*/ 0 h 699248"/>
              <a:gd name="connsiteX0" fmla="*/ 0 w 3237310"/>
              <a:gd name="connsiteY0" fmla="*/ 0 h 699248"/>
              <a:gd name="connsiteX1" fmla="*/ 2324173 w 3237310"/>
              <a:gd name="connsiteY1" fmla="*/ 17930 h 699248"/>
              <a:gd name="connsiteX2" fmla="*/ 3231922 w 3237310"/>
              <a:gd name="connsiteY2" fmla="*/ 349624 h 699248"/>
              <a:gd name="connsiteX3" fmla="*/ 2404855 w 3237310"/>
              <a:gd name="connsiteY3" fmla="*/ 699248 h 699248"/>
              <a:gd name="connsiteX4" fmla="*/ 0 w 3237310"/>
              <a:gd name="connsiteY4" fmla="*/ 699247 h 699248"/>
              <a:gd name="connsiteX5" fmla="*/ 0 w 3237310"/>
              <a:gd name="connsiteY5" fmla="*/ 0 h 699248"/>
              <a:gd name="connsiteX0" fmla="*/ 0 w 3234410"/>
              <a:gd name="connsiteY0" fmla="*/ 0 h 699248"/>
              <a:gd name="connsiteX1" fmla="*/ 2324173 w 3234410"/>
              <a:gd name="connsiteY1" fmla="*/ 17930 h 699248"/>
              <a:gd name="connsiteX2" fmla="*/ 3231922 w 3234410"/>
              <a:gd name="connsiteY2" fmla="*/ 349624 h 699248"/>
              <a:gd name="connsiteX3" fmla="*/ 2377961 w 3234410"/>
              <a:gd name="connsiteY3" fmla="*/ 699248 h 699248"/>
              <a:gd name="connsiteX4" fmla="*/ 0 w 3234410"/>
              <a:gd name="connsiteY4" fmla="*/ 699247 h 699248"/>
              <a:gd name="connsiteX5" fmla="*/ 0 w 3234410"/>
              <a:gd name="connsiteY5" fmla="*/ 0 h 699248"/>
              <a:gd name="connsiteX0" fmla="*/ 0 w 3231986"/>
              <a:gd name="connsiteY0" fmla="*/ 0 h 699248"/>
              <a:gd name="connsiteX1" fmla="*/ 2324173 w 3231986"/>
              <a:gd name="connsiteY1" fmla="*/ 17930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8966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1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1986" h="699248">
                <a:moveTo>
                  <a:pt x="0" y="0"/>
                </a:moveTo>
                <a:lnTo>
                  <a:pt x="2324173" y="1"/>
                </a:lnTo>
                <a:cubicBezTo>
                  <a:pt x="3216644" y="1"/>
                  <a:pt x="3233416" y="233083"/>
                  <a:pt x="3231922" y="349624"/>
                </a:cubicBezTo>
                <a:cubicBezTo>
                  <a:pt x="3230428" y="466165"/>
                  <a:pt x="3207679" y="699248"/>
                  <a:pt x="2315208" y="699248"/>
                </a:cubicBezTo>
                <a:lnTo>
                  <a:pt x="0" y="699247"/>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1400" b="0" i="0" u="sng" strike="noStrike" baseline="0" dirty="0">
                <a:solidFill>
                  <a:srgbClr val="FFFFFF"/>
                </a:solidFill>
                <a:latin typeface="MeiryoUI"/>
              </a:rPr>
              <a:t>精度</a:t>
            </a:r>
            <a:endParaRPr kumimoji="1" lang="ja-JP" altLang="en-US" sz="1400" dirty="0"/>
          </a:p>
        </p:txBody>
      </p:sp>
      <p:sp>
        <p:nvSpPr>
          <p:cNvPr id="16" name="正方形/長方形 15">
            <a:extLst>
              <a:ext uri="{FF2B5EF4-FFF2-40B4-BE49-F238E27FC236}">
                <a16:creationId xmlns:a16="http://schemas.microsoft.com/office/drawing/2014/main" id="{3B9BB52B-6ED0-B85B-FF9B-BE7D86D16C04}"/>
              </a:ext>
            </a:extLst>
          </p:cNvPr>
          <p:cNvSpPr/>
          <p:nvPr/>
        </p:nvSpPr>
        <p:spPr>
          <a:xfrm>
            <a:off x="515283" y="2526657"/>
            <a:ext cx="11093384" cy="332804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600" b="0" i="0" u="none" strike="noStrike" baseline="0" dirty="0">
                <a:solidFill>
                  <a:schemeClr val="tx1"/>
                </a:solidFill>
                <a:latin typeface="TrebuchetMS"/>
              </a:rPr>
              <a:t>• </a:t>
            </a:r>
            <a:r>
              <a:rPr lang="ja-JP" altLang="en-US" sz="1600" b="0" i="0" u="none" strike="noStrike" baseline="0" dirty="0">
                <a:solidFill>
                  <a:schemeClr val="tx1"/>
                </a:solidFill>
                <a:latin typeface="TrebuchetMS"/>
              </a:rPr>
              <a:t>誤差は</a:t>
            </a:r>
            <a:r>
              <a:rPr lang="en-US" altLang="ja-JP" sz="1600" b="0" i="0" u="none" strike="noStrike" baseline="0" dirty="0">
                <a:solidFill>
                  <a:schemeClr val="tx1"/>
                </a:solidFill>
                <a:latin typeface="TrebuchetMS"/>
              </a:rPr>
              <a:t>8</a:t>
            </a:r>
            <a:r>
              <a:rPr lang="ja-JP" altLang="en-US" sz="1600" b="0" i="0" u="none" strike="noStrike" baseline="0" dirty="0">
                <a:solidFill>
                  <a:schemeClr val="tx1"/>
                </a:solidFill>
                <a:latin typeface="TrebuchetMS"/>
              </a:rPr>
              <a:t>月のみ</a:t>
            </a:r>
            <a:r>
              <a:rPr lang="en-US" altLang="ja-JP" sz="1600" b="0" i="0" u="none" strike="noStrike" baseline="0" dirty="0">
                <a:solidFill>
                  <a:schemeClr val="tx1"/>
                </a:solidFill>
                <a:latin typeface="TrebuchetMS"/>
              </a:rPr>
              <a:t>1</a:t>
            </a:r>
            <a:r>
              <a:rPr lang="ja-JP" altLang="en-US" sz="1600" b="0" i="0" u="none" strike="noStrike" baseline="0" dirty="0">
                <a:solidFill>
                  <a:schemeClr val="tx1"/>
                </a:solidFill>
                <a:latin typeface="TrebuchetMS"/>
              </a:rPr>
              <a:t>台である。</a:t>
            </a:r>
            <a:endParaRPr lang="en-US" altLang="ja-JP" sz="1600" b="0" i="0" u="none" strike="noStrike" baseline="0" dirty="0">
              <a:solidFill>
                <a:schemeClr val="tx1"/>
              </a:solidFill>
              <a:latin typeface="TrebuchetMS"/>
            </a:endParaRPr>
          </a:p>
          <a:p>
            <a:endParaRPr lang="en-US" altLang="ja-JP" sz="1600" dirty="0">
              <a:solidFill>
                <a:schemeClr val="tx1"/>
              </a:solidFill>
              <a:latin typeface="TrebuchetMS"/>
            </a:endParaRPr>
          </a:p>
          <a:p>
            <a:endParaRPr lang="en-US" altLang="ja-JP" sz="1600" b="0" i="0" u="none" strike="noStrike" baseline="0" dirty="0">
              <a:solidFill>
                <a:schemeClr val="tx1"/>
              </a:solidFill>
              <a:latin typeface="TrebuchetMS"/>
            </a:endParaRPr>
          </a:p>
          <a:p>
            <a:endParaRPr lang="en-US" altLang="ja-JP" sz="1600" dirty="0">
              <a:solidFill>
                <a:schemeClr val="tx1"/>
              </a:solidFill>
              <a:latin typeface="TrebuchetMS"/>
            </a:endParaRPr>
          </a:p>
          <a:p>
            <a:endParaRPr lang="en-US" altLang="ja-JP" sz="1600" b="0" i="0" u="none" strike="noStrike" baseline="0" dirty="0">
              <a:solidFill>
                <a:schemeClr val="tx1"/>
              </a:solidFill>
              <a:latin typeface="TrebuchetMS"/>
            </a:endParaRPr>
          </a:p>
          <a:p>
            <a:endParaRPr lang="en-US" altLang="ja-JP" sz="1600" dirty="0">
              <a:solidFill>
                <a:schemeClr val="tx1"/>
              </a:solidFill>
              <a:latin typeface="TrebuchetMS"/>
            </a:endParaRPr>
          </a:p>
          <a:p>
            <a:endParaRPr lang="en-US" altLang="ja-JP" sz="1600" b="0" i="0" u="none" strike="noStrike" baseline="0" dirty="0">
              <a:solidFill>
                <a:schemeClr val="tx1"/>
              </a:solidFill>
              <a:latin typeface="TrebuchetMS"/>
            </a:endParaRPr>
          </a:p>
          <a:p>
            <a:endParaRPr lang="en-US" altLang="ja-JP" sz="1600" dirty="0">
              <a:solidFill>
                <a:schemeClr val="tx1"/>
              </a:solidFill>
              <a:latin typeface="TrebuchetMS"/>
            </a:endParaRPr>
          </a:p>
          <a:p>
            <a:endParaRPr lang="en-US" altLang="ja-JP" sz="1600" b="0" i="0" u="none" strike="noStrike" baseline="0" dirty="0">
              <a:solidFill>
                <a:schemeClr val="tx1"/>
              </a:solidFill>
              <a:latin typeface="TrebuchetMS"/>
            </a:endParaRPr>
          </a:p>
          <a:p>
            <a:endParaRPr lang="en-US" altLang="ja-JP" sz="1600" dirty="0">
              <a:solidFill>
                <a:schemeClr val="tx1"/>
              </a:solidFill>
              <a:latin typeface="TrebuchetMS"/>
            </a:endParaRPr>
          </a:p>
          <a:p>
            <a:endParaRPr lang="en-US" altLang="ja-JP" sz="1600" b="0" i="0" u="none" strike="noStrike" baseline="0" dirty="0">
              <a:solidFill>
                <a:schemeClr val="tx1"/>
              </a:solidFill>
              <a:latin typeface="TrebuchetMS"/>
            </a:endParaRPr>
          </a:p>
          <a:p>
            <a:endParaRPr lang="en-US" altLang="ja-JP" sz="1600" dirty="0">
              <a:solidFill>
                <a:schemeClr val="tx1"/>
              </a:solidFill>
              <a:latin typeface="TrebuchetMS"/>
            </a:endParaRPr>
          </a:p>
          <a:p>
            <a:r>
              <a:rPr lang="ja-JP" altLang="en-US" sz="1600" b="0" i="0" u="none" strike="noStrike" baseline="0" dirty="0">
                <a:solidFill>
                  <a:schemeClr val="tx1"/>
                </a:solidFill>
                <a:latin typeface="TrebuchetMS"/>
              </a:rPr>
              <a:t>全体的に差分率は</a:t>
            </a:r>
            <a:r>
              <a:rPr lang="en-US" altLang="ja-JP" sz="1600" b="0" i="0" u="none" strike="noStrike" baseline="0" dirty="0">
                <a:solidFill>
                  <a:schemeClr val="tx1"/>
                </a:solidFill>
                <a:latin typeface="TrebuchetMS"/>
              </a:rPr>
              <a:t>±</a:t>
            </a:r>
            <a:r>
              <a:rPr lang="ja-JP" altLang="en-US" sz="1600" b="0" i="0" u="none" strike="noStrike" baseline="0" dirty="0">
                <a:solidFill>
                  <a:schemeClr val="tx1"/>
                </a:solidFill>
                <a:latin typeface="TrebuchetMS"/>
              </a:rPr>
              <a:t>１０</a:t>
            </a:r>
            <a:r>
              <a:rPr lang="en-US" altLang="ja-JP" sz="1600" b="0" i="0" u="none" strike="noStrike" baseline="0" dirty="0">
                <a:solidFill>
                  <a:schemeClr val="tx1"/>
                </a:solidFill>
                <a:latin typeface="TrebuchetMS"/>
              </a:rPr>
              <a:t>%</a:t>
            </a:r>
            <a:r>
              <a:rPr lang="ja-JP" altLang="en-US" sz="1600" b="0" i="0" u="none" strike="noStrike" baseline="0" dirty="0">
                <a:solidFill>
                  <a:schemeClr val="tx1"/>
                </a:solidFill>
                <a:latin typeface="TrebuchetMS"/>
              </a:rPr>
              <a:t>以内に収まっている。</a:t>
            </a:r>
            <a:endParaRPr lang="en-US" altLang="ja-JP" sz="1600" b="0" i="0" u="none" strike="noStrike" baseline="0" dirty="0">
              <a:solidFill>
                <a:schemeClr val="tx1"/>
              </a:solidFill>
              <a:latin typeface="TrebuchetMS"/>
            </a:endParaRPr>
          </a:p>
        </p:txBody>
      </p:sp>
      <p:graphicFrame>
        <p:nvGraphicFramePr>
          <p:cNvPr id="17" name="表 17">
            <a:extLst>
              <a:ext uri="{FF2B5EF4-FFF2-40B4-BE49-F238E27FC236}">
                <a16:creationId xmlns:a16="http://schemas.microsoft.com/office/drawing/2014/main" id="{C8E10D5F-866D-58E5-65B6-81DC665D84A4}"/>
              </a:ext>
            </a:extLst>
          </p:cNvPr>
          <p:cNvGraphicFramePr>
            <a:graphicFrameLocks noGrp="1"/>
          </p:cNvGraphicFramePr>
          <p:nvPr>
            <p:extLst>
              <p:ext uri="{D42A27DB-BD31-4B8C-83A1-F6EECF244321}">
                <p14:modId xmlns:p14="http://schemas.microsoft.com/office/powerpoint/2010/main" val="121835428"/>
              </p:ext>
            </p:extLst>
          </p:nvPr>
        </p:nvGraphicFramePr>
        <p:xfrm>
          <a:off x="1812443" y="2979230"/>
          <a:ext cx="9468131" cy="2311400"/>
        </p:xfrm>
        <a:graphic>
          <a:graphicData uri="http://schemas.openxmlformats.org/drawingml/2006/table">
            <a:tbl>
              <a:tblPr firstRow="1" firstCol="1">
                <a:tableStyleId>{5C22544A-7EE6-4342-B048-85BDC9FD1C3A}</a:tableStyleId>
              </a:tblPr>
              <a:tblGrid>
                <a:gridCol w="752780">
                  <a:extLst>
                    <a:ext uri="{9D8B030D-6E8A-4147-A177-3AD203B41FA5}">
                      <a16:colId xmlns:a16="http://schemas.microsoft.com/office/drawing/2014/main" val="482435542"/>
                    </a:ext>
                  </a:extLst>
                </a:gridCol>
                <a:gridCol w="1206857">
                  <a:extLst>
                    <a:ext uri="{9D8B030D-6E8A-4147-A177-3AD203B41FA5}">
                      <a16:colId xmlns:a16="http://schemas.microsoft.com/office/drawing/2014/main" val="1418698207"/>
                    </a:ext>
                  </a:extLst>
                </a:gridCol>
                <a:gridCol w="2079466">
                  <a:extLst>
                    <a:ext uri="{9D8B030D-6E8A-4147-A177-3AD203B41FA5}">
                      <a16:colId xmlns:a16="http://schemas.microsoft.com/office/drawing/2014/main" val="3115166632"/>
                    </a:ext>
                  </a:extLst>
                </a:gridCol>
                <a:gridCol w="781074">
                  <a:extLst>
                    <a:ext uri="{9D8B030D-6E8A-4147-A177-3AD203B41FA5}">
                      <a16:colId xmlns:a16="http://schemas.microsoft.com/office/drawing/2014/main" val="2996914535"/>
                    </a:ext>
                  </a:extLst>
                </a:gridCol>
                <a:gridCol w="4647954">
                  <a:extLst>
                    <a:ext uri="{9D8B030D-6E8A-4147-A177-3AD203B41FA5}">
                      <a16:colId xmlns:a16="http://schemas.microsoft.com/office/drawing/2014/main" val="1808002562"/>
                    </a:ext>
                  </a:extLst>
                </a:gridCol>
              </a:tblGrid>
              <a:tr h="370840">
                <a:tc>
                  <a:txBody>
                    <a:bodyPr/>
                    <a:lstStyle/>
                    <a:p>
                      <a:r>
                        <a:rPr kumimoji="1" lang="ja-JP" altLang="en-US" sz="1200" dirty="0"/>
                        <a:t>月</a:t>
                      </a:r>
                    </a:p>
                  </a:txBody>
                  <a:tcPr>
                    <a:solidFill>
                      <a:schemeClr val="accent2">
                        <a:lumMod val="75000"/>
                      </a:schemeClr>
                    </a:solidFill>
                  </a:tcPr>
                </a:tc>
                <a:tc>
                  <a:txBody>
                    <a:bodyPr/>
                    <a:lstStyle/>
                    <a:p>
                      <a:r>
                        <a:rPr kumimoji="1" lang="ja-JP" altLang="en-US" sz="1200" dirty="0"/>
                        <a:t>予測台数</a:t>
                      </a:r>
                      <a:endParaRPr kumimoji="1" lang="en-US" altLang="ja-JP" sz="1200" dirty="0"/>
                    </a:p>
                    <a:p>
                      <a:pPr algn="ctr"/>
                      <a:r>
                        <a:rPr kumimoji="1" lang="en-US" altLang="ja-JP" sz="1200" dirty="0"/>
                        <a:t>(※)</a:t>
                      </a:r>
                      <a:endParaRPr kumimoji="1" lang="ja-JP" altLang="en-US" sz="1200" dirty="0"/>
                    </a:p>
                  </a:txBody>
                  <a:tcPr>
                    <a:solidFill>
                      <a:schemeClr val="accent2">
                        <a:lumMod val="75000"/>
                      </a:schemeClr>
                    </a:solidFill>
                  </a:tcPr>
                </a:tc>
                <a:tc>
                  <a:txBody>
                    <a:bodyPr/>
                    <a:lstStyle/>
                    <a:p>
                      <a:r>
                        <a:rPr kumimoji="1" lang="ja-JP" altLang="en-US" sz="1200" dirty="0"/>
                        <a:t>実際に使用した台数</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a:solidFill>
                      <a:schemeClr val="accent2">
                        <a:lumMod val="75000"/>
                      </a:schemeClr>
                    </a:solidFill>
                  </a:tcPr>
                </a:tc>
                <a:tc>
                  <a:txBody>
                    <a:bodyPr/>
                    <a:lstStyle/>
                    <a:p>
                      <a:pPr algn="ctr"/>
                      <a:r>
                        <a:rPr kumimoji="1" lang="ja-JP" altLang="en-US" sz="1200" dirty="0"/>
                        <a:t>誤差</a:t>
                      </a:r>
                    </a:p>
                  </a:txBody>
                  <a:tcPr>
                    <a:solidFill>
                      <a:schemeClr val="accent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実際に使用した台数に対する差分率</a:t>
                      </a:r>
                      <a:r>
                        <a:rPr kumimoji="1" lang="en-US" altLang="ja-JP" sz="1200" dirty="0"/>
                        <a:t>(%)</a:t>
                      </a:r>
                      <a:endParaRPr kumimoji="1" lang="ja-JP" altLang="en-US"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  (</a:t>
                      </a:r>
                      <a:r>
                        <a:rPr kumimoji="1" lang="ja-JP" altLang="en-US" sz="1200" dirty="0"/>
                        <a:t>予測台数</a:t>
                      </a:r>
                      <a:r>
                        <a:rPr kumimoji="1" lang="en-US" altLang="ja-JP" sz="1200" dirty="0"/>
                        <a:t> - </a:t>
                      </a:r>
                      <a:r>
                        <a:rPr kumimoji="1" lang="ja-JP" altLang="en-US" sz="1200" dirty="0"/>
                        <a:t>実際に使用した台数</a:t>
                      </a:r>
                      <a:r>
                        <a:rPr kumimoji="1" lang="en-US" altLang="ja-JP" sz="1200" dirty="0"/>
                        <a:t>)÷</a:t>
                      </a:r>
                      <a:r>
                        <a:rPr kumimoji="1" lang="ja-JP" altLang="en-US" sz="1200" dirty="0"/>
                        <a:t>実際に使用した台数  </a:t>
                      </a:r>
                      <a:r>
                        <a:rPr kumimoji="1" lang="en-US" altLang="ja-JP" sz="1200" dirty="0"/>
                        <a:t>) ×</a:t>
                      </a:r>
                      <a:r>
                        <a:rPr kumimoji="1" lang="ja-JP" altLang="en-US" sz="1200" dirty="0"/>
                        <a:t>１００</a:t>
                      </a:r>
                      <a:endParaRPr kumimoji="1" lang="en-US" altLang="ja-JP" sz="1200" dirty="0"/>
                    </a:p>
                  </a:txBody>
                  <a:tcPr>
                    <a:solidFill>
                      <a:schemeClr val="accent2">
                        <a:lumMod val="75000"/>
                      </a:schemeClr>
                    </a:solidFill>
                  </a:tcPr>
                </a:tc>
                <a:extLst>
                  <a:ext uri="{0D108BD9-81ED-4DB2-BD59-A6C34878D82A}">
                    <a16:rowId xmlns:a16="http://schemas.microsoft.com/office/drawing/2014/main" val="4058087101"/>
                  </a:ext>
                </a:extLst>
              </a:tr>
              <a:tr h="370840">
                <a:tc>
                  <a:txBody>
                    <a:bodyPr/>
                    <a:lstStyle/>
                    <a:p>
                      <a:pPr algn="r"/>
                      <a:r>
                        <a:rPr kumimoji="1" lang="en-US" altLang="ja-JP" sz="1200" dirty="0"/>
                        <a:t>7</a:t>
                      </a:r>
                      <a:r>
                        <a:rPr kumimoji="1" lang="ja-JP" altLang="en-US" sz="1200" dirty="0"/>
                        <a:t>月</a:t>
                      </a:r>
                    </a:p>
                  </a:txBody>
                  <a:tcPr>
                    <a:solidFill>
                      <a:schemeClr val="accent2">
                        <a:lumMod val="75000"/>
                      </a:schemeClr>
                    </a:solidFill>
                  </a:tcPr>
                </a:tc>
                <a:tc>
                  <a:txBody>
                    <a:bodyPr/>
                    <a:lstStyle/>
                    <a:p>
                      <a:pPr algn="r"/>
                      <a:r>
                        <a:rPr kumimoji="1" lang="en-US" altLang="ja-JP" sz="1200" dirty="0"/>
                        <a:t>10 (9.68)</a:t>
                      </a:r>
                      <a:endParaRPr kumimoji="1" lang="ja-JP" altLang="en-US" sz="1200" dirty="0"/>
                    </a:p>
                  </a:txBody>
                  <a:tcPr>
                    <a:lnB w="12700" cap="flat" cmpd="sng" algn="ctr">
                      <a:solidFill>
                        <a:schemeClr val="tx1"/>
                      </a:solidFill>
                      <a:prstDash val="solid"/>
                      <a:round/>
                      <a:headEnd type="none" w="med" len="med"/>
                      <a:tailEnd type="none" w="med" len="med"/>
                    </a:lnB>
                  </a:tcPr>
                </a:tc>
                <a:tc>
                  <a:txBody>
                    <a:bodyPr/>
                    <a:lstStyle/>
                    <a:p>
                      <a:pPr algn="r"/>
                      <a:r>
                        <a:rPr kumimoji="1" lang="en-US" altLang="ja-JP" sz="1200" dirty="0"/>
                        <a:t>10 (9.44)</a:t>
                      </a:r>
                      <a:endParaRPr kumimoji="1" lang="ja-JP" altLang="en-US" sz="1200" dirty="0"/>
                    </a:p>
                  </a:txBody>
                  <a:tcPr>
                    <a:lnB w="12700" cap="flat" cmpd="sng" algn="ctr">
                      <a:solidFill>
                        <a:schemeClr val="tx1"/>
                      </a:solidFill>
                      <a:prstDash val="solid"/>
                      <a:round/>
                      <a:headEnd type="none" w="med" len="med"/>
                      <a:tailEnd type="none" w="med" len="med"/>
                    </a:lnB>
                  </a:tcPr>
                </a:tc>
                <a:tc>
                  <a:txBody>
                    <a:bodyPr/>
                    <a:lstStyle/>
                    <a:p>
                      <a:pPr algn="r"/>
                      <a:r>
                        <a:rPr kumimoji="1" lang="en-US" altLang="ja-JP" sz="1200" dirty="0"/>
                        <a:t>0</a:t>
                      </a:r>
                      <a:endParaRPr kumimoji="1" lang="ja-JP" altLang="en-US" sz="1200" dirty="0"/>
                    </a:p>
                  </a:txBody>
                  <a:tcPr>
                    <a:lnB w="12700" cap="flat" cmpd="sng" algn="ctr">
                      <a:solidFill>
                        <a:schemeClr val="tx1"/>
                      </a:solidFill>
                      <a:prstDash val="solid"/>
                      <a:round/>
                      <a:headEnd type="none" w="med" len="med"/>
                      <a:tailEnd type="none" w="med" len="med"/>
                    </a:lnB>
                  </a:tcPr>
                </a:tc>
                <a:tc>
                  <a:txBody>
                    <a:bodyPr/>
                    <a:lstStyle/>
                    <a:p>
                      <a:pPr algn="r"/>
                      <a:r>
                        <a:rPr kumimoji="1" lang="en-US" altLang="ja-JP" sz="1200" dirty="0"/>
                        <a:t>3%</a:t>
                      </a:r>
                      <a:endParaRPr kumimoji="1" lang="ja-JP" altLang="en-US"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4163020"/>
                  </a:ext>
                </a:extLst>
              </a:tr>
              <a:tr h="370840">
                <a:tc>
                  <a:txBody>
                    <a:bodyPr/>
                    <a:lstStyle/>
                    <a:p>
                      <a:pPr algn="r"/>
                      <a:r>
                        <a:rPr kumimoji="1" lang="en-US" altLang="ja-JP" sz="1200" dirty="0"/>
                        <a:t>8</a:t>
                      </a:r>
                      <a:r>
                        <a:rPr kumimoji="1" lang="ja-JP" altLang="en-US" sz="1200" dirty="0"/>
                        <a:t>月</a:t>
                      </a:r>
                    </a:p>
                  </a:txBody>
                  <a:tcPr>
                    <a:solidFill>
                      <a:schemeClr val="accent2">
                        <a:lumMod val="75000"/>
                      </a:schemeClr>
                    </a:solidFill>
                  </a:tcPr>
                </a:tc>
                <a:tc>
                  <a:txBody>
                    <a:bodyPr/>
                    <a:lstStyle/>
                    <a:p>
                      <a:pPr algn="r"/>
                      <a:r>
                        <a:rPr kumimoji="1" lang="en-US" altLang="ja-JP" sz="1200" dirty="0"/>
                        <a:t>9 (8.93)</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10 (9.35)</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+1</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-4%</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749134"/>
                  </a:ext>
                </a:extLst>
              </a:tr>
              <a:tr h="370840">
                <a:tc>
                  <a:txBody>
                    <a:bodyPr/>
                    <a:lstStyle/>
                    <a:p>
                      <a:pPr algn="r"/>
                      <a:r>
                        <a:rPr kumimoji="1" lang="en-US" altLang="ja-JP" sz="1200" dirty="0"/>
                        <a:t>9</a:t>
                      </a:r>
                      <a:r>
                        <a:rPr kumimoji="1" lang="ja-JP" altLang="en-US" sz="1200" dirty="0"/>
                        <a:t>月</a:t>
                      </a:r>
                    </a:p>
                  </a:txBody>
                  <a:tcPr>
                    <a:solidFill>
                      <a:schemeClr val="accent2">
                        <a:lumMod val="75000"/>
                      </a:schemeClr>
                    </a:solidFill>
                  </a:tcPr>
                </a:tc>
                <a:tc>
                  <a:txBody>
                    <a:bodyPr/>
                    <a:lstStyle/>
                    <a:p>
                      <a:pPr algn="r"/>
                      <a:r>
                        <a:rPr kumimoji="1" lang="en-US" altLang="ja-JP" sz="1200" dirty="0"/>
                        <a:t>9 (8.64)</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9 (8.87)</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0</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-3%</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5081392"/>
                  </a:ext>
                </a:extLst>
              </a:tr>
              <a:tr h="370840">
                <a:tc>
                  <a:txBody>
                    <a:bodyPr/>
                    <a:lstStyle/>
                    <a:p>
                      <a:pPr algn="r"/>
                      <a:r>
                        <a:rPr kumimoji="1" lang="en-US" altLang="ja-JP" sz="1200" dirty="0"/>
                        <a:t>10</a:t>
                      </a:r>
                      <a:r>
                        <a:rPr kumimoji="1" lang="ja-JP" altLang="en-US" sz="1200" dirty="0"/>
                        <a:t>月</a:t>
                      </a:r>
                    </a:p>
                  </a:txBody>
                  <a:tcPr>
                    <a:solidFill>
                      <a:schemeClr val="accent2">
                        <a:lumMod val="75000"/>
                      </a:schemeClr>
                    </a:solidFill>
                  </a:tcPr>
                </a:tc>
                <a:tc>
                  <a:txBody>
                    <a:bodyPr/>
                    <a:lstStyle/>
                    <a:p>
                      <a:pPr algn="r"/>
                      <a:r>
                        <a:rPr kumimoji="1" lang="en-US" altLang="ja-JP" sz="1200" dirty="0"/>
                        <a:t>8 (7.67)</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8 (7.20)</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0</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7%</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2101006"/>
                  </a:ext>
                </a:extLst>
              </a:tr>
              <a:tr h="370840">
                <a:tc>
                  <a:txBody>
                    <a:bodyPr/>
                    <a:lstStyle/>
                    <a:p>
                      <a:pPr algn="r"/>
                      <a:r>
                        <a:rPr kumimoji="1" lang="en-US" altLang="ja-JP" sz="1200" dirty="0"/>
                        <a:t>11</a:t>
                      </a:r>
                      <a:r>
                        <a:rPr kumimoji="1" lang="ja-JP" altLang="en-US" sz="1200" dirty="0"/>
                        <a:t>月</a:t>
                      </a:r>
                    </a:p>
                  </a:txBody>
                  <a:tcPr>
                    <a:solidFill>
                      <a:schemeClr val="accent2">
                        <a:lumMod val="75000"/>
                      </a:schemeClr>
                    </a:solidFill>
                  </a:tcPr>
                </a:tc>
                <a:tc>
                  <a:txBody>
                    <a:bodyPr/>
                    <a:lstStyle/>
                    <a:p>
                      <a:pPr algn="r"/>
                      <a:r>
                        <a:rPr kumimoji="1" lang="en-US" altLang="ja-JP" sz="1200" dirty="0"/>
                        <a:t>8 (7.58)</a:t>
                      </a:r>
                      <a:endParaRPr kumimoji="1" lang="ja-JP" altLang="en-US" sz="1200" dirty="0"/>
                    </a:p>
                  </a:txBody>
                  <a:tcPr>
                    <a:lnT w="12700" cap="flat" cmpd="sng" algn="ctr">
                      <a:solidFill>
                        <a:schemeClr val="tx1"/>
                      </a:solidFill>
                      <a:prstDash val="solid"/>
                      <a:round/>
                      <a:headEnd type="none" w="med" len="med"/>
                      <a:tailEnd type="none" w="med" len="med"/>
                    </a:lnT>
                  </a:tcPr>
                </a:tc>
                <a:tc>
                  <a:txBody>
                    <a:bodyPr/>
                    <a:lstStyle/>
                    <a:p>
                      <a:pPr algn="r"/>
                      <a:r>
                        <a:rPr kumimoji="1" lang="en-US" altLang="ja-JP" sz="1200" dirty="0"/>
                        <a:t>8 (7.67)</a:t>
                      </a:r>
                      <a:endParaRPr kumimoji="1" lang="ja-JP" altLang="en-US" sz="1200" dirty="0"/>
                    </a:p>
                  </a:txBody>
                  <a:tcPr>
                    <a:lnT w="12700" cap="flat" cmpd="sng" algn="ctr">
                      <a:solidFill>
                        <a:schemeClr val="tx1"/>
                      </a:solidFill>
                      <a:prstDash val="solid"/>
                      <a:round/>
                      <a:headEnd type="none" w="med" len="med"/>
                      <a:tailEnd type="none" w="med" len="med"/>
                    </a:lnT>
                  </a:tcPr>
                </a:tc>
                <a:tc>
                  <a:txBody>
                    <a:bodyPr/>
                    <a:lstStyle/>
                    <a:p>
                      <a:pPr algn="r"/>
                      <a:r>
                        <a:rPr kumimoji="1" lang="en-US" altLang="ja-JP" sz="1200" dirty="0"/>
                        <a:t>0</a:t>
                      </a:r>
                      <a:endParaRPr kumimoji="1" lang="ja-JP" altLang="en-US" sz="1200" dirty="0"/>
                    </a:p>
                  </a:txBody>
                  <a:tcPr>
                    <a:lnT w="12700" cap="flat" cmpd="sng" algn="ctr">
                      <a:solidFill>
                        <a:schemeClr val="tx1"/>
                      </a:solidFill>
                      <a:prstDash val="solid"/>
                      <a:round/>
                      <a:headEnd type="none" w="med" len="med"/>
                      <a:tailEnd type="none" w="med" len="med"/>
                    </a:lnT>
                  </a:tcPr>
                </a:tc>
                <a:tc>
                  <a:txBody>
                    <a:bodyPr/>
                    <a:lstStyle/>
                    <a:p>
                      <a:pPr algn="r"/>
                      <a:r>
                        <a:rPr kumimoji="1" lang="en-US" altLang="ja-JP" sz="1200" dirty="0"/>
                        <a:t>-1%</a:t>
                      </a:r>
                      <a:endParaRPr kumimoji="1" lang="ja-JP" altLang="en-US" sz="12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05060339"/>
                  </a:ext>
                </a:extLst>
              </a:tr>
            </a:tbl>
          </a:graphicData>
        </a:graphic>
      </p:graphicFrame>
    </p:spTree>
    <p:extLst>
      <p:ext uri="{BB962C8B-B14F-4D97-AF65-F5344CB8AC3E}">
        <p14:creationId xmlns:p14="http://schemas.microsoft.com/office/powerpoint/2010/main" val="2338340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9"/>
          <p:cNvSpPr txBox="1">
            <a:spLocks noGrp="1"/>
          </p:cNvSpPr>
          <p:nvPr>
            <p:ph type="sldNum" idx="4294967295"/>
          </p:nvPr>
        </p:nvSpPr>
        <p:spPr>
          <a:xfrm>
            <a:off x="11028363" y="192088"/>
            <a:ext cx="1163637" cy="523875"/>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kumimoji="0" lang="en-US" altLang="ja" sz="3733" b="1" kern="0">
                <a:solidFill>
                  <a:srgbClr val="2A3990"/>
                </a:solidFill>
              </a:rPr>
              <a:pPr defTabSz="1219170">
                <a:buClr>
                  <a:srgbClr val="000000"/>
                </a:buClr>
              </a:pPr>
              <a:t>17</a:t>
            </a:fld>
            <a:endParaRPr kumimoji="0" sz="3733" b="1" kern="0" dirty="0">
              <a:solidFill>
                <a:srgbClr val="2A3990"/>
              </a:solidFill>
            </a:endParaRPr>
          </a:p>
        </p:txBody>
      </p:sp>
      <p:sp>
        <p:nvSpPr>
          <p:cNvPr id="125" name="Google Shape;125;p19"/>
          <p:cNvSpPr txBox="1"/>
          <p:nvPr/>
        </p:nvSpPr>
        <p:spPr>
          <a:xfrm>
            <a:off x="357467" y="152601"/>
            <a:ext cx="11567600" cy="677068"/>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altLang="ja-JP" sz="2800" b="1" kern="0" dirty="0">
                <a:solidFill>
                  <a:srgbClr val="000000"/>
                </a:solidFill>
                <a:latin typeface="+mn-ea"/>
                <a:cs typeface="Roboto"/>
                <a:sym typeface="Roboto"/>
              </a:rPr>
              <a:t>§5-4. </a:t>
            </a:r>
            <a:r>
              <a:rPr lang="ja-JP" altLang="en-US" sz="2800" b="1" kern="0" dirty="0">
                <a:solidFill>
                  <a:srgbClr val="000000"/>
                </a:solidFill>
                <a:latin typeface="+mn-ea"/>
                <a:cs typeface="Roboto"/>
                <a:sym typeface="Roboto"/>
              </a:rPr>
              <a:t>実使用台数と計算によって求めた台数の比較</a:t>
            </a:r>
            <a:endParaRPr kumimoji="0" sz="2667" b="1" kern="0" dirty="0">
              <a:solidFill>
                <a:srgbClr val="000000"/>
              </a:solidFill>
              <a:latin typeface="+mn-ea"/>
              <a:cs typeface="Roboto"/>
              <a:sym typeface="Roboto"/>
            </a:endParaRPr>
          </a:p>
        </p:txBody>
      </p:sp>
      <p:sp>
        <p:nvSpPr>
          <p:cNvPr id="2" name="二等辺三角形 1">
            <a:extLst>
              <a:ext uri="{FF2B5EF4-FFF2-40B4-BE49-F238E27FC236}">
                <a16:creationId xmlns:a16="http://schemas.microsoft.com/office/drawing/2014/main" id="{F4A4FC8B-B79D-856B-0D69-B21CB7B08554}"/>
              </a:ext>
            </a:extLst>
          </p:cNvPr>
          <p:cNvSpPr/>
          <p:nvPr/>
        </p:nvSpPr>
        <p:spPr>
          <a:xfrm rot="10800000">
            <a:off x="271707" y="1080052"/>
            <a:ext cx="157815" cy="381808"/>
          </a:xfrm>
          <a:prstGeom prst="triangle">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ローチャート: 論理積ゲート 1">
            <a:extLst>
              <a:ext uri="{FF2B5EF4-FFF2-40B4-BE49-F238E27FC236}">
                <a16:creationId xmlns:a16="http://schemas.microsoft.com/office/drawing/2014/main" id="{4E8A9DBC-6D30-8533-180D-D8769C05F4C8}"/>
              </a:ext>
            </a:extLst>
          </p:cNvPr>
          <p:cNvSpPr/>
          <p:nvPr/>
        </p:nvSpPr>
        <p:spPr>
          <a:xfrm>
            <a:off x="271707" y="784733"/>
            <a:ext cx="2234770" cy="295319"/>
          </a:xfrm>
          <a:custGeom>
            <a:avLst/>
            <a:gdLst>
              <a:gd name="connsiteX0" fmla="*/ 0 w 3231921"/>
              <a:gd name="connsiteY0" fmla="*/ 0 h 699247"/>
              <a:gd name="connsiteX1" fmla="*/ 1615961 w 3231921"/>
              <a:gd name="connsiteY1" fmla="*/ 0 h 699247"/>
              <a:gd name="connsiteX2" fmla="*/ 3231922 w 3231921"/>
              <a:gd name="connsiteY2" fmla="*/ 349624 h 699247"/>
              <a:gd name="connsiteX3" fmla="*/ 1615961 w 3231921"/>
              <a:gd name="connsiteY3" fmla="*/ 699248 h 699247"/>
              <a:gd name="connsiteX4" fmla="*/ 0 w 3231921"/>
              <a:gd name="connsiteY4" fmla="*/ 699247 h 699247"/>
              <a:gd name="connsiteX5" fmla="*/ 0 w 3231921"/>
              <a:gd name="connsiteY5" fmla="*/ 0 h 699247"/>
              <a:gd name="connsiteX0" fmla="*/ 0 w 3283758"/>
              <a:gd name="connsiteY0" fmla="*/ 0 h 699248"/>
              <a:gd name="connsiteX1" fmla="*/ 1615961 w 3283758"/>
              <a:gd name="connsiteY1" fmla="*/ 0 h 699248"/>
              <a:gd name="connsiteX2" fmla="*/ 3231922 w 3283758"/>
              <a:gd name="connsiteY2" fmla="*/ 349624 h 699248"/>
              <a:gd name="connsiteX3" fmla="*/ 2404855 w 3283758"/>
              <a:gd name="connsiteY3" fmla="*/ 699248 h 699248"/>
              <a:gd name="connsiteX4" fmla="*/ 0 w 3283758"/>
              <a:gd name="connsiteY4" fmla="*/ 699247 h 699248"/>
              <a:gd name="connsiteX5" fmla="*/ 0 w 3283758"/>
              <a:gd name="connsiteY5" fmla="*/ 0 h 699248"/>
              <a:gd name="connsiteX0" fmla="*/ 0 w 3235001"/>
              <a:gd name="connsiteY0" fmla="*/ 0 h 699248"/>
              <a:gd name="connsiteX1" fmla="*/ 2422785 w 3235001"/>
              <a:gd name="connsiteY1" fmla="*/ 17930 h 699248"/>
              <a:gd name="connsiteX2" fmla="*/ 3231922 w 3235001"/>
              <a:gd name="connsiteY2" fmla="*/ 349624 h 699248"/>
              <a:gd name="connsiteX3" fmla="*/ 2404855 w 3235001"/>
              <a:gd name="connsiteY3" fmla="*/ 699248 h 699248"/>
              <a:gd name="connsiteX4" fmla="*/ 0 w 3235001"/>
              <a:gd name="connsiteY4" fmla="*/ 699247 h 699248"/>
              <a:gd name="connsiteX5" fmla="*/ 0 w 3235001"/>
              <a:gd name="connsiteY5" fmla="*/ 0 h 699248"/>
              <a:gd name="connsiteX0" fmla="*/ 0 w 3237310"/>
              <a:gd name="connsiteY0" fmla="*/ 0 h 699248"/>
              <a:gd name="connsiteX1" fmla="*/ 2324173 w 3237310"/>
              <a:gd name="connsiteY1" fmla="*/ 17930 h 699248"/>
              <a:gd name="connsiteX2" fmla="*/ 3231922 w 3237310"/>
              <a:gd name="connsiteY2" fmla="*/ 349624 h 699248"/>
              <a:gd name="connsiteX3" fmla="*/ 2404855 w 3237310"/>
              <a:gd name="connsiteY3" fmla="*/ 699248 h 699248"/>
              <a:gd name="connsiteX4" fmla="*/ 0 w 3237310"/>
              <a:gd name="connsiteY4" fmla="*/ 699247 h 699248"/>
              <a:gd name="connsiteX5" fmla="*/ 0 w 3237310"/>
              <a:gd name="connsiteY5" fmla="*/ 0 h 699248"/>
              <a:gd name="connsiteX0" fmla="*/ 0 w 3234410"/>
              <a:gd name="connsiteY0" fmla="*/ 0 h 699248"/>
              <a:gd name="connsiteX1" fmla="*/ 2324173 w 3234410"/>
              <a:gd name="connsiteY1" fmla="*/ 17930 h 699248"/>
              <a:gd name="connsiteX2" fmla="*/ 3231922 w 3234410"/>
              <a:gd name="connsiteY2" fmla="*/ 349624 h 699248"/>
              <a:gd name="connsiteX3" fmla="*/ 2377961 w 3234410"/>
              <a:gd name="connsiteY3" fmla="*/ 699248 h 699248"/>
              <a:gd name="connsiteX4" fmla="*/ 0 w 3234410"/>
              <a:gd name="connsiteY4" fmla="*/ 699247 h 699248"/>
              <a:gd name="connsiteX5" fmla="*/ 0 w 3234410"/>
              <a:gd name="connsiteY5" fmla="*/ 0 h 699248"/>
              <a:gd name="connsiteX0" fmla="*/ 0 w 3231986"/>
              <a:gd name="connsiteY0" fmla="*/ 0 h 699248"/>
              <a:gd name="connsiteX1" fmla="*/ 2324173 w 3231986"/>
              <a:gd name="connsiteY1" fmla="*/ 17930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8966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1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1986" h="699248">
                <a:moveTo>
                  <a:pt x="0" y="0"/>
                </a:moveTo>
                <a:lnTo>
                  <a:pt x="2324173" y="1"/>
                </a:lnTo>
                <a:cubicBezTo>
                  <a:pt x="3216644" y="1"/>
                  <a:pt x="3233416" y="233083"/>
                  <a:pt x="3231922" y="349624"/>
                </a:cubicBezTo>
                <a:cubicBezTo>
                  <a:pt x="3230428" y="466165"/>
                  <a:pt x="3207679" y="699248"/>
                  <a:pt x="2315208" y="699248"/>
                </a:cubicBezTo>
                <a:lnTo>
                  <a:pt x="0" y="699247"/>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1400" b="0" i="0" u="sng" strike="noStrike" baseline="0" dirty="0">
                <a:solidFill>
                  <a:srgbClr val="FFFFFF"/>
                </a:solidFill>
                <a:latin typeface="MeiryoUI"/>
              </a:rPr>
              <a:t>シミュレーション結果</a:t>
            </a:r>
            <a:endParaRPr kumimoji="1" lang="ja-JP" altLang="en-US" sz="1400" dirty="0"/>
          </a:p>
        </p:txBody>
      </p:sp>
      <p:sp>
        <p:nvSpPr>
          <p:cNvPr id="4" name="正方形/長方形 3">
            <a:extLst>
              <a:ext uri="{FF2B5EF4-FFF2-40B4-BE49-F238E27FC236}">
                <a16:creationId xmlns:a16="http://schemas.microsoft.com/office/drawing/2014/main" id="{921E4697-B6C3-C3DB-B450-41E267709172}"/>
              </a:ext>
            </a:extLst>
          </p:cNvPr>
          <p:cNvSpPr/>
          <p:nvPr/>
        </p:nvSpPr>
        <p:spPr>
          <a:xfrm>
            <a:off x="429523" y="1080051"/>
            <a:ext cx="11179144" cy="299384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600" b="0" i="0" u="none" strike="noStrike" baseline="0" dirty="0">
                <a:solidFill>
                  <a:schemeClr val="tx1"/>
                </a:solidFill>
                <a:latin typeface="TrebuchetMS"/>
              </a:rPr>
              <a:t>• </a:t>
            </a:r>
            <a:r>
              <a:rPr lang="ja-JP" altLang="en-US" sz="1600" b="0" i="0" u="none" strike="noStrike" baseline="0" dirty="0">
                <a:solidFill>
                  <a:schemeClr val="tx1"/>
                </a:solidFill>
                <a:latin typeface="TrebuchetMS"/>
              </a:rPr>
              <a:t>トラック台数予測モデルの予測値を定期便の契約台数とした場合、トラック費用がどのように変化するかを</a:t>
            </a:r>
          </a:p>
          <a:p>
            <a:r>
              <a:rPr lang="ja-JP" altLang="en-US" sz="1600" b="0" i="0" u="none" strike="noStrike" baseline="0" dirty="0">
                <a:solidFill>
                  <a:schemeClr val="tx1"/>
                </a:solidFill>
                <a:latin typeface="TrebuchetMS"/>
              </a:rPr>
              <a:t>シミュレーションした。</a:t>
            </a:r>
            <a:endParaRPr kumimoji="1" lang="ja-JP" altLang="en-US" sz="1600" dirty="0">
              <a:solidFill>
                <a:schemeClr val="tx1"/>
              </a:solidFill>
            </a:endParaRPr>
          </a:p>
        </p:txBody>
      </p:sp>
      <p:graphicFrame>
        <p:nvGraphicFramePr>
          <p:cNvPr id="5" name="表 17">
            <a:extLst>
              <a:ext uri="{FF2B5EF4-FFF2-40B4-BE49-F238E27FC236}">
                <a16:creationId xmlns:a16="http://schemas.microsoft.com/office/drawing/2014/main" id="{82048AF2-9EFF-3772-A879-A9FCD15CBEFF}"/>
              </a:ext>
            </a:extLst>
          </p:cNvPr>
          <p:cNvGraphicFramePr>
            <a:graphicFrameLocks noGrp="1"/>
          </p:cNvGraphicFramePr>
          <p:nvPr>
            <p:extLst>
              <p:ext uri="{D42A27DB-BD31-4B8C-83A1-F6EECF244321}">
                <p14:modId xmlns:p14="http://schemas.microsoft.com/office/powerpoint/2010/main" val="3567270659"/>
              </p:ext>
            </p:extLst>
          </p:nvPr>
        </p:nvGraphicFramePr>
        <p:xfrm>
          <a:off x="1638492" y="1653798"/>
          <a:ext cx="8587007" cy="2113280"/>
        </p:xfrm>
        <a:graphic>
          <a:graphicData uri="http://schemas.openxmlformats.org/drawingml/2006/table">
            <a:tbl>
              <a:tblPr firstRow="1" firstCol="1">
                <a:tableStyleId>{5C22544A-7EE6-4342-B048-85BDC9FD1C3A}</a:tableStyleId>
              </a:tblPr>
              <a:tblGrid>
                <a:gridCol w="529146">
                  <a:extLst>
                    <a:ext uri="{9D8B030D-6E8A-4147-A177-3AD203B41FA5}">
                      <a16:colId xmlns:a16="http://schemas.microsoft.com/office/drawing/2014/main" val="482435542"/>
                    </a:ext>
                  </a:extLst>
                </a:gridCol>
                <a:gridCol w="854059">
                  <a:extLst>
                    <a:ext uri="{9D8B030D-6E8A-4147-A177-3AD203B41FA5}">
                      <a16:colId xmlns:a16="http://schemas.microsoft.com/office/drawing/2014/main" val="1418698207"/>
                    </a:ext>
                  </a:extLst>
                </a:gridCol>
                <a:gridCol w="1039724">
                  <a:extLst>
                    <a:ext uri="{9D8B030D-6E8A-4147-A177-3AD203B41FA5}">
                      <a16:colId xmlns:a16="http://schemas.microsoft.com/office/drawing/2014/main" val="3115166632"/>
                    </a:ext>
                  </a:extLst>
                </a:gridCol>
                <a:gridCol w="1248597">
                  <a:extLst>
                    <a:ext uri="{9D8B030D-6E8A-4147-A177-3AD203B41FA5}">
                      <a16:colId xmlns:a16="http://schemas.microsoft.com/office/drawing/2014/main" val="2996914535"/>
                    </a:ext>
                  </a:extLst>
                </a:gridCol>
                <a:gridCol w="891192">
                  <a:extLst>
                    <a:ext uri="{9D8B030D-6E8A-4147-A177-3AD203B41FA5}">
                      <a16:colId xmlns:a16="http://schemas.microsoft.com/office/drawing/2014/main" val="1808002562"/>
                    </a:ext>
                  </a:extLst>
                </a:gridCol>
                <a:gridCol w="956175">
                  <a:extLst>
                    <a:ext uri="{9D8B030D-6E8A-4147-A177-3AD203B41FA5}">
                      <a16:colId xmlns:a16="http://schemas.microsoft.com/office/drawing/2014/main" val="2142010023"/>
                    </a:ext>
                  </a:extLst>
                </a:gridCol>
                <a:gridCol w="1708117">
                  <a:extLst>
                    <a:ext uri="{9D8B030D-6E8A-4147-A177-3AD203B41FA5}">
                      <a16:colId xmlns:a16="http://schemas.microsoft.com/office/drawing/2014/main" val="3124962693"/>
                    </a:ext>
                  </a:extLst>
                </a:gridCol>
                <a:gridCol w="1359997">
                  <a:extLst>
                    <a:ext uri="{9D8B030D-6E8A-4147-A177-3AD203B41FA5}">
                      <a16:colId xmlns:a16="http://schemas.microsoft.com/office/drawing/2014/main" val="973367386"/>
                    </a:ext>
                  </a:extLst>
                </a:gridCol>
              </a:tblGrid>
              <a:tr h="370840">
                <a:tc rowSpan="2">
                  <a:txBody>
                    <a:bodyPr/>
                    <a:lstStyle/>
                    <a:p>
                      <a:pPr algn="ctr"/>
                      <a:r>
                        <a:rPr kumimoji="1" lang="ja-JP" altLang="en-US" sz="1200" dirty="0"/>
                        <a:t>月</a:t>
                      </a:r>
                    </a:p>
                  </a:txBody>
                  <a:tcPr anchor="ctr">
                    <a:lnR w="12700" cap="flat" cmpd="sng" algn="ctr">
                      <a:solidFill>
                        <a:schemeClr val="bg1"/>
                      </a:solidFill>
                      <a:prstDash val="solid"/>
                      <a:round/>
                      <a:headEnd type="none" w="med" len="med"/>
                      <a:tailEnd type="none" w="med" len="med"/>
                    </a:lnR>
                    <a:solidFill>
                      <a:schemeClr val="accent2">
                        <a:lumMod val="75000"/>
                      </a:schemeClr>
                    </a:solidFill>
                  </a:tcPr>
                </a:tc>
                <a:tc gridSpan="3">
                  <a:txBody>
                    <a:bodyPr/>
                    <a:lstStyle/>
                    <a:p>
                      <a:pPr algn="ctr"/>
                      <a:r>
                        <a:rPr kumimoji="1" lang="ja-JP" altLang="en-US" sz="1200" dirty="0"/>
                        <a:t>実際の値</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hMerge="1">
                  <a:txBody>
                    <a:bodyPr/>
                    <a:lstStyle/>
                    <a:p>
                      <a:r>
                        <a:rPr kumimoji="1" lang="ja-JP" altLang="en-US" sz="1200" dirty="0"/>
                        <a:t>実際に使用した台数</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a:solidFill>
                      <a:schemeClr val="accent5">
                        <a:lumMod val="50000"/>
                      </a:schemeClr>
                    </a:solidFill>
                  </a:tcPr>
                </a:tc>
                <a:tc hMerge="1">
                  <a:txBody>
                    <a:bodyPr/>
                    <a:lstStyle/>
                    <a:p>
                      <a:pPr algn="ctr"/>
                      <a:r>
                        <a:rPr kumimoji="1" lang="ja-JP" altLang="en-US" sz="1200" dirty="0"/>
                        <a:t>誤差</a:t>
                      </a:r>
                    </a:p>
                  </a:txBody>
                  <a:tcPr>
                    <a:solidFill>
                      <a:schemeClr val="accent5">
                        <a:lumMod val="50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計算値</a:t>
                      </a:r>
                      <a:endParaRPr kumimoji="1" lang="en-US" altLang="ja-JP"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a:p>
                  </a:txBody>
                  <a:tcPr>
                    <a:solidFill>
                      <a:schemeClr val="accent5">
                        <a:lumMod val="5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a:p>
                  </a:txBody>
                  <a:tcPr>
                    <a:solidFill>
                      <a:schemeClr val="accent5">
                        <a:lumMod val="50000"/>
                      </a:schemeClr>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差額</a:t>
                      </a:r>
                      <a:endParaRPr kumimoji="1" lang="en-US" altLang="ja-JP" sz="1200" dirty="0"/>
                    </a:p>
                  </a:txBody>
                  <a:tcPr anchor="ctr">
                    <a:lnL w="12700" cap="flat" cmpd="sng" algn="ctr">
                      <a:solidFill>
                        <a:schemeClr val="bg1"/>
                      </a:solidFill>
                      <a:prstDash val="solid"/>
                      <a:round/>
                      <a:headEnd type="none" w="med" len="med"/>
                      <a:tailEnd type="none" w="med" len="med"/>
                    </a:lnL>
                    <a:solidFill>
                      <a:schemeClr val="accent2">
                        <a:lumMod val="75000"/>
                      </a:schemeClr>
                    </a:solidFill>
                  </a:tcPr>
                </a:tc>
                <a:extLst>
                  <a:ext uri="{0D108BD9-81ED-4DB2-BD59-A6C34878D82A}">
                    <a16:rowId xmlns:a16="http://schemas.microsoft.com/office/drawing/2014/main" val="4058087101"/>
                  </a:ext>
                </a:extLst>
              </a:tr>
              <a:tr h="370840">
                <a:tc vMerge="1">
                  <a:txBody>
                    <a:bodyPr/>
                    <a:lstStyle/>
                    <a:p>
                      <a:endParaRPr kumimoji="1" lang="ja-JP" altLang="en-US" sz="1200" dirty="0"/>
                    </a:p>
                  </a:txBody>
                  <a:tcPr>
                    <a:solidFill>
                      <a:schemeClr val="accent5">
                        <a:lumMod val="50000"/>
                      </a:schemeClr>
                    </a:solidFill>
                  </a:tcPr>
                </a:tc>
                <a:tc>
                  <a:txBody>
                    <a:bodyPr/>
                    <a:lstStyle/>
                    <a:p>
                      <a:pPr algn="ctr"/>
                      <a:r>
                        <a:rPr kumimoji="1" lang="ja-JP" altLang="en-US" sz="1200" b="1" dirty="0">
                          <a:solidFill>
                            <a:schemeClr val="bg1"/>
                          </a:solidFill>
                        </a:rPr>
                        <a:t>定期台数</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bg1"/>
                          </a:solidFill>
                        </a:rPr>
                        <a:t>非定期便数</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kumimoji="1" lang="ja-JP" altLang="en-US" sz="1200" b="1" dirty="0">
                          <a:solidFill>
                            <a:schemeClr val="bg1"/>
                          </a:solidFill>
                        </a:rPr>
                        <a:t>費用</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kumimoji="1" lang="ja-JP" altLang="en-US" sz="1200" b="1" dirty="0">
                          <a:solidFill>
                            <a:schemeClr val="bg1"/>
                          </a:solidFill>
                        </a:rPr>
                        <a:t>定期台数</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bg1"/>
                          </a:solidFill>
                        </a:rPr>
                        <a:t>非定期便数</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kumimoji="1" lang="ja-JP" altLang="en-US" sz="1200" b="1" dirty="0">
                          <a:solidFill>
                            <a:schemeClr val="bg1"/>
                          </a:solidFill>
                        </a:rPr>
                        <a:t>費用</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a:solidFill>
                          <a:schemeClr val="bg1"/>
                        </a:solidFill>
                      </a:endParaRPr>
                    </a:p>
                  </a:txBody>
                  <a:tcPr>
                    <a:solidFill>
                      <a:schemeClr val="accent5">
                        <a:lumMod val="50000"/>
                      </a:schemeClr>
                    </a:solidFill>
                  </a:tcPr>
                </a:tc>
                <a:extLst>
                  <a:ext uri="{0D108BD9-81ED-4DB2-BD59-A6C34878D82A}">
                    <a16:rowId xmlns:a16="http://schemas.microsoft.com/office/drawing/2014/main" val="2387558405"/>
                  </a:ext>
                </a:extLst>
              </a:tr>
              <a:tr h="258085">
                <a:tc>
                  <a:txBody>
                    <a:bodyPr/>
                    <a:lstStyle/>
                    <a:p>
                      <a:pPr algn="r"/>
                      <a:r>
                        <a:rPr kumimoji="1" lang="en-US" altLang="ja-JP" sz="1200" dirty="0"/>
                        <a:t>7</a:t>
                      </a:r>
                      <a:r>
                        <a:rPr kumimoji="1" lang="ja-JP" altLang="en-US" sz="1200" dirty="0"/>
                        <a:t>月</a:t>
                      </a:r>
                    </a:p>
                  </a:txBody>
                  <a:tcPr>
                    <a:solidFill>
                      <a:schemeClr val="accent2">
                        <a:lumMod val="75000"/>
                      </a:schemeClr>
                    </a:solidFill>
                  </a:tcPr>
                </a:tc>
                <a:tc>
                  <a:txBody>
                    <a:bodyPr/>
                    <a:lstStyle/>
                    <a:p>
                      <a:pPr algn="r"/>
                      <a:r>
                        <a:rPr kumimoji="1" lang="en-US" altLang="ja-JP" sz="1200" dirty="0"/>
                        <a:t>10</a:t>
                      </a:r>
                      <a:endParaRPr kumimoji="1" lang="ja-JP" altLang="en-US" sz="1200" dirty="0"/>
                    </a:p>
                  </a:txBody>
                  <a:tcP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13</a:t>
                      </a:r>
                      <a:endParaRPr kumimoji="1" lang="ja-JP" altLang="en-US" sz="1200" dirty="0"/>
                    </a:p>
                  </a:txBody>
                  <a:tcP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baseline="0" dirty="0"/>
                        <a:t>18,567,000</a:t>
                      </a:r>
                      <a:endParaRPr kumimoji="1" lang="ja-JP" altLang="en-US" sz="1200" baseline="0" dirty="0"/>
                    </a:p>
                  </a:txBody>
                  <a:tcP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10</a:t>
                      </a:r>
                      <a:endParaRPr kumimoji="1" lang="ja-JP" altLang="en-US" sz="1200" dirty="0"/>
                    </a:p>
                  </a:txBody>
                  <a:tcP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13</a:t>
                      </a:r>
                      <a:endParaRPr kumimoji="1" lang="ja-JP" altLang="en-US" sz="1200" dirty="0"/>
                    </a:p>
                  </a:txBody>
                  <a:tcP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18,567,000</a:t>
                      </a:r>
                      <a:endParaRPr kumimoji="1" lang="ja-JP" altLang="en-US" sz="1200" dirty="0"/>
                    </a:p>
                  </a:txBody>
                  <a:tcP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0</a:t>
                      </a:r>
                      <a:endParaRPr kumimoji="1" lang="ja-JP" altLang="en-US"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4163020"/>
                  </a:ext>
                </a:extLst>
              </a:tr>
              <a:tr h="252979">
                <a:tc>
                  <a:txBody>
                    <a:bodyPr/>
                    <a:lstStyle/>
                    <a:p>
                      <a:pPr algn="r"/>
                      <a:r>
                        <a:rPr kumimoji="1" lang="en-US" altLang="ja-JP" sz="1200" dirty="0"/>
                        <a:t>8</a:t>
                      </a:r>
                      <a:r>
                        <a:rPr kumimoji="1" lang="ja-JP" altLang="en-US" sz="1200" dirty="0"/>
                        <a:t>月</a:t>
                      </a:r>
                    </a:p>
                  </a:txBody>
                  <a:tcPr>
                    <a:solidFill>
                      <a:schemeClr val="accent2">
                        <a:lumMod val="75000"/>
                      </a:schemeClr>
                    </a:solidFill>
                  </a:tcPr>
                </a:tc>
                <a:tc>
                  <a:txBody>
                    <a:bodyPr/>
                    <a:lstStyle/>
                    <a:p>
                      <a:pPr algn="r"/>
                      <a:r>
                        <a:rPr kumimoji="1" lang="en-US" altLang="ja-JP" sz="1200" dirty="0"/>
                        <a:t>10</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2</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baseline="0" dirty="0"/>
                        <a:t>12,051,000</a:t>
                      </a:r>
                      <a:endParaRPr kumimoji="1" lang="ja-JP" altLang="en-US" sz="1200" baseline="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9</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16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12,038,700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solidFill>
                            <a:srgbClr val="FF0000"/>
                          </a:solidFill>
                        </a:rPr>
                        <a:t>-12,300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749134"/>
                  </a:ext>
                </a:extLst>
              </a:tr>
              <a:tr h="257156">
                <a:tc>
                  <a:txBody>
                    <a:bodyPr/>
                    <a:lstStyle/>
                    <a:p>
                      <a:pPr algn="r"/>
                      <a:r>
                        <a:rPr kumimoji="1" lang="en-US" altLang="ja-JP" sz="1200" dirty="0"/>
                        <a:t>9</a:t>
                      </a:r>
                      <a:r>
                        <a:rPr kumimoji="1" lang="ja-JP" altLang="en-US" sz="1200" dirty="0"/>
                        <a:t>月</a:t>
                      </a:r>
                    </a:p>
                  </a:txBody>
                  <a:tcPr>
                    <a:solidFill>
                      <a:schemeClr val="accent2">
                        <a:lumMod val="75000"/>
                      </a:schemeClr>
                    </a:solidFill>
                  </a:tcPr>
                </a:tc>
                <a:tc>
                  <a:txBody>
                    <a:bodyPr/>
                    <a:lstStyle/>
                    <a:p>
                      <a:pPr algn="r"/>
                      <a:r>
                        <a:rPr kumimoji="1" lang="en-US" altLang="ja-JP" sz="1200" dirty="0"/>
                        <a:t>10</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1</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baseline="0" dirty="0"/>
                        <a:t>16,161,000</a:t>
                      </a:r>
                      <a:endParaRPr kumimoji="1" lang="ja-JP" altLang="en-US" sz="1200" baseline="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9</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19</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16,065,300</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solidFill>
                            <a:srgbClr val="FF0000"/>
                          </a:solidFill>
                        </a:rPr>
                        <a:t>-95,700</a:t>
                      </a:r>
                      <a:endParaRPr kumimoji="1" lang="ja-JP" altLang="en-US" sz="120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5081392"/>
                  </a:ext>
                </a:extLst>
              </a:tr>
              <a:tr h="242767">
                <a:tc>
                  <a:txBody>
                    <a:bodyPr/>
                    <a:lstStyle/>
                    <a:p>
                      <a:pPr algn="r"/>
                      <a:r>
                        <a:rPr kumimoji="1" lang="en-US" altLang="ja-JP" sz="1200" dirty="0"/>
                        <a:t>10</a:t>
                      </a:r>
                      <a:r>
                        <a:rPr kumimoji="1" lang="ja-JP" altLang="en-US" sz="1200" dirty="0"/>
                        <a:t>月</a:t>
                      </a:r>
                    </a:p>
                  </a:txBody>
                  <a:tcPr>
                    <a:solidFill>
                      <a:schemeClr val="accent2">
                        <a:lumMod val="75000"/>
                      </a:schemeClr>
                    </a:solidFill>
                  </a:tcPr>
                </a:tc>
                <a:tc>
                  <a:txBody>
                    <a:bodyPr/>
                    <a:lstStyle/>
                    <a:p>
                      <a:pPr algn="r"/>
                      <a:r>
                        <a:rPr kumimoji="1" lang="en-US" altLang="ja-JP" sz="1200" dirty="0"/>
                        <a:t>10</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0</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baseline="0" dirty="0"/>
                        <a:t>16,077,000</a:t>
                      </a:r>
                      <a:endParaRPr kumimoji="1" lang="ja-JP" altLang="en-US" sz="1200" baseline="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8</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12</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t>13,869,600</a:t>
                      </a:r>
                      <a:endParaRPr kumimoji="1" lang="ja-JP"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200" dirty="0">
                          <a:solidFill>
                            <a:srgbClr val="FF0000"/>
                          </a:solidFill>
                        </a:rPr>
                        <a:t>-2,207,400</a:t>
                      </a:r>
                      <a:endParaRPr kumimoji="1" lang="ja-JP" altLang="en-US" sz="1200"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2101006"/>
                  </a:ext>
                </a:extLst>
              </a:tr>
              <a:tr h="246945">
                <a:tc>
                  <a:txBody>
                    <a:bodyPr/>
                    <a:lstStyle/>
                    <a:p>
                      <a:pPr algn="r"/>
                      <a:r>
                        <a:rPr kumimoji="1" lang="en-US" altLang="ja-JP" sz="1200" dirty="0"/>
                        <a:t>11</a:t>
                      </a:r>
                      <a:r>
                        <a:rPr kumimoji="1" lang="ja-JP" altLang="en-US" sz="1200" dirty="0"/>
                        <a:t>月</a:t>
                      </a:r>
                    </a:p>
                  </a:txBody>
                  <a:tcPr>
                    <a:solidFill>
                      <a:schemeClr val="accent2">
                        <a:lumMod val="75000"/>
                      </a:schemeClr>
                    </a:solidFill>
                  </a:tcPr>
                </a:tc>
                <a:tc>
                  <a:txBody>
                    <a:bodyPr/>
                    <a:lstStyle/>
                    <a:p>
                      <a:pPr algn="r"/>
                      <a:r>
                        <a:rPr kumimoji="1" lang="en-US" altLang="ja-JP" sz="1200" dirty="0"/>
                        <a:t>10</a:t>
                      </a:r>
                      <a:endParaRPr kumimoji="1" lang="ja-JP" altLang="en-US" sz="1200" dirty="0"/>
                    </a:p>
                  </a:txBody>
                  <a:tcPr>
                    <a:lnT w="12700" cap="flat" cmpd="sng" algn="ctr">
                      <a:solidFill>
                        <a:schemeClr val="tx1"/>
                      </a:solidFill>
                      <a:prstDash val="solid"/>
                      <a:round/>
                      <a:headEnd type="none" w="med" len="med"/>
                      <a:tailEnd type="none" w="med" len="med"/>
                    </a:lnT>
                  </a:tcPr>
                </a:tc>
                <a:tc>
                  <a:txBody>
                    <a:bodyPr/>
                    <a:lstStyle/>
                    <a:p>
                      <a:pPr algn="r"/>
                      <a:r>
                        <a:rPr kumimoji="1" lang="en-US" altLang="ja-JP" sz="1200" dirty="0"/>
                        <a:t>0</a:t>
                      </a:r>
                      <a:endParaRPr kumimoji="1" lang="ja-JP" altLang="en-US" sz="1200" dirty="0"/>
                    </a:p>
                  </a:txBody>
                  <a:tcPr>
                    <a:lnT w="12700" cap="flat" cmpd="sng" algn="ctr">
                      <a:solidFill>
                        <a:schemeClr val="tx1"/>
                      </a:solidFill>
                      <a:prstDash val="solid"/>
                      <a:round/>
                      <a:headEnd type="none" w="med" len="med"/>
                      <a:tailEnd type="none" w="med" len="med"/>
                    </a:lnT>
                  </a:tcPr>
                </a:tc>
                <a:tc>
                  <a:txBody>
                    <a:bodyPr/>
                    <a:lstStyle/>
                    <a:p>
                      <a:pPr algn="r"/>
                      <a:r>
                        <a:rPr kumimoji="1" lang="en-US" altLang="ja-JP" sz="1200" baseline="0" dirty="0"/>
                        <a:t>16,077,000</a:t>
                      </a:r>
                      <a:endParaRPr kumimoji="1" lang="ja-JP" altLang="en-US" sz="1200" baseline="0" dirty="0"/>
                    </a:p>
                  </a:txBody>
                  <a:tcPr>
                    <a:lnT w="12700" cap="flat" cmpd="sng" algn="ctr">
                      <a:solidFill>
                        <a:schemeClr val="tx1"/>
                      </a:solidFill>
                      <a:prstDash val="solid"/>
                      <a:round/>
                      <a:headEnd type="none" w="med" len="med"/>
                      <a:tailEnd type="none" w="med" len="med"/>
                    </a:lnT>
                  </a:tcPr>
                </a:tc>
                <a:tc>
                  <a:txBody>
                    <a:bodyPr/>
                    <a:lstStyle/>
                    <a:p>
                      <a:pPr algn="r"/>
                      <a:r>
                        <a:rPr kumimoji="1" lang="en-US" altLang="ja-JP" sz="1200" dirty="0"/>
                        <a:t>8</a:t>
                      </a:r>
                      <a:endParaRPr kumimoji="1" lang="ja-JP" altLang="en-US" sz="1200" dirty="0"/>
                    </a:p>
                  </a:txBody>
                  <a:tcPr>
                    <a:lnT w="12700" cap="flat" cmpd="sng" algn="ctr">
                      <a:solidFill>
                        <a:schemeClr val="tx1"/>
                      </a:solidFill>
                      <a:prstDash val="solid"/>
                      <a:round/>
                      <a:headEnd type="none" w="med" len="med"/>
                      <a:tailEnd type="none" w="med" len="med"/>
                    </a:lnT>
                  </a:tcPr>
                </a:tc>
                <a:tc>
                  <a:txBody>
                    <a:bodyPr/>
                    <a:lstStyle/>
                    <a:p>
                      <a:pPr algn="r"/>
                      <a:r>
                        <a:rPr kumimoji="1" lang="en-US" altLang="ja-JP" sz="1200" dirty="0"/>
                        <a:t>12.5</a:t>
                      </a:r>
                      <a:endParaRPr kumimoji="1" lang="ja-JP" altLang="en-US" sz="1200" dirty="0"/>
                    </a:p>
                  </a:txBody>
                  <a:tcPr>
                    <a:lnT w="12700" cap="flat" cmpd="sng" algn="ctr">
                      <a:solidFill>
                        <a:schemeClr val="tx1"/>
                      </a:solidFill>
                      <a:prstDash val="solid"/>
                      <a:round/>
                      <a:headEnd type="none" w="med" len="med"/>
                      <a:tailEnd type="none" w="med" len="med"/>
                    </a:lnT>
                  </a:tcPr>
                </a:tc>
                <a:tc>
                  <a:txBody>
                    <a:bodyPr/>
                    <a:lstStyle/>
                    <a:p>
                      <a:pPr algn="r"/>
                      <a:r>
                        <a:rPr kumimoji="1" lang="en-US" altLang="ja-JP" sz="1200" dirty="0"/>
                        <a:t>13,911,600</a:t>
                      </a:r>
                      <a:endParaRPr kumimoji="1" lang="ja-JP" altLang="en-US" sz="1200" dirty="0"/>
                    </a:p>
                  </a:txBody>
                  <a:tcPr>
                    <a:lnT w="12700" cap="flat" cmpd="sng" algn="ctr">
                      <a:solidFill>
                        <a:schemeClr val="tx1"/>
                      </a:solidFill>
                      <a:prstDash val="solid"/>
                      <a:round/>
                      <a:headEnd type="none" w="med" len="med"/>
                      <a:tailEnd type="none" w="med" len="med"/>
                    </a:lnT>
                  </a:tcPr>
                </a:tc>
                <a:tc>
                  <a:txBody>
                    <a:bodyPr/>
                    <a:lstStyle/>
                    <a:p>
                      <a:pPr algn="r"/>
                      <a:r>
                        <a:rPr kumimoji="1" lang="en-US" altLang="ja-JP" sz="1200" dirty="0">
                          <a:solidFill>
                            <a:srgbClr val="FF0000"/>
                          </a:solidFill>
                        </a:rPr>
                        <a:t>-2,165,400</a:t>
                      </a:r>
                      <a:endParaRPr kumimoji="1" lang="ja-JP" altLang="en-US" sz="1200" dirty="0">
                        <a:solidFill>
                          <a:srgbClr val="FF0000"/>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05060339"/>
                  </a:ext>
                </a:extLst>
              </a:tr>
            </a:tbl>
          </a:graphicData>
        </a:graphic>
      </p:graphicFrame>
      <p:sp>
        <p:nvSpPr>
          <p:cNvPr id="6" name="二等辺三角形 5">
            <a:extLst>
              <a:ext uri="{FF2B5EF4-FFF2-40B4-BE49-F238E27FC236}">
                <a16:creationId xmlns:a16="http://schemas.microsoft.com/office/drawing/2014/main" id="{229131F6-EEB4-ADF7-1546-AC35F3280E5F}"/>
              </a:ext>
            </a:extLst>
          </p:cNvPr>
          <p:cNvSpPr/>
          <p:nvPr/>
        </p:nvSpPr>
        <p:spPr>
          <a:xfrm rot="10800000">
            <a:off x="271707" y="4860762"/>
            <a:ext cx="157815" cy="381808"/>
          </a:xfrm>
          <a:prstGeom prst="triangle">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論理積ゲート 1">
            <a:extLst>
              <a:ext uri="{FF2B5EF4-FFF2-40B4-BE49-F238E27FC236}">
                <a16:creationId xmlns:a16="http://schemas.microsoft.com/office/drawing/2014/main" id="{8899E26C-8F8F-3901-C195-BC55293BD874}"/>
              </a:ext>
            </a:extLst>
          </p:cNvPr>
          <p:cNvSpPr/>
          <p:nvPr/>
        </p:nvSpPr>
        <p:spPr>
          <a:xfrm>
            <a:off x="271707" y="4565443"/>
            <a:ext cx="2234770" cy="295319"/>
          </a:xfrm>
          <a:custGeom>
            <a:avLst/>
            <a:gdLst>
              <a:gd name="connsiteX0" fmla="*/ 0 w 3231921"/>
              <a:gd name="connsiteY0" fmla="*/ 0 h 699247"/>
              <a:gd name="connsiteX1" fmla="*/ 1615961 w 3231921"/>
              <a:gd name="connsiteY1" fmla="*/ 0 h 699247"/>
              <a:gd name="connsiteX2" fmla="*/ 3231922 w 3231921"/>
              <a:gd name="connsiteY2" fmla="*/ 349624 h 699247"/>
              <a:gd name="connsiteX3" fmla="*/ 1615961 w 3231921"/>
              <a:gd name="connsiteY3" fmla="*/ 699248 h 699247"/>
              <a:gd name="connsiteX4" fmla="*/ 0 w 3231921"/>
              <a:gd name="connsiteY4" fmla="*/ 699247 h 699247"/>
              <a:gd name="connsiteX5" fmla="*/ 0 w 3231921"/>
              <a:gd name="connsiteY5" fmla="*/ 0 h 699247"/>
              <a:gd name="connsiteX0" fmla="*/ 0 w 3283758"/>
              <a:gd name="connsiteY0" fmla="*/ 0 h 699248"/>
              <a:gd name="connsiteX1" fmla="*/ 1615961 w 3283758"/>
              <a:gd name="connsiteY1" fmla="*/ 0 h 699248"/>
              <a:gd name="connsiteX2" fmla="*/ 3231922 w 3283758"/>
              <a:gd name="connsiteY2" fmla="*/ 349624 h 699248"/>
              <a:gd name="connsiteX3" fmla="*/ 2404855 w 3283758"/>
              <a:gd name="connsiteY3" fmla="*/ 699248 h 699248"/>
              <a:gd name="connsiteX4" fmla="*/ 0 w 3283758"/>
              <a:gd name="connsiteY4" fmla="*/ 699247 h 699248"/>
              <a:gd name="connsiteX5" fmla="*/ 0 w 3283758"/>
              <a:gd name="connsiteY5" fmla="*/ 0 h 699248"/>
              <a:gd name="connsiteX0" fmla="*/ 0 w 3235001"/>
              <a:gd name="connsiteY0" fmla="*/ 0 h 699248"/>
              <a:gd name="connsiteX1" fmla="*/ 2422785 w 3235001"/>
              <a:gd name="connsiteY1" fmla="*/ 17930 h 699248"/>
              <a:gd name="connsiteX2" fmla="*/ 3231922 w 3235001"/>
              <a:gd name="connsiteY2" fmla="*/ 349624 h 699248"/>
              <a:gd name="connsiteX3" fmla="*/ 2404855 w 3235001"/>
              <a:gd name="connsiteY3" fmla="*/ 699248 h 699248"/>
              <a:gd name="connsiteX4" fmla="*/ 0 w 3235001"/>
              <a:gd name="connsiteY4" fmla="*/ 699247 h 699248"/>
              <a:gd name="connsiteX5" fmla="*/ 0 w 3235001"/>
              <a:gd name="connsiteY5" fmla="*/ 0 h 699248"/>
              <a:gd name="connsiteX0" fmla="*/ 0 w 3237310"/>
              <a:gd name="connsiteY0" fmla="*/ 0 h 699248"/>
              <a:gd name="connsiteX1" fmla="*/ 2324173 w 3237310"/>
              <a:gd name="connsiteY1" fmla="*/ 17930 h 699248"/>
              <a:gd name="connsiteX2" fmla="*/ 3231922 w 3237310"/>
              <a:gd name="connsiteY2" fmla="*/ 349624 h 699248"/>
              <a:gd name="connsiteX3" fmla="*/ 2404855 w 3237310"/>
              <a:gd name="connsiteY3" fmla="*/ 699248 h 699248"/>
              <a:gd name="connsiteX4" fmla="*/ 0 w 3237310"/>
              <a:gd name="connsiteY4" fmla="*/ 699247 h 699248"/>
              <a:gd name="connsiteX5" fmla="*/ 0 w 3237310"/>
              <a:gd name="connsiteY5" fmla="*/ 0 h 699248"/>
              <a:gd name="connsiteX0" fmla="*/ 0 w 3234410"/>
              <a:gd name="connsiteY0" fmla="*/ 0 h 699248"/>
              <a:gd name="connsiteX1" fmla="*/ 2324173 w 3234410"/>
              <a:gd name="connsiteY1" fmla="*/ 17930 h 699248"/>
              <a:gd name="connsiteX2" fmla="*/ 3231922 w 3234410"/>
              <a:gd name="connsiteY2" fmla="*/ 349624 h 699248"/>
              <a:gd name="connsiteX3" fmla="*/ 2377961 w 3234410"/>
              <a:gd name="connsiteY3" fmla="*/ 699248 h 699248"/>
              <a:gd name="connsiteX4" fmla="*/ 0 w 3234410"/>
              <a:gd name="connsiteY4" fmla="*/ 699247 h 699248"/>
              <a:gd name="connsiteX5" fmla="*/ 0 w 3234410"/>
              <a:gd name="connsiteY5" fmla="*/ 0 h 699248"/>
              <a:gd name="connsiteX0" fmla="*/ 0 w 3231986"/>
              <a:gd name="connsiteY0" fmla="*/ 0 h 699248"/>
              <a:gd name="connsiteX1" fmla="*/ 2324173 w 3231986"/>
              <a:gd name="connsiteY1" fmla="*/ 17930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8966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1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1986" h="699248">
                <a:moveTo>
                  <a:pt x="0" y="0"/>
                </a:moveTo>
                <a:lnTo>
                  <a:pt x="2324173" y="1"/>
                </a:lnTo>
                <a:cubicBezTo>
                  <a:pt x="3216644" y="1"/>
                  <a:pt x="3233416" y="233083"/>
                  <a:pt x="3231922" y="349624"/>
                </a:cubicBezTo>
                <a:cubicBezTo>
                  <a:pt x="3230428" y="466165"/>
                  <a:pt x="3207679" y="699248"/>
                  <a:pt x="2315208" y="699248"/>
                </a:cubicBezTo>
                <a:lnTo>
                  <a:pt x="0" y="699247"/>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1400" b="0" i="0" u="sng" strike="noStrike" baseline="0" dirty="0">
                <a:solidFill>
                  <a:srgbClr val="FFFFFF"/>
                </a:solidFill>
                <a:latin typeface="MeiryoUI"/>
              </a:rPr>
              <a:t>結論</a:t>
            </a:r>
            <a:endParaRPr kumimoji="1" lang="ja-JP" altLang="en-US" sz="1400" dirty="0"/>
          </a:p>
        </p:txBody>
      </p:sp>
      <p:sp>
        <p:nvSpPr>
          <p:cNvPr id="8" name="正方形/長方形 7">
            <a:extLst>
              <a:ext uri="{FF2B5EF4-FFF2-40B4-BE49-F238E27FC236}">
                <a16:creationId xmlns:a16="http://schemas.microsoft.com/office/drawing/2014/main" id="{C73CC65A-028D-1328-2513-A892DF5DEFF7}"/>
              </a:ext>
            </a:extLst>
          </p:cNvPr>
          <p:cNvSpPr/>
          <p:nvPr/>
        </p:nvSpPr>
        <p:spPr>
          <a:xfrm>
            <a:off x="429523" y="4860762"/>
            <a:ext cx="11179144" cy="103400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600" b="0" i="0" u="none" strike="noStrike" baseline="0" dirty="0">
                <a:solidFill>
                  <a:schemeClr val="tx1"/>
                </a:solidFill>
                <a:latin typeface="TrebuchetMS"/>
              </a:rPr>
              <a:t>• </a:t>
            </a:r>
            <a:r>
              <a:rPr lang="ja-JP" altLang="en-US" sz="1600" b="0" i="0" u="none" strike="noStrike" baseline="0" dirty="0">
                <a:solidFill>
                  <a:schemeClr val="tx1"/>
                </a:solidFill>
                <a:latin typeface="TrebuchetMS"/>
              </a:rPr>
              <a:t>シミュレーションの結果、予測モデルを使用した場合 現状よりも費用が増加することはなく、最大で</a:t>
            </a:r>
            <a:r>
              <a:rPr lang="en-US" altLang="ja-JP" sz="1600" b="0" i="0" u="none" strike="noStrike" baseline="0" dirty="0">
                <a:solidFill>
                  <a:schemeClr val="tx1"/>
                </a:solidFill>
                <a:latin typeface="TrebuchetMS"/>
              </a:rPr>
              <a:t>1</a:t>
            </a:r>
            <a:r>
              <a:rPr lang="ja-JP" altLang="en-US" sz="1600" b="0" i="0" u="none" strike="noStrike" baseline="0" dirty="0">
                <a:solidFill>
                  <a:schemeClr val="tx1"/>
                </a:solidFill>
                <a:latin typeface="TrebuchetMS"/>
              </a:rPr>
              <a:t>ヶ月に</a:t>
            </a:r>
            <a:r>
              <a:rPr lang="en-US" altLang="ja-JP" sz="1600" b="1" i="0" u="none" strike="noStrike" baseline="0" dirty="0">
                <a:solidFill>
                  <a:srgbClr val="FF0000"/>
                </a:solidFill>
                <a:latin typeface="TrebuchetMS"/>
              </a:rPr>
              <a:t>2,207,400</a:t>
            </a:r>
            <a:r>
              <a:rPr lang="ja-JP" altLang="en-US" sz="1600" b="1" i="0" u="none" strike="noStrike" baseline="0" dirty="0">
                <a:solidFill>
                  <a:srgbClr val="FF0000"/>
                </a:solidFill>
                <a:latin typeface="TrebuchetMS"/>
              </a:rPr>
              <a:t>円</a:t>
            </a:r>
            <a:r>
              <a:rPr lang="ja-JP" altLang="en-US" sz="1600" b="0" i="0" u="none" strike="noStrike" baseline="0" dirty="0">
                <a:solidFill>
                  <a:schemeClr val="tx1"/>
                </a:solidFill>
                <a:latin typeface="TrebuchetMS"/>
              </a:rPr>
              <a:t>の</a:t>
            </a:r>
            <a:endParaRPr lang="en-US" altLang="ja-JP" sz="1600" b="0" i="0" u="none" strike="noStrike" baseline="0" dirty="0">
              <a:solidFill>
                <a:schemeClr val="tx1"/>
              </a:solidFill>
              <a:latin typeface="TrebuchetMS"/>
            </a:endParaRPr>
          </a:p>
          <a:p>
            <a:r>
              <a:rPr lang="ja-JP" altLang="en-US" sz="1600" b="1" i="0" u="none" strike="noStrike" baseline="0" dirty="0">
                <a:solidFill>
                  <a:srgbClr val="FF0000"/>
                </a:solidFill>
                <a:latin typeface="TrebuchetMS"/>
              </a:rPr>
              <a:t>費用削減</a:t>
            </a:r>
            <a:r>
              <a:rPr lang="ja-JP" altLang="en-US" sz="1600" b="0" i="0" u="none" strike="noStrike" baseline="0" dirty="0">
                <a:solidFill>
                  <a:schemeClr val="tx1"/>
                </a:solidFill>
                <a:latin typeface="TrebuchetMS"/>
              </a:rPr>
              <a:t>が見込めることが分かった。</a:t>
            </a:r>
            <a:endParaRPr lang="en-US" altLang="ja-JP" sz="1600" b="0" i="0" u="none" strike="noStrike" baseline="0" dirty="0">
              <a:solidFill>
                <a:schemeClr val="tx1"/>
              </a:solidFill>
              <a:latin typeface="TrebuchetMS"/>
            </a:endParaRPr>
          </a:p>
          <a:p>
            <a:r>
              <a:rPr lang="en-US" altLang="ja-JP" sz="1600" b="0" i="0" u="none" strike="noStrike" baseline="0" dirty="0">
                <a:solidFill>
                  <a:schemeClr val="tx1"/>
                </a:solidFill>
                <a:latin typeface="TrebuchetMS"/>
              </a:rPr>
              <a:t>• </a:t>
            </a:r>
            <a:r>
              <a:rPr lang="ja-JP" altLang="en-US" sz="1600" b="0" i="0" u="none" strike="noStrike" baseline="0" dirty="0">
                <a:solidFill>
                  <a:schemeClr val="tx1"/>
                </a:solidFill>
                <a:latin typeface="TrebuchetMS"/>
              </a:rPr>
              <a:t>また、今回の予測モデルを使用すれば、トラック費用だけでなく、従来予測にかかっていた</a:t>
            </a:r>
            <a:r>
              <a:rPr lang="en-US" altLang="ja-JP" sz="1600" b="0" i="0" u="none" strike="noStrike" baseline="0" dirty="0">
                <a:solidFill>
                  <a:srgbClr val="FF0000"/>
                </a:solidFill>
                <a:latin typeface="TrebuchetMS"/>
              </a:rPr>
              <a:t>8</a:t>
            </a:r>
            <a:r>
              <a:rPr lang="ja-JP" altLang="en-US" sz="1600" b="0" i="0" u="none" strike="noStrike" baseline="0" dirty="0">
                <a:solidFill>
                  <a:srgbClr val="FF0000"/>
                </a:solidFill>
                <a:latin typeface="TrebuchetMS"/>
              </a:rPr>
              <a:t>～</a:t>
            </a:r>
            <a:r>
              <a:rPr lang="en-US" altLang="ja-JP" sz="1600" b="0" i="0" u="none" strike="noStrike" baseline="0" dirty="0">
                <a:solidFill>
                  <a:srgbClr val="FF0000"/>
                </a:solidFill>
                <a:latin typeface="TrebuchetMS"/>
              </a:rPr>
              <a:t>16</a:t>
            </a:r>
            <a:r>
              <a:rPr lang="ja-JP" altLang="en-US" sz="1600" b="0" i="0" u="none" strike="noStrike" baseline="0" dirty="0">
                <a:solidFill>
                  <a:srgbClr val="FF0000"/>
                </a:solidFill>
                <a:latin typeface="TrebuchetMS"/>
              </a:rPr>
              <a:t>時間分の工数も削減</a:t>
            </a:r>
            <a:r>
              <a:rPr lang="ja-JP" altLang="en-US" sz="1600" b="0" i="0" u="none" strike="noStrike" baseline="0" dirty="0">
                <a:solidFill>
                  <a:schemeClr val="tx1"/>
                </a:solidFill>
                <a:latin typeface="TrebuchetMS"/>
              </a:rPr>
              <a:t>できる。</a:t>
            </a:r>
            <a:endParaRPr lang="en-US" altLang="ja-JP" sz="1600" b="0" i="0" u="none" strike="noStrike" baseline="0" dirty="0">
              <a:solidFill>
                <a:srgbClr val="575757"/>
              </a:solidFill>
              <a:latin typeface="MeiryoUI"/>
            </a:endParaRPr>
          </a:p>
          <a:p>
            <a:endParaRPr lang="en-US" altLang="ja-JP" sz="1600" dirty="0">
              <a:solidFill>
                <a:srgbClr val="575757"/>
              </a:solidFill>
              <a:latin typeface="MeiryoUI"/>
            </a:endParaRPr>
          </a:p>
          <a:p>
            <a:endParaRPr lang="en-US" altLang="ja-JP" sz="1600" b="0" i="0" u="none" strike="noStrike" baseline="0" dirty="0">
              <a:solidFill>
                <a:srgbClr val="575757"/>
              </a:solidFill>
              <a:latin typeface="MeiryoUI"/>
            </a:endParaRPr>
          </a:p>
        </p:txBody>
      </p:sp>
    </p:spTree>
    <p:extLst>
      <p:ext uri="{BB962C8B-B14F-4D97-AF65-F5344CB8AC3E}">
        <p14:creationId xmlns:p14="http://schemas.microsoft.com/office/powerpoint/2010/main" val="3347919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Shape 105"/>
        <p:cNvGrpSpPr/>
        <p:nvPr/>
      </p:nvGrpSpPr>
      <p:grpSpPr>
        <a:xfrm>
          <a:off x="0" y="0"/>
          <a:ext cx="0" cy="0"/>
          <a:chOff x="0" y="0"/>
          <a:chExt cx="0" cy="0"/>
        </a:xfrm>
      </p:grpSpPr>
      <p:pic>
        <p:nvPicPr>
          <p:cNvPr id="108" name="Picture 107" descr="パフォーマンスの低下を示す虫眼鏡">
            <a:extLst>
              <a:ext uri="{FF2B5EF4-FFF2-40B4-BE49-F238E27FC236}">
                <a16:creationId xmlns:a16="http://schemas.microsoft.com/office/drawing/2014/main" id="{580D78C8-79AE-6281-B96D-5C6F7DB2517D}"/>
              </a:ext>
            </a:extLst>
          </p:cNvPr>
          <p:cNvPicPr>
            <a:picLocks noChangeAspect="1"/>
          </p:cNvPicPr>
          <p:nvPr/>
        </p:nvPicPr>
        <p:blipFill rotWithShape="1">
          <a:blip r:embed="rId3">
            <a:alphaModFix amt="35000"/>
          </a:blip>
          <a:srcRect t="1632" b="14098"/>
          <a:stretch/>
        </p:blipFill>
        <p:spPr>
          <a:xfrm>
            <a:off x="20" y="10"/>
            <a:ext cx="12191980" cy="6857990"/>
          </a:xfrm>
          <a:prstGeom prst="rect">
            <a:avLst/>
          </a:prstGeom>
        </p:spPr>
      </p:pic>
      <p:sp>
        <p:nvSpPr>
          <p:cNvPr id="106" name="Google Shape;106;p16"/>
          <p:cNvSpPr txBox="1">
            <a:spLocks noGrp="1"/>
          </p:cNvSpPr>
          <p:nvPr>
            <p:ph type="ctrTitle"/>
          </p:nvPr>
        </p:nvSpPr>
        <p:spPr>
          <a:xfrm>
            <a:off x="1097280" y="758952"/>
            <a:ext cx="10058400" cy="3566160"/>
          </a:xfrm>
          <a:prstGeom prst="rect">
            <a:avLst/>
          </a:prstGeom>
        </p:spPr>
        <p:txBody>
          <a:bodyPr spcFirstLastPara="1" lIns="121900" tIns="121900" rIns="121900" bIns="121900" anchorCtr="0">
            <a:normAutofit/>
          </a:bodyPr>
          <a:lstStyle/>
          <a:p>
            <a:r>
              <a:rPr lang="en-US" altLang="ja-JP" sz="5400" b="1" dirty="0">
                <a:solidFill>
                  <a:schemeClr val="tx1"/>
                </a:solidFill>
              </a:rPr>
              <a:t>§6.  </a:t>
            </a:r>
            <a:r>
              <a:rPr lang="ja-JP" altLang="en-US" sz="5400" b="1" dirty="0">
                <a:solidFill>
                  <a:schemeClr val="tx1"/>
                </a:solidFill>
              </a:rPr>
              <a:t>業務フローの変更</a:t>
            </a:r>
          </a:p>
        </p:txBody>
      </p:sp>
      <p:cxnSp>
        <p:nvCxnSpPr>
          <p:cNvPr id="130" name="Straight Connector 129">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59A1F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Rectangle 133">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46496B"/>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0769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06"/>
                                        </p:tgtEl>
                                        <p:attrNameLst>
                                          <p:attrName>style.visibility</p:attrName>
                                        </p:attrNameLst>
                                      </p:cBhvr>
                                      <p:to>
                                        <p:strVal val="visible"/>
                                      </p:to>
                                    </p:set>
                                    <p:animEffect transition="in" filter="fade">
                                      <p:cBhvr>
                                        <p:cTn id="7" dur="7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9"/>
          <p:cNvSpPr txBox="1">
            <a:spLocks noGrp="1"/>
          </p:cNvSpPr>
          <p:nvPr>
            <p:ph type="sldNum" idx="4294967295"/>
          </p:nvPr>
        </p:nvSpPr>
        <p:spPr>
          <a:xfrm>
            <a:off x="11028363" y="192088"/>
            <a:ext cx="1163637" cy="523875"/>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kumimoji="0" lang="en-US" altLang="ja" sz="3733" b="1" kern="0">
                <a:solidFill>
                  <a:srgbClr val="2A3990"/>
                </a:solidFill>
              </a:rPr>
              <a:pPr defTabSz="1219170">
                <a:buClr>
                  <a:srgbClr val="000000"/>
                </a:buClr>
              </a:pPr>
              <a:t>19</a:t>
            </a:fld>
            <a:endParaRPr kumimoji="0" sz="3733" b="1" kern="0" dirty="0">
              <a:solidFill>
                <a:srgbClr val="2A3990"/>
              </a:solidFill>
            </a:endParaRPr>
          </a:p>
        </p:txBody>
      </p:sp>
      <p:sp>
        <p:nvSpPr>
          <p:cNvPr id="125" name="Google Shape;125;p19"/>
          <p:cNvSpPr txBox="1"/>
          <p:nvPr/>
        </p:nvSpPr>
        <p:spPr>
          <a:xfrm>
            <a:off x="357467" y="152601"/>
            <a:ext cx="11567600" cy="677068"/>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altLang="ja-JP" sz="2800" b="1" kern="0" dirty="0">
                <a:solidFill>
                  <a:srgbClr val="000000"/>
                </a:solidFill>
                <a:latin typeface="+mn-ea"/>
                <a:cs typeface="Roboto"/>
                <a:sym typeface="Roboto"/>
              </a:rPr>
              <a:t>§6. </a:t>
            </a:r>
            <a:r>
              <a:rPr lang="ja-JP" altLang="en-US" sz="2800" b="1" kern="0" dirty="0">
                <a:solidFill>
                  <a:srgbClr val="000000"/>
                </a:solidFill>
                <a:latin typeface="+mn-ea"/>
                <a:cs typeface="Roboto"/>
                <a:sym typeface="Roboto"/>
              </a:rPr>
              <a:t>業務フローの変更</a:t>
            </a:r>
            <a:endParaRPr kumimoji="0" sz="2667" b="1" kern="0" dirty="0">
              <a:solidFill>
                <a:srgbClr val="000000"/>
              </a:solidFill>
              <a:latin typeface="+mn-ea"/>
              <a:cs typeface="Roboto"/>
              <a:sym typeface="Roboto"/>
            </a:endParaRPr>
          </a:p>
        </p:txBody>
      </p:sp>
      <p:sp>
        <p:nvSpPr>
          <p:cNvPr id="9" name="正方形/長方形 8">
            <a:extLst>
              <a:ext uri="{FF2B5EF4-FFF2-40B4-BE49-F238E27FC236}">
                <a16:creationId xmlns:a16="http://schemas.microsoft.com/office/drawing/2014/main" id="{95AF52E9-E250-006E-9AD8-C0E9665DAC16}"/>
              </a:ext>
            </a:extLst>
          </p:cNvPr>
          <p:cNvSpPr>
            <a:spLocks/>
          </p:cNvSpPr>
          <p:nvPr/>
        </p:nvSpPr>
        <p:spPr>
          <a:xfrm>
            <a:off x="179825" y="717502"/>
            <a:ext cx="11832350" cy="548562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altLang="ja-JP" sz="1000" b="1" i="0" u="none" strike="noStrike" baseline="0" dirty="0">
              <a:solidFill>
                <a:schemeClr val="tx1"/>
              </a:solidFill>
              <a:ea typeface="Yu Gothic UI" panose="020B0500000000000000" pitchFamily="50" charset="-128"/>
            </a:endParaRPr>
          </a:p>
        </p:txBody>
      </p:sp>
      <p:sp>
        <p:nvSpPr>
          <p:cNvPr id="10" name="正方形/長方形 9">
            <a:extLst>
              <a:ext uri="{FF2B5EF4-FFF2-40B4-BE49-F238E27FC236}">
                <a16:creationId xmlns:a16="http://schemas.microsoft.com/office/drawing/2014/main" id="{9C15D3F7-F8DD-13B8-2D12-E945E9AFDCA0}"/>
              </a:ext>
            </a:extLst>
          </p:cNvPr>
          <p:cNvSpPr/>
          <p:nvPr/>
        </p:nvSpPr>
        <p:spPr>
          <a:xfrm>
            <a:off x="347633" y="1889902"/>
            <a:ext cx="663070" cy="35364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取引先</a:t>
            </a:r>
          </a:p>
        </p:txBody>
      </p:sp>
      <p:sp>
        <p:nvSpPr>
          <p:cNvPr id="11" name="正方形/長方形 10">
            <a:extLst>
              <a:ext uri="{FF2B5EF4-FFF2-40B4-BE49-F238E27FC236}">
                <a16:creationId xmlns:a16="http://schemas.microsoft.com/office/drawing/2014/main" id="{735593F7-9C5A-1844-CC10-6A6A57A0DA73}"/>
              </a:ext>
            </a:extLst>
          </p:cNvPr>
          <p:cNvSpPr/>
          <p:nvPr/>
        </p:nvSpPr>
        <p:spPr>
          <a:xfrm>
            <a:off x="347632" y="2475936"/>
            <a:ext cx="675533" cy="258955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t>自社</a:t>
            </a:r>
            <a:endParaRPr kumimoji="1" lang="ja-JP" altLang="en-US" sz="1000" dirty="0"/>
          </a:p>
        </p:txBody>
      </p:sp>
      <p:sp>
        <p:nvSpPr>
          <p:cNvPr id="12" name="正方形/長方形 11">
            <a:extLst>
              <a:ext uri="{FF2B5EF4-FFF2-40B4-BE49-F238E27FC236}">
                <a16:creationId xmlns:a16="http://schemas.microsoft.com/office/drawing/2014/main" id="{4174996A-59DE-9DD2-4A77-82CAF7A8692D}"/>
              </a:ext>
            </a:extLst>
          </p:cNvPr>
          <p:cNvSpPr/>
          <p:nvPr/>
        </p:nvSpPr>
        <p:spPr>
          <a:xfrm>
            <a:off x="327725" y="5296468"/>
            <a:ext cx="695439" cy="79086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外注</a:t>
            </a:r>
            <a:endParaRPr kumimoji="1" lang="en-US" altLang="ja-JP" sz="1000" dirty="0">
              <a:solidFill>
                <a:schemeClr val="tx1"/>
              </a:solidFill>
            </a:endParaRPr>
          </a:p>
          <a:p>
            <a:pPr algn="ctr"/>
            <a:r>
              <a:rPr kumimoji="1" lang="ja-JP" altLang="en-US" sz="1000" dirty="0">
                <a:solidFill>
                  <a:schemeClr val="tx1"/>
                </a:solidFill>
              </a:rPr>
              <a:t>運送会社</a:t>
            </a:r>
          </a:p>
        </p:txBody>
      </p:sp>
      <p:sp>
        <p:nvSpPr>
          <p:cNvPr id="13" name="矢印: 五方向 12">
            <a:extLst>
              <a:ext uri="{FF2B5EF4-FFF2-40B4-BE49-F238E27FC236}">
                <a16:creationId xmlns:a16="http://schemas.microsoft.com/office/drawing/2014/main" id="{3EA5A890-BCE0-FACF-4CB0-84E45CB64980}"/>
              </a:ext>
            </a:extLst>
          </p:cNvPr>
          <p:cNvSpPr/>
          <p:nvPr/>
        </p:nvSpPr>
        <p:spPr>
          <a:xfrm>
            <a:off x="4387951" y="1264973"/>
            <a:ext cx="1199181" cy="399535"/>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ja-JP" altLang="en-US" sz="1100" dirty="0"/>
              <a:t>当月</a:t>
            </a:r>
            <a:endParaRPr kumimoji="1" lang="ja-JP" altLang="en-US" sz="1100" dirty="0"/>
          </a:p>
        </p:txBody>
      </p:sp>
      <p:sp>
        <p:nvSpPr>
          <p:cNvPr id="14" name="矢印: 五方向 13">
            <a:extLst>
              <a:ext uri="{FF2B5EF4-FFF2-40B4-BE49-F238E27FC236}">
                <a16:creationId xmlns:a16="http://schemas.microsoft.com/office/drawing/2014/main" id="{22E2BA61-839B-34E9-9FAC-8EA9D51D4836}"/>
              </a:ext>
            </a:extLst>
          </p:cNvPr>
          <p:cNvSpPr/>
          <p:nvPr/>
        </p:nvSpPr>
        <p:spPr>
          <a:xfrm>
            <a:off x="4055245" y="1125195"/>
            <a:ext cx="680038" cy="651195"/>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五方向 14">
            <a:extLst>
              <a:ext uri="{FF2B5EF4-FFF2-40B4-BE49-F238E27FC236}">
                <a16:creationId xmlns:a16="http://schemas.microsoft.com/office/drawing/2014/main" id="{1F25EC82-CFCE-E6DF-B7CF-60F39B145084}"/>
              </a:ext>
            </a:extLst>
          </p:cNvPr>
          <p:cNvSpPr/>
          <p:nvPr/>
        </p:nvSpPr>
        <p:spPr>
          <a:xfrm>
            <a:off x="3241276" y="1258588"/>
            <a:ext cx="1302521" cy="399535"/>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ja-JP" altLang="en-US" sz="1100" dirty="0"/>
              <a:t>１</a:t>
            </a:r>
            <a:r>
              <a:rPr kumimoji="1" lang="ja-JP" altLang="en-US" sz="1100" dirty="0"/>
              <a:t>ヶ月前</a:t>
            </a:r>
          </a:p>
        </p:txBody>
      </p:sp>
      <p:sp>
        <p:nvSpPr>
          <p:cNvPr id="16" name="矢印: 五方向 15">
            <a:extLst>
              <a:ext uri="{FF2B5EF4-FFF2-40B4-BE49-F238E27FC236}">
                <a16:creationId xmlns:a16="http://schemas.microsoft.com/office/drawing/2014/main" id="{DF6F7D26-CB26-B322-D599-3B2FC361B3E5}"/>
              </a:ext>
            </a:extLst>
          </p:cNvPr>
          <p:cNvSpPr/>
          <p:nvPr/>
        </p:nvSpPr>
        <p:spPr>
          <a:xfrm>
            <a:off x="3037392" y="1126071"/>
            <a:ext cx="680038" cy="651196"/>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五方向 16">
            <a:extLst>
              <a:ext uri="{FF2B5EF4-FFF2-40B4-BE49-F238E27FC236}">
                <a16:creationId xmlns:a16="http://schemas.microsoft.com/office/drawing/2014/main" id="{C72B179D-ADE4-5D94-002A-777E63225A12}"/>
              </a:ext>
            </a:extLst>
          </p:cNvPr>
          <p:cNvSpPr/>
          <p:nvPr/>
        </p:nvSpPr>
        <p:spPr>
          <a:xfrm>
            <a:off x="2576395" y="1257285"/>
            <a:ext cx="951994" cy="399535"/>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ja-JP" altLang="en-US" sz="1100" dirty="0"/>
              <a:t>２</a:t>
            </a:r>
            <a:r>
              <a:rPr kumimoji="1" lang="ja-JP" altLang="en-US" sz="1100" dirty="0"/>
              <a:t>ヶ月前</a:t>
            </a:r>
          </a:p>
        </p:txBody>
      </p:sp>
      <p:sp>
        <p:nvSpPr>
          <p:cNvPr id="18" name="矢印: 五方向 17">
            <a:extLst>
              <a:ext uri="{FF2B5EF4-FFF2-40B4-BE49-F238E27FC236}">
                <a16:creationId xmlns:a16="http://schemas.microsoft.com/office/drawing/2014/main" id="{CC805F14-3289-47CE-7B90-FE41459FFFAF}"/>
              </a:ext>
            </a:extLst>
          </p:cNvPr>
          <p:cNvSpPr/>
          <p:nvPr/>
        </p:nvSpPr>
        <p:spPr>
          <a:xfrm>
            <a:off x="2231446" y="1126071"/>
            <a:ext cx="522554" cy="651197"/>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五方向 18">
            <a:extLst>
              <a:ext uri="{FF2B5EF4-FFF2-40B4-BE49-F238E27FC236}">
                <a16:creationId xmlns:a16="http://schemas.microsoft.com/office/drawing/2014/main" id="{1E9A5BB2-F659-FC64-7D91-30E23E51B40D}"/>
              </a:ext>
            </a:extLst>
          </p:cNvPr>
          <p:cNvSpPr/>
          <p:nvPr/>
        </p:nvSpPr>
        <p:spPr>
          <a:xfrm>
            <a:off x="1655901" y="1261076"/>
            <a:ext cx="951995" cy="399535"/>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1100" dirty="0"/>
              <a:t>X</a:t>
            </a:r>
            <a:r>
              <a:rPr kumimoji="1" lang="ja-JP" altLang="en-US" sz="1100" dirty="0"/>
              <a:t>ヶ月前</a:t>
            </a:r>
          </a:p>
        </p:txBody>
      </p:sp>
      <p:sp>
        <p:nvSpPr>
          <p:cNvPr id="20" name="矢印: 五方向 19">
            <a:extLst>
              <a:ext uri="{FF2B5EF4-FFF2-40B4-BE49-F238E27FC236}">
                <a16:creationId xmlns:a16="http://schemas.microsoft.com/office/drawing/2014/main" id="{8BC2A67C-4D68-1ECE-39F3-1722A377C840}"/>
              </a:ext>
            </a:extLst>
          </p:cNvPr>
          <p:cNvSpPr/>
          <p:nvPr/>
        </p:nvSpPr>
        <p:spPr>
          <a:xfrm>
            <a:off x="1323979" y="1144244"/>
            <a:ext cx="522554" cy="633024"/>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CB66D0FF-CB33-CD01-8B22-5EE7017CEAE6}"/>
              </a:ext>
            </a:extLst>
          </p:cNvPr>
          <p:cNvSpPr/>
          <p:nvPr/>
        </p:nvSpPr>
        <p:spPr>
          <a:xfrm>
            <a:off x="1779473" y="1895519"/>
            <a:ext cx="841386" cy="3896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需要量の</a:t>
            </a:r>
            <a:endParaRPr kumimoji="1" lang="en-US" altLang="ja-JP" sz="1000" dirty="0">
              <a:solidFill>
                <a:schemeClr val="tx1"/>
              </a:solidFill>
            </a:endParaRPr>
          </a:p>
          <a:p>
            <a:pPr algn="ctr"/>
            <a:r>
              <a:rPr kumimoji="1" lang="ja-JP" altLang="en-US" sz="1000" dirty="0">
                <a:solidFill>
                  <a:schemeClr val="tx1"/>
                </a:solidFill>
              </a:rPr>
              <a:t>受領</a:t>
            </a:r>
          </a:p>
        </p:txBody>
      </p:sp>
      <p:sp>
        <p:nvSpPr>
          <p:cNvPr id="22" name="正方形/長方形 21">
            <a:extLst>
              <a:ext uri="{FF2B5EF4-FFF2-40B4-BE49-F238E27FC236}">
                <a16:creationId xmlns:a16="http://schemas.microsoft.com/office/drawing/2014/main" id="{677CFD33-5D12-DB67-6C40-838963B09193}"/>
              </a:ext>
            </a:extLst>
          </p:cNvPr>
          <p:cNvSpPr/>
          <p:nvPr/>
        </p:nvSpPr>
        <p:spPr>
          <a:xfrm>
            <a:off x="4486643" y="1889900"/>
            <a:ext cx="1153698" cy="403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需要量</a:t>
            </a:r>
            <a:r>
              <a:rPr kumimoji="1" lang="en-US" altLang="ja-JP" sz="1000" dirty="0">
                <a:solidFill>
                  <a:schemeClr val="tx1"/>
                </a:solidFill>
              </a:rPr>
              <a:t>(</a:t>
            </a:r>
            <a:r>
              <a:rPr kumimoji="1" lang="ja-JP" altLang="en-US" sz="1000" dirty="0">
                <a:solidFill>
                  <a:schemeClr val="tx1"/>
                </a:solidFill>
              </a:rPr>
              <a:t>出荷量</a:t>
            </a:r>
            <a:r>
              <a:rPr kumimoji="1" lang="en-US" altLang="ja-JP" sz="1000" dirty="0">
                <a:solidFill>
                  <a:schemeClr val="tx1"/>
                </a:solidFill>
              </a:rPr>
              <a:t>)</a:t>
            </a:r>
          </a:p>
          <a:p>
            <a:pPr algn="ctr"/>
            <a:r>
              <a:rPr lang="ja-JP" altLang="en-US" sz="1000" dirty="0">
                <a:solidFill>
                  <a:schemeClr val="tx1"/>
                </a:solidFill>
              </a:rPr>
              <a:t>数日前</a:t>
            </a:r>
            <a:r>
              <a:rPr lang="en-US" altLang="ja-JP" sz="1000" dirty="0">
                <a:solidFill>
                  <a:schemeClr val="tx1"/>
                </a:solidFill>
              </a:rPr>
              <a:t>:</a:t>
            </a:r>
            <a:r>
              <a:rPr lang="ja-JP" altLang="en-US" sz="1000" dirty="0">
                <a:solidFill>
                  <a:schemeClr val="tx1"/>
                </a:solidFill>
              </a:rPr>
              <a:t>確定</a:t>
            </a:r>
            <a:endParaRPr kumimoji="1" lang="en-US" altLang="ja-JP" sz="1000" dirty="0">
              <a:solidFill>
                <a:schemeClr val="tx1"/>
              </a:solidFill>
            </a:endParaRPr>
          </a:p>
        </p:txBody>
      </p:sp>
      <p:cxnSp>
        <p:nvCxnSpPr>
          <p:cNvPr id="23" name="直線矢印コネクタ 22">
            <a:extLst>
              <a:ext uri="{FF2B5EF4-FFF2-40B4-BE49-F238E27FC236}">
                <a16:creationId xmlns:a16="http://schemas.microsoft.com/office/drawing/2014/main" id="{02AE2C85-8902-BEDA-A87F-CD717BDB9218}"/>
              </a:ext>
            </a:extLst>
          </p:cNvPr>
          <p:cNvCxnSpPr>
            <a:cxnSpLocks/>
            <a:stCxn id="21" idx="3"/>
            <a:endCxn id="22" idx="1"/>
          </p:cNvCxnSpPr>
          <p:nvPr/>
        </p:nvCxnSpPr>
        <p:spPr>
          <a:xfrm>
            <a:off x="2620859" y="2090341"/>
            <a:ext cx="1865784" cy="1526"/>
          </a:xfrm>
          <a:prstGeom prst="straightConnector1">
            <a:avLst/>
          </a:prstGeom>
          <a:ln w="15875">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58D31FF7-C4FB-54E3-2C4D-03631A6B71D1}"/>
              </a:ext>
            </a:extLst>
          </p:cNvPr>
          <p:cNvSpPr/>
          <p:nvPr/>
        </p:nvSpPr>
        <p:spPr>
          <a:xfrm>
            <a:off x="1099331" y="2466775"/>
            <a:ext cx="591350" cy="15693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製造・</a:t>
            </a:r>
            <a:endParaRPr kumimoji="1" lang="en-US" altLang="ja-JP" sz="1000" dirty="0"/>
          </a:p>
          <a:p>
            <a:pPr algn="ctr"/>
            <a:r>
              <a:rPr kumimoji="1" lang="ja-JP" altLang="en-US" sz="1000" dirty="0"/>
              <a:t>組立部</a:t>
            </a:r>
          </a:p>
        </p:txBody>
      </p:sp>
      <p:sp>
        <p:nvSpPr>
          <p:cNvPr id="25" name="正方形/長方形 24">
            <a:extLst>
              <a:ext uri="{FF2B5EF4-FFF2-40B4-BE49-F238E27FC236}">
                <a16:creationId xmlns:a16="http://schemas.microsoft.com/office/drawing/2014/main" id="{E0D7CF04-C43E-F06A-0791-4D8C28358230}"/>
              </a:ext>
            </a:extLst>
          </p:cNvPr>
          <p:cNvSpPr/>
          <p:nvPr/>
        </p:nvSpPr>
        <p:spPr>
          <a:xfrm>
            <a:off x="1095000" y="4221892"/>
            <a:ext cx="595680" cy="84359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物流</a:t>
            </a:r>
            <a:endParaRPr kumimoji="1" lang="en-US" altLang="ja-JP" sz="1000" dirty="0"/>
          </a:p>
          <a:p>
            <a:pPr algn="ctr"/>
            <a:r>
              <a:rPr kumimoji="1" lang="ja-JP" altLang="en-US" sz="1000" dirty="0"/>
              <a:t>管理部</a:t>
            </a:r>
          </a:p>
        </p:txBody>
      </p:sp>
      <p:sp>
        <p:nvSpPr>
          <p:cNvPr id="26" name="正方形/長方形 25">
            <a:extLst>
              <a:ext uri="{FF2B5EF4-FFF2-40B4-BE49-F238E27FC236}">
                <a16:creationId xmlns:a16="http://schemas.microsoft.com/office/drawing/2014/main" id="{11FA1240-9486-BB0C-360A-2821EEA6EB56}"/>
              </a:ext>
            </a:extLst>
          </p:cNvPr>
          <p:cNvSpPr/>
          <p:nvPr/>
        </p:nvSpPr>
        <p:spPr>
          <a:xfrm>
            <a:off x="1763752" y="2475121"/>
            <a:ext cx="841386" cy="15693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出荷</a:t>
            </a:r>
            <a:r>
              <a:rPr lang="ja-JP" altLang="en-US" sz="1000" dirty="0">
                <a:solidFill>
                  <a:schemeClr val="tx1"/>
                </a:solidFill>
              </a:rPr>
              <a:t>予定量</a:t>
            </a:r>
            <a:endParaRPr lang="en-US" altLang="ja-JP" sz="1000" dirty="0">
              <a:solidFill>
                <a:schemeClr val="tx1"/>
              </a:solidFill>
            </a:endParaRPr>
          </a:p>
          <a:p>
            <a:pPr algn="ctr"/>
            <a:r>
              <a:rPr kumimoji="1" lang="ja-JP" altLang="en-US" sz="1000" dirty="0">
                <a:solidFill>
                  <a:schemeClr val="tx1"/>
                </a:solidFill>
              </a:rPr>
              <a:t>（生産計画の仮定）</a:t>
            </a:r>
          </a:p>
        </p:txBody>
      </p:sp>
      <p:sp>
        <p:nvSpPr>
          <p:cNvPr id="27" name="正方形/長方形 26">
            <a:extLst>
              <a:ext uri="{FF2B5EF4-FFF2-40B4-BE49-F238E27FC236}">
                <a16:creationId xmlns:a16="http://schemas.microsoft.com/office/drawing/2014/main" id="{5A323910-E85D-8047-7D0B-B8EE2DE2EB59}"/>
              </a:ext>
            </a:extLst>
          </p:cNvPr>
          <p:cNvSpPr/>
          <p:nvPr/>
        </p:nvSpPr>
        <p:spPr>
          <a:xfrm>
            <a:off x="3647688" y="2489475"/>
            <a:ext cx="841386" cy="1546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実際の生産計画の確定</a:t>
            </a:r>
            <a:endParaRPr kumimoji="1" lang="en-US" altLang="ja-JP" sz="1000" dirty="0">
              <a:solidFill>
                <a:schemeClr val="tx1"/>
              </a:solidFill>
            </a:endParaRPr>
          </a:p>
        </p:txBody>
      </p:sp>
      <p:cxnSp>
        <p:nvCxnSpPr>
          <p:cNvPr id="28" name="直線矢印コネクタ 27">
            <a:extLst>
              <a:ext uri="{FF2B5EF4-FFF2-40B4-BE49-F238E27FC236}">
                <a16:creationId xmlns:a16="http://schemas.microsoft.com/office/drawing/2014/main" id="{621CB4D1-87D9-C4AA-12C2-7FF258131AF6}"/>
              </a:ext>
            </a:extLst>
          </p:cNvPr>
          <p:cNvCxnSpPr>
            <a:cxnSpLocks/>
            <a:stCxn id="26" idx="3"/>
            <a:endCxn id="27" idx="1"/>
          </p:cNvCxnSpPr>
          <p:nvPr/>
        </p:nvCxnSpPr>
        <p:spPr>
          <a:xfrm>
            <a:off x="2605138" y="3259804"/>
            <a:ext cx="1042550" cy="3004"/>
          </a:xfrm>
          <a:prstGeom prst="straightConnector1">
            <a:avLst/>
          </a:prstGeom>
          <a:ln w="15875">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653956F-920E-DFFF-6E8A-745A25AA286E}"/>
              </a:ext>
            </a:extLst>
          </p:cNvPr>
          <p:cNvSpPr/>
          <p:nvPr/>
        </p:nvSpPr>
        <p:spPr>
          <a:xfrm>
            <a:off x="4698231" y="2484317"/>
            <a:ext cx="841386" cy="1546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生産計画の修正・確定</a:t>
            </a:r>
            <a:endParaRPr kumimoji="1" lang="en-US" altLang="ja-JP" sz="1000" dirty="0">
              <a:solidFill>
                <a:schemeClr val="tx1"/>
              </a:solidFill>
            </a:endParaRPr>
          </a:p>
        </p:txBody>
      </p:sp>
      <p:cxnSp>
        <p:nvCxnSpPr>
          <p:cNvPr id="30" name="直線矢印コネクタ 29">
            <a:extLst>
              <a:ext uri="{FF2B5EF4-FFF2-40B4-BE49-F238E27FC236}">
                <a16:creationId xmlns:a16="http://schemas.microsoft.com/office/drawing/2014/main" id="{C44CC685-5ECC-98CE-6129-893D5480BC76}"/>
              </a:ext>
            </a:extLst>
          </p:cNvPr>
          <p:cNvCxnSpPr>
            <a:cxnSpLocks/>
            <a:stCxn id="27" idx="3"/>
            <a:endCxn id="29" idx="1"/>
          </p:cNvCxnSpPr>
          <p:nvPr/>
        </p:nvCxnSpPr>
        <p:spPr>
          <a:xfrm flipV="1">
            <a:off x="4489074" y="3257650"/>
            <a:ext cx="209157" cy="5158"/>
          </a:xfrm>
          <a:prstGeom prst="straightConnector1">
            <a:avLst/>
          </a:prstGeom>
          <a:ln w="15875">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4E47926C-144F-BFBC-5533-B6709EEA91D4}"/>
              </a:ext>
            </a:extLst>
          </p:cNvPr>
          <p:cNvSpPr/>
          <p:nvPr/>
        </p:nvSpPr>
        <p:spPr>
          <a:xfrm>
            <a:off x="2615909" y="4362034"/>
            <a:ext cx="742125" cy="7206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月契約のトラック台数の設定</a:t>
            </a:r>
          </a:p>
        </p:txBody>
      </p:sp>
      <p:cxnSp>
        <p:nvCxnSpPr>
          <p:cNvPr id="32" name="コネクタ: カギ線 31">
            <a:extLst>
              <a:ext uri="{FF2B5EF4-FFF2-40B4-BE49-F238E27FC236}">
                <a16:creationId xmlns:a16="http://schemas.microsoft.com/office/drawing/2014/main" id="{DD14B415-17C4-C114-ECDF-7475AD94F18F}"/>
              </a:ext>
            </a:extLst>
          </p:cNvPr>
          <p:cNvCxnSpPr>
            <a:cxnSpLocks/>
            <a:stCxn id="26" idx="2"/>
            <a:endCxn id="31" idx="1"/>
          </p:cNvCxnSpPr>
          <p:nvPr/>
        </p:nvCxnSpPr>
        <p:spPr>
          <a:xfrm rot="16200000" flipH="1">
            <a:off x="2061242" y="4167690"/>
            <a:ext cx="677870" cy="431464"/>
          </a:xfrm>
          <a:prstGeom prst="bentConnector2">
            <a:avLst/>
          </a:prstGeom>
          <a:ln w="15875">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710818F4-7CCC-8703-DF51-68ED04F69BD8}"/>
              </a:ext>
            </a:extLst>
          </p:cNvPr>
          <p:cNvSpPr/>
          <p:nvPr/>
        </p:nvSpPr>
        <p:spPr>
          <a:xfrm>
            <a:off x="3645257" y="4362034"/>
            <a:ext cx="841386" cy="703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日契約のトラック台数の設定</a:t>
            </a:r>
            <a:endParaRPr kumimoji="1" lang="en-US" altLang="ja-JP" sz="1000" dirty="0">
              <a:solidFill>
                <a:schemeClr val="tx1"/>
              </a:solidFill>
            </a:endParaRPr>
          </a:p>
        </p:txBody>
      </p:sp>
      <p:cxnSp>
        <p:nvCxnSpPr>
          <p:cNvPr id="34" name="直線矢印コネクタ 33">
            <a:extLst>
              <a:ext uri="{FF2B5EF4-FFF2-40B4-BE49-F238E27FC236}">
                <a16:creationId xmlns:a16="http://schemas.microsoft.com/office/drawing/2014/main" id="{438239B5-5F45-ECEE-62C3-790C86B29B6C}"/>
              </a:ext>
            </a:extLst>
          </p:cNvPr>
          <p:cNvCxnSpPr>
            <a:cxnSpLocks/>
            <a:stCxn id="27" idx="2"/>
            <a:endCxn id="33" idx="0"/>
          </p:cNvCxnSpPr>
          <p:nvPr/>
        </p:nvCxnSpPr>
        <p:spPr>
          <a:xfrm flipH="1">
            <a:off x="4065950" y="4036140"/>
            <a:ext cx="2431" cy="325894"/>
          </a:xfrm>
          <a:prstGeom prst="straightConnector1">
            <a:avLst/>
          </a:prstGeom>
          <a:ln w="15875">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C5239F0B-46D0-831A-9AEA-F0B019351D64}"/>
              </a:ext>
            </a:extLst>
          </p:cNvPr>
          <p:cNvSpPr/>
          <p:nvPr/>
        </p:nvSpPr>
        <p:spPr>
          <a:xfrm>
            <a:off x="3647688" y="5288412"/>
            <a:ext cx="841386" cy="7989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個別</a:t>
            </a:r>
            <a:endParaRPr kumimoji="1" lang="en-US" altLang="ja-JP" sz="1000" dirty="0">
              <a:solidFill>
                <a:schemeClr val="tx1"/>
              </a:solidFill>
            </a:endParaRPr>
          </a:p>
          <a:p>
            <a:pPr algn="ctr"/>
            <a:r>
              <a:rPr kumimoji="1" lang="ja-JP" altLang="en-US" sz="1000" dirty="0">
                <a:solidFill>
                  <a:schemeClr val="tx1"/>
                </a:solidFill>
              </a:rPr>
              <a:t>トラックの</a:t>
            </a:r>
            <a:endParaRPr kumimoji="1" lang="en-US" altLang="ja-JP" sz="1000" dirty="0">
              <a:solidFill>
                <a:schemeClr val="tx1"/>
              </a:solidFill>
            </a:endParaRPr>
          </a:p>
          <a:p>
            <a:pPr algn="ctr"/>
            <a:r>
              <a:rPr kumimoji="1" lang="ja-JP" altLang="en-US" sz="1000" dirty="0">
                <a:solidFill>
                  <a:schemeClr val="tx1"/>
                </a:solidFill>
              </a:rPr>
              <a:t>割振り</a:t>
            </a:r>
            <a:endParaRPr kumimoji="1" lang="en-US" altLang="ja-JP" sz="1000" dirty="0">
              <a:solidFill>
                <a:schemeClr val="tx1"/>
              </a:solidFill>
            </a:endParaRPr>
          </a:p>
        </p:txBody>
      </p:sp>
      <p:cxnSp>
        <p:nvCxnSpPr>
          <p:cNvPr id="36" name="コネクタ: カギ線 35">
            <a:extLst>
              <a:ext uri="{FF2B5EF4-FFF2-40B4-BE49-F238E27FC236}">
                <a16:creationId xmlns:a16="http://schemas.microsoft.com/office/drawing/2014/main" id="{CFBC1B50-AE3E-9946-1FC9-9BEE5F04A080}"/>
              </a:ext>
            </a:extLst>
          </p:cNvPr>
          <p:cNvCxnSpPr>
            <a:cxnSpLocks/>
            <a:stCxn id="31" idx="3"/>
            <a:endCxn id="35" idx="1"/>
          </p:cNvCxnSpPr>
          <p:nvPr/>
        </p:nvCxnSpPr>
        <p:spPr>
          <a:xfrm>
            <a:off x="3358034" y="4722357"/>
            <a:ext cx="289654" cy="965514"/>
          </a:xfrm>
          <a:prstGeom prst="bentConnector3">
            <a:avLst>
              <a:gd name="adj1" fmla="val 50000"/>
            </a:avLst>
          </a:prstGeom>
          <a:ln w="15875">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E86E2B0-7F89-A248-F6A2-324F63097D67}"/>
              </a:ext>
            </a:extLst>
          </p:cNvPr>
          <p:cNvSpPr/>
          <p:nvPr/>
        </p:nvSpPr>
        <p:spPr>
          <a:xfrm>
            <a:off x="4723963" y="5288412"/>
            <a:ext cx="841386" cy="798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実配車</a:t>
            </a:r>
            <a:endParaRPr kumimoji="1" lang="en-US" altLang="ja-JP" sz="1000" dirty="0">
              <a:solidFill>
                <a:schemeClr val="tx1"/>
              </a:solidFill>
            </a:endParaRPr>
          </a:p>
        </p:txBody>
      </p:sp>
      <p:cxnSp>
        <p:nvCxnSpPr>
          <p:cNvPr id="38" name="直線矢印コネクタ 37">
            <a:extLst>
              <a:ext uri="{FF2B5EF4-FFF2-40B4-BE49-F238E27FC236}">
                <a16:creationId xmlns:a16="http://schemas.microsoft.com/office/drawing/2014/main" id="{A46186ED-E8D9-608F-CCC3-B9B589627873}"/>
              </a:ext>
            </a:extLst>
          </p:cNvPr>
          <p:cNvCxnSpPr>
            <a:cxnSpLocks/>
            <a:stCxn id="35" idx="3"/>
            <a:endCxn id="37" idx="1"/>
          </p:cNvCxnSpPr>
          <p:nvPr/>
        </p:nvCxnSpPr>
        <p:spPr>
          <a:xfrm>
            <a:off x="4489074" y="5687871"/>
            <a:ext cx="234889" cy="0"/>
          </a:xfrm>
          <a:prstGeom prst="straightConnector1">
            <a:avLst/>
          </a:prstGeom>
          <a:ln w="15875">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6406171-594C-0D76-A598-CF0F3C3F173E}"/>
              </a:ext>
            </a:extLst>
          </p:cNvPr>
          <p:cNvCxnSpPr>
            <a:cxnSpLocks/>
          </p:cNvCxnSpPr>
          <p:nvPr/>
        </p:nvCxnSpPr>
        <p:spPr>
          <a:xfrm>
            <a:off x="327725" y="2355876"/>
            <a:ext cx="11516643"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1763DC4-7948-5B4B-E1C4-D77360EAB4E2}"/>
              </a:ext>
            </a:extLst>
          </p:cNvPr>
          <p:cNvCxnSpPr>
            <a:cxnSpLocks/>
          </p:cNvCxnSpPr>
          <p:nvPr/>
        </p:nvCxnSpPr>
        <p:spPr>
          <a:xfrm>
            <a:off x="327725" y="5185546"/>
            <a:ext cx="11516643"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8C8A2882-1EFD-6A64-A9C6-E4ABF437240C}"/>
              </a:ext>
            </a:extLst>
          </p:cNvPr>
          <p:cNvSpPr/>
          <p:nvPr/>
        </p:nvSpPr>
        <p:spPr>
          <a:xfrm>
            <a:off x="5835903" y="1882356"/>
            <a:ext cx="806082" cy="4114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需要量の</a:t>
            </a:r>
            <a:endParaRPr kumimoji="1" lang="en-US" altLang="ja-JP" sz="1000" dirty="0">
              <a:solidFill>
                <a:schemeClr val="tx1"/>
              </a:solidFill>
            </a:endParaRPr>
          </a:p>
          <a:p>
            <a:pPr algn="ctr"/>
            <a:r>
              <a:rPr kumimoji="1" lang="ja-JP" altLang="en-US" sz="1000" dirty="0">
                <a:solidFill>
                  <a:schemeClr val="tx1"/>
                </a:solidFill>
              </a:rPr>
              <a:t>受領</a:t>
            </a:r>
          </a:p>
        </p:txBody>
      </p:sp>
      <p:sp>
        <p:nvSpPr>
          <p:cNvPr id="42" name="正方形/長方形 41">
            <a:extLst>
              <a:ext uri="{FF2B5EF4-FFF2-40B4-BE49-F238E27FC236}">
                <a16:creationId xmlns:a16="http://schemas.microsoft.com/office/drawing/2014/main" id="{44FEA757-994B-F09D-E89C-E7EDBF1EBC21}"/>
              </a:ext>
            </a:extLst>
          </p:cNvPr>
          <p:cNvSpPr/>
          <p:nvPr/>
        </p:nvSpPr>
        <p:spPr>
          <a:xfrm>
            <a:off x="9081913" y="1876054"/>
            <a:ext cx="1117390" cy="4111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需要量</a:t>
            </a:r>
            <a:r>
              <a:rPr kumimoji="1" lang="en-US" altLang="ja-JP" sz="1000" dirty="0">
                <a:solidFill>
                  <a:schemeClr val="tx1"/>
                </a:solidFill>
              </a:rPr>
              <a:t>(</a:t>
            </a:r>
            <a:r>
              <a:rPr kumimoji="1" lang="ja-JP" altLang="en-US" sz="1000" dirty="0">
                <a:solidFill>
                  <a:schemeClr val="tx1"/>
                </a:solidFill>
              </a:rPr>
              <a:t>出荷量</a:t>
            </a:r>
            <a:r>
              <a:rPr kumimoji="1" lang="en-US" altLang="ja-JP" sz="1000" dirty="0">
                <a:solidFill>
                  <a:schemeClr val="tx1"/>
                </a:solidFill>
              </a:rPr>
              <a:t>)</a:t>
            </a:r>
          </a:p>
          <a:p>
            <a:pPr algn="ctr"/>
            <a:r>
              <a:rPr lang="ja-JP" altLang="en-US" sz="1000" dirty="0">
                <a:solidFill>
                  <a:schemeClr val="tx1"/>
                </a:solidFill>
              </a:rPr>
              <a:t>数日前</a:t>
            </a:r>
            <a:r>
              <a:rPr lang="en-US" altLang="ja-JP" sz="1000" dirty="0">
                <a:solidFill>
                  <a:schemeClr val="tx1"/>
                </a:solidFill>
              </a:rPr>
              <a:t>:</a:t>
            </a:r>
            <a:r>
              <a:rPr lang="ja-JP" altLang="en-US" sz="1000" dirty="0">
                <a:solidFill>
                  <a:schemeClr val="tx1"/>
                </a:solidFill>
              </a:rPr>
              <a:t>確定</a:t>
            </a:r>
            <a:endParaRPr kumimoji="1" lang="en-US" altLang="ja-JP" sz="1000" dirty="0">
              <a:solidFill>
                <a:schemeClr val="tx1"/>
              </a:solidFill>
            </a:endParaRPr>
          </a:p>
        </p:txBody>
      </p:sp>
      <p:cxnSp>
        <p:nvCxnSpPr>
          <p:cNvPr id="43" name="直線矢印コネクタ 42">
            <a:extLst>
              <a:ext uri="{FF2B5EF4-FFF2-40B4-BE49-F238E27FC236}">
                <a16:creationId xmlns:a16="http://schemas.microsoft.com/office/drawing/2014/main" id="{77533BDB-18A0-38A7-7FAD-8906BACFB262}"/>
              </a:ext>
            </a:extLst>
          </p:cNvPr>
          <p:cNvCxnSpPr>
            <a:cxnSpLocks/>
            <a:stCxn id="41" idx="3"/>
            <a:endCxn id="42" idx="1"/>
          </p:cNvCxnSpPr>
          <p:nvPr/>
        </p:nvCxnSpPr>
        <p:spPr>
          <a:xfrm flipV="1">
            <a:off x="6641985" y="2081652"/>
            <a:ext cx="2439928" cy="6443"/>
          </a:xfrm>
          <a:prstGeom prst="straightConnector1">
            <a:avLst/>
          </a:prstGeom>
          <a:ln w="15875">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8BF0315C-C666-BAEB-0E9D-028AB7BEBAD2}"/>
              </a:ext>
            </a:extLst>
          </p:cNvPr>
          <p:cNvSpPr/>
          <p:nvPr/>
        </p:nvSpPr>
        <p:spPr>
          <a:xfrm>
            <a:off x="5817969" y="2484318"/>
            <a:ext cx="824013" cy="6788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出荷</a:t>
            </a:r>
            <a:r>
              <a:rPr lang="ja-JP" altLang="en-US" sz="1000" dirty="0">
                <a:solidFill>
                  <a:schemeClr val="tx1"/>
                </a:solidFill>
              </a:rPr>
              <a:t>予定量</a:t>
            </a:r>
            <a:endParaRPr lang="en-US" altLang="ja-JP" sz="1000" dirty="0">
              <a:solidFill>
                <a:schemeClr val="tx1"/>
              </a:solidFill>
            </a:endParaRPr>
          </a:p>
          <a:p>
            <a:pPr algn="ctr"/>
            <a:r>
              <a:rPr kumimoji="1" lang="ja-JP" altLang="en-US" sz="1000" dirty="0">
                <a:solidFill>
                  <a:schemeClr val="tx1"/>
                </a:solidFill>
              </a:rPr>
              <a:t>（生産計画の仮定）</a:t>
            </a:r>
          </a:p>
        </p:txBody>
      </p:sp>
      <p:sp>
        <p:nvSpPr>
          <p:cNvPr id="45" name="正方形/長方形 44">
            <a:extLst>
              <a:ext uri="{FF2B5EF4-FFF2-40B4-BE49-F238E27FC236}">
                <a16:creationId xmlns:a16="http://schemas.microsoft.com/office/drawing/2014/main" id="{FE0B437A-2AA6-97DE-62B9-3264B2C7A2B0}"/>
              </a:ext>
            </a:extLst>
          </p:cNvPr>
          <p:cNvSpPr/>
          <p:nvPr/>
        </p:nvSpPr>
        <p:spPr>
          <a:xfrm>
            <a:off x="8111404" y="2484318"/>
            <a:ext cx="773159" cy="676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実際の</a:t>
            </a:r>
            <a:endParaRPr kumimoji="1" lang="en-US" altLang="ja-JP" sz="1000" dirty="0">
              <a:solidFill>
                <a:schemeClr val="tx1"/>
              </a:solidFill>
            </a:endParaRPr>
          </a:p>
          <a:p>
            <a:pPr algn="ctr"/>
            <a:r>
              <a:rPr kumimoji="1" lang="ja-JP" altLang="en-US" sz="1000" dirty="0">
                <a:solidFill>
                  <a:schemeClr val="tx1"/>
                </a:solidFill>
              </a:rPr>
              <a:t>生産計画</a:t>
            </a:r>
            <a:endParaRPr kumimoji="1" lang="en-US" altLang="ja-JP" sz="1000" dirty="0">
              <a:solidFill>
                <a:schemeClr val="tx1"/>
              </a:solidFill>
            </a:endParaRPr>
          </a:p>
          <a:p>
            <a:pPr algn="ctr"/>
            <a:r>
              <a:rPr kumimoji="1" lang="ja-JP" altLang="en-US" sz="1000" dirty="0">
                <a:solidFill>
                  <a:schemeClr val="tx1"/>
                </a:solidFill>
              </a:rPr>
              <a:t>の確定</a:t>
            </a:r>
            <a:endParaRPr kumimoji="1" lang="en-US" altLang="ja-JP" sz="1000" dirty="0">
              <a:solidFill>
                <a:schemeClr val="tx1"/>
              </a:solidFill>
            </a:endParaRPr>
          </a:p>
        </p:txBody>
      </p:sp>
      <p:cxnSp>
        <p:nvCxnSpPr>
          <p:cNvPr id="47" name="直線矢印コネクタ 46">
            <a:extLst>
              <a:ext uri="{FF2B5EF4-FFF2-40B4-BE49-F238E27FC236}">
                <a16:creationId xmlns:a16="http://schemas.microsoft.com/office/drawing/2014/main" id="{C9B9A85F-AA8D-1B21-D474-7DE83B89D1E2}"/>
              </a:ext>
            </a:extLst>
          </p:cNvPr>
          <p:cNvCxnSpPr>
            <a:cxnSpLocks/>
            <a:stCxn id="44" idx="3"/>
            <a:endCxn id="45" idx="1"/>
          </p:cNvCxnSpPr>
          <p:nvPr/>
        </p:nvCxnSpPr>
        <p:spPr>
          <a:xfrm flipV="1">
            <a:off x="6641982" y="2822481"/>
            <a:ext cx="1469422" cy="1244"/>
          </a:xfrm>
          <a:prstGeom prst="straightConnector1">
            <a:avLst/>
          </a:prstGeom>
          <a:ln w="15875">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697677F3-A782-3665-ECE0-895BE3328C90}"/>
              </a:ext>
            </a:extLst>
          </p:cNvPr>
          <p:cNvCxnSpPr>
            <a:cxnSpLocks/>
            <a:stCxn id="45" idx="3"/>
            <a:endCxn id="46" idx="1"/>
          </p:cNvCxnSpPr>
          <p:nvPr/>
        </p:nvCxnSpPr>
        <p:spPr>
          <a:xfrm>
            <a:off x="8884563" y="2822481"/>
            <a:ext cx="197350" cy="1532"/>
          </a:xfrm>
          <a:prstGeom prst="straightConnector1">
            <a:avLst/>
          </a:prstGeom>
          <a:ln w="15875">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3163DC12-DC7C-3DC7-0E50-C87E06E1190D}"/>
              </a:ext>
            </a:extLst>
          </p:cNvPr>
          <p:cNvSpPr/>
          <p:nvPr/>
        </p:nvSpPr>
        <p:spPr>
          <a:xfrm>
            <a:off x="6954494" y="4362036"/>
            <a:ext cx="841386" cy="703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月契約（定期便）のトラック台数の設定</a:t>
            </a:r>
          </a:p>
        </p:txBody>
      </p:sp>
      <p:sp>
        <p:nvSpPr>
          <p:cNvPr id="50" name="正方形/長方形 49">
            <a:extLst>
              <a:ext uri="{FF2B5EF4-FFF2-40B4-BE49-F238E27FC236}">
                <a16:creationId xmlns:a16="http://schemas.microsoft.com/office/drawing/2014/main" id="{2B15F73E-F13A-82A9-1A84-1AA0D286FB9A}"/>
              </a:ext>
            </a:extLst>
          </p:cNvPr>
          <p:cNvSpPr/>
          <p:nvPr/>
        </p:nvSpPr>
        <p:spPr>
          <a:xfrm>
            <a:off x="8108632" y="4362035"/>
            <a:ext cx="788214" cy="703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日契約（非定期便）の</a:t>
            </a:r>
            <a:endParaRPr kumimoji="1" lang="en-US" altLang="ja-JP" sz="1000" dirty="0">
              <a:solidFill>
                <a:schemeClr val="tx1"/>
              </a:solidFill>
            </a:endParaRPr>
          </a:p>
          <a:p>
            <a:pPr algn="ctr"/>
            <a:r>
              <a:rPr kumimoji="1" lang="ja-JP" altLang="en-US" sz="1000" dirty="0">
                <a:solidFill>
                  <a:schemeClr val="tx1"/>
                </a:solidFill>
              </a:rPr>
              <a:t>トラック台数の設定</a:t>
            </a:r>
            <a:endParaRPr kumimoji="1" lang="en-US" altLang="ja-JP" sz="1000" dirty="0">
              <a:solidFill>
                <a:schemeClr val="tx1"/>
              </a:solidFill>
            </a:endParaRPr>
          </a:p>
        </p:txBody>
      </p:sp>
      <p:sp>
        <p:nvSpPr>
          <p:cNvPr id="51" name="正方形/長方形 50">
            <a:extLst>
              <a:ext uri="{FF2B5EF4-FFF2-40B4-BE49-F238E27FC236}">
                <a16:creationId xmlns:a16="http://schemas.microsoft.com/office/drawing/2014/main" id="{8D54BE5D-8CCA-CD08-453B-103A12B6015B}"/>
              </a:ext>
            </a:extLst>
          </p:cNvPr>
          <p:cNvSpPr/>
          <p:nvPr/>
        </p:nvSpPr>
        <p:spPr>
          <a:xfrm>
            <a:off x="5811917" y="4362038"/>
            <a:ext cx="830066" cy="70310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rgbClr val="FF0000"/>
                </a:solidFill>
              </a:rPr>
              <a:t>トラック</a:t>
            </a:r>
            <a:endParaRPr kumimoji="1" lang="en-US" altLang="ja-JP" sz="1000" b="1" dirty="0">
              <a:solidFill>
                <a:srgbClr val="FF0000"/>
              </a:solidFill>
            </a:endParaRPr>
          </a:p>
          <a:p>
            <a:pPr algn="ctr"/>
            <a:r>
              <a:rPr kumimoji="1" lang="ja-JP" altLang="en-US" sz="1000" b="1" dirty="0">
                <a:solidFill>
                  <a:srgbClr val="FF0000"/>
                </a:solidFill>
              </a:rPr>
              <a:t>台数の</a:t>
            </a:r>
            <a:endParaRPr kumimoji="1" lang="en-US" altLang="ja-JP" sz="1000" b="1" dirty="0">
              <a:solidFill>
                <a:srgbClr val="FF0000"/>
              </a:solidFill>
            </a:endParaRPr>
          </a:p>
          <a:p>
            <a:pPr algn="ctr"/>
            <a:r>
              <a:rPr kumimoji="1" lang="ja-JP" altLang="en-US" sz="1000" b="1" dirty="0">
                <a:solidFill>
                  <a:srgbClr val="FF0000"/>
                </a:solidFill>
              </a:rPr>
              <a:t>予測</a:t>
            </a:r>
          </a:p>
        </p:txBody>
      </p:sp>
      <p:cxnSp>
        <p:nvCxnSpPr>
          <p:cNvPr id="52" name="直線矢印コネクタ 51">
            <a:extLst>
              <a:ext uri="{FF2B5EF4-FFF2-40B4-BE49-F238E27FC236}">
                <a16:creationId xmlns:a16="http://schemas.microsoft.com/office/drawing/2014/main" id="{60A9FA04-60CF-2F7E-88AC-E76C59BF3470}"/>
              </a:ext>
            </a:extLst>
          </p:cNvPr>
          <p:cNvCxnSpPr>
            <a:cxnSpLocks/>
            <a:stCxn id="33" idx="2"/>
            <a:endCxn id="35" idx="0"/>
          </p:cNvCxnSpPr>
          <p:nvPr/>
        </p:nvCxnSpPr>
        <p:spPr>
          <a:xfrm>
            <a:off x="4065950" y="5065139"/>
            <a:ext cx="2431" cy="223273"/>
          </a:xfrm>
          <a:prstGeom prst="straightConnector1">
            <a:avLst/>
          </a:prstGeom>
          <a:ln w="15875">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3" name="矢印: 五方向 52">
            <a:extLst>
              <a:ext uri="{FF2B5EF4-FFF2-40B4-BE49-F238E27FC236}">
                <a16:creationId xmlns:a16="http://schemas.microsoft.com/office/drawing/2014/main" id="{D08EA5B7-94B0-657F-0FB4-B0B09083DBFB}"/>
              </a:ext>
            </a:extLst>
          </p:cNvPr>
          <p:cNvSpPr/>
          <p:nvPr/>
        </p:nvSpPr>
        <p:spPr>
          <a:xfrm>
            <a:off x="10581550" y="1288545"/>
            <a:ext cx="1224854" cy="399535"/>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ja-JP" altLang="en-US" sz="1100" dirty="0"/>
              <a:t>翌月月初</a:t>
            </a:r>
            <a:endParaRPr kumimoji="1" lang="ja-JP" altLang="en-US" sz="1100" dirty="0"/>
          </a:p>
        </p:txBody>
      </p:sp>
      <p:sp>
        <p:nvSpPr>
          <p:cNvPr id="54" name="矢印: 五方向 53">
            <a:extLst>
              <a:ext uri="{FF2B5EF4-FFF2-40B4-BE49-F238E27FC236}">
                <a16:creationId xmlns:a16="http://schemas.microsoft.com/office/drawing/2014/main" id="{8DF5F412-8D40-4927-3627-9C7DFFDC71D2}"/>
              </a:ext>
            </a:extLst>
          </p:cNvPr>
          <p:cNvSpPr/>
          <p:nvPr/>
        </p:nvSpPr>
        <p:spPr>
          <a:xfrm>
            <a:off x="10219015" y="1192494"/>
            <a:ext cx="680038" cy="600708"/>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五方向 54">
            <a:extLst>
              <a:ext uri="{FF2B5EF4-FFF2-40B4-BE49-F238E27FC236}">
                <a16:creationId xmlns:a16="http://schemas.microsoft.com/office/drawing/2014/main" id="{F8AB6775-DD0E-29C2-984C-FE103C066810}"/>
              </a:ext>
            </a:extLst>
          </p:cNvPr>
          <p:cNvSpPr/>
          <p:nvPr/>
        </p:nvSpPr>
        <p:spPr>
          <a:xfrm>
            <a:off x="8906674" y="1296233"/>
            <a:ext cx="1815491" cy="399535"/>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当月</a:t>
            </a:r>
            <a:endParaRPr kumimoji="1" lang="ja-JP" altLang="en-US" sz="1100" dirty="0"/>
          </a:p>
        </p:txBody>
      </p:sp>
      <p:sp>
        <p:nvSpPr>
          <p:cNvPr id="56" name="矢印: 五方向 55">
            <a:extLst>
              <a:ext uri="{FF2B5EF4-FFF2-40B4-BE49-F238E27FC236}">
                <a16:creationId xmlns:a16="http://schemas.microsoft.com/office/drawing/2014/main" id="{448A1F76-1521-B59E-D43C-F4D4471F3706}"/>
              </a:ext>
            </a:extLst>
          </p:cNvPr>
          <p:cNvSpPr/>
          <p:nvPr/>
        </p:nvSpPr>
        <p:spPr>
          <a:xfrm>
            <a:off x="8510870" y="1192495"/>
            <a:ext cx="680038" cy="60070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矢印: 五方向 56">
            <a:extLst>
              <a:ext uri="{FF2B5EF4-FFF2-40B4-BE49-F238E27FC236}">
                <a16:creationId xmlns:a16="http://schemas.microsoft.com/office/drawing/2014/main" id="{A3CDB433-B1D5-990F-3DBA-AC025BEDCEFB}"/>
              </a:ext>
            </a:extLst>
          </p:cNvPr>
          <p:cNvSpPr/>
          <p:nvPr/>
        </p:nvSpPr>
        <p:spPr>
          <a:xfrm>
            <a:off x="7883432" y="1289848"/>
            <a:ext cx="1136076" cy="399535"/>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ja-JP" altLang="en-US" sz="1100" dirty="0"/>
              <a:t>１</a:t>
            </a:r>
            <a:r>
              <a:rPr kumimoji="1" lang="ja-JP" altLang="en-US" sz="1100" dirty="0"/>
              <a:t>ヶ月前</a:t>
            </a:r>
          </a:p>
        </p:txBody>
      </p:sp>
      <p:sp>
        <p:nvSpPr>
          <p:cNvPr id="58" name="矢印: 五方向 57">
            <a:extLst>
              <a:ext uri="{FF2B5EF4-FFF2-40B4-BE49-F238E27FC236}">
                <a16:creationId xmlns:a16="http://schemas.microsoft.com/office/drawing/2014/main" id="{E2ABD443-3E78-EE83-E9B6-49D935951925}"/>
              </a:ext>
            </a:extLst>
          </p:cNvPr>
          <p:cNvSpPr/>
          <p:nvPr/>
        </p:nvSpPr>
        <p:spPr>
          <a:xfrm>
            <a:off x="7543786" y="1192494"/>
            <a:ext cx="680038" cy="60070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矢印: 五方向 58">
            <a:extLst>
              <a:ext uri="{FF2B5EF4-FFF2-40B4-BE49-F238E27FC236}">
                <a16:creationId xmlns:a16="http://schemas.microsoft.com/office/drawing/2014/main" id="{F5F82498-E43E-B287-759F-A016A5296AD5}"/>
              </a:ext>
            </a:extLst>
          </p:cNvPr>
          <p:cNvSpPr/>
          <p:nvPr/>
        </p:nvSpPr>
        <p:spPr>
          <a:xfrm>
            <a:off x="6905520" y="1288545"/>
            <a:ext cx="1156123" cy="399535"/>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２</a:t>
            </a:r>
            <a:r>
              <a:rPr kumimoji="1" lang="ja-JP" altLang="en-US" sz="1100" dirty="0"/>
              <a:t>ヶ月前</a:t>
            </a:r>
          </a:p>
        </p:txBody>
      </p:sp>
      <p:sp>
        <p:nvSpPr>
          <p:cNvPr id="60" name="矢印: 五方向 59">
            <a:extLst>
              <a:ext uri="{FF2B5EF4-FFF2-40B4-BE49-F238E27FC236}">
                <a16:creationId xmlns:a16="http://schemas.microsoft.com/office/drawing/2014/main" id="{2C81545A-AD20-7869-5230-7EC2FC581E97}"/>
              </a:ext>
            </a:extLst>
          </p:cNvPr>
          <p:cNvSpPr/>
          <p:nvPr/>
        </p:nvSpPr>
        <p:spPr>
          <a:xfrm>
            <a:off x="6560573" y="1192494"/>
            <a:ext cx="522554" cy="584774"/>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矢印: 五方向 60">
            <a:extLst>
              <a:ext uri="{FF2B5EF4-FFF2-40B4-BE49-F238E27FC236}">
                <a16:creationId xmlns:a16="http://schemas.microsoft.com/office/drawing/2014/main" id="{67E53F29-AAB4-F2FB-67C6-4714A6ADEEA2}"/>
              </a:ext>
            </a:extLst>
          </p:cNvPr>
          <p:cNvSpPr/>
          <p:nvPr/>
        </p:nvSpPr>
        <p:spPr>
          <a:xfrm>
            <a:off x="5843432" y="1292336"/>
            <a:ext cx="1095164" cy="399535"/>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r>
              <a:rPr kumimoji="1" lang="ja-JP" altLang="en-US" sz="1100" dirty="0"/>
              <a:t>ヶ月前</a:t>
            </a:r>
          </a:p>
        </p:txBody>
      </p:sp>
      <p:sp>
        <p:nvSpPr>
          <p:cNvPr id="62" name="矢印: 五方向 61">
            <a:extLst>
              <a:ext uri="{FF2B5EF4-FFF2-40B4-BE49-F238E27FC236}">
                <a16:creationId xmlns:a16="http://schemas.microsoft.com/office/drawing/2014/main" id="{0E916876-5A3D-1346-1F56-1F0A0FA44170}"/>
              </a:ext>
            </a:extLst>
          </p:cNvPr>
          <p:cNvSpPr/>
          <p:nvPr/>
        </p:nvSpPr>
        <p:spPr>
          <a:xfrm>
            <a:off x="5665603" y="1192494"/>
            <a:ext cx="358056" cy="60070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3" name="直線コネクタ 62">
            <a:extLst>
              <a:ext uri="{FF2B5EF4-FFF2-40B4-BE49-F238E27FC236}">
                <a16:creationId xmlns:a16="http://schemas.microsoft.com/office/drawing/2014/main" id="{157FB28E-B44F-293C-09CC-29AA2E671A3A}"/>
              </a:ext>
            </a:extLst>
          </p:cNvPr>
          <p:cNvCxnSpPr>
            <a:cxnSpLocks/>
          </p:cNvCxnSpPr>
          <p:nvPr/>
        </p:nvCxnSpPr>
        <p:spPr>
          <a:xfrm>
            <a:off x="5688633" y="888679"/>
            <a:ext cx="0" cy="51986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7104F6E-E845-24F3-4A09-D05C5212CBE1}"/>
              </a:ext>
            </a:extLst>
          </p:cNvPr>
          <p:cNvCxnSpPr>
            <a:cxnSpLocks/>
            <a:stCxn id="45" idx="2"/>
            <a:endCxn id="50" idx="0"/>
          </p:cNvCxnSpPr>
          <p:nvPr/>
        </p:nvCxnSpPr>
        <p:spPr>
          <a:xfrm>
            <a:off x="8497984" y="3160643"/>
            <a:ext cx="4755" cy="1201392"/>
          </a:xfrm>
          <a:prstGeom prst="straightConnector1">
            <a:avLst/>
          </a:prstGeom>
          <a:ln w="15875">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DB722143-B3A2-F840-5DEF-AD53EBA937E0}"/>
              </a:ext>
            </a:extLst>
          </p:cNvPr>
          <p:cNvCxnSpPr>
            <a:cxnSpLocks/>
            <a:stCxn id="44" idx="2"/>
            <a:endCxn id="51" idx="0"/>
          </p:cNvCxnSpPr>
          <p:nvPr/>
        </p:nvCxnSpPr>
        <p:spPr>
          <a:xfrm flipH="1">
            <a:off x="6226950" y="3163131"/>
            <a:ext cx="3026" cy="1198907"/>
          </a:xfrm>
          <a:prstGeom prst="straightConnector1">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D787A9AA-4ADE-7183-B53A-3403E49CB0E1}"/>
              </a:ext>
            </a:extLst>
          </p:cNvPr>
          <p:cNvCxnSpPr>
            <a:cxnSpLocks/>
            <a:stCxn id="51" idx="3"/>
            <a:endCxn id="49" idx="1"/>
          </p:cNvCxnSpPr>
          <p:nvPr/>
        </p:nvCxnSpPr>
        <p:spPr>
          <a:xfrm flipV="1">
            <a:off x="6641983" y="4713588"/>
            <a:ext cx="312511" cy="1"/>
          </a:xfrm>
          <a:prstGeom prst="straightConnector1">
            <a:avLst/>
          </a:prstGeom>
          <a:ln w="15875">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6CE96CCC-75B6-F906-FF48-02A2C4C1C883}"/>
              </a:ext>
            </a:extLst>
          </p:cNvPr>
          <p:cNvCxnSpPr>
            <a:cxnSpLocks/>
          </p:cNvCxnSpPr>
          <p:nvPr/>
        </p:nvCxnSpPr>
        <p:spPr>
          <a:xfrm>
            <a:off x="1095000" y="4139006"/>
            <a:ext cx="10779843"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A37E9B2A-3F22-8736-E5B0-699C8D4E4C18}"/>
              </a:ext>
            </a:extLst>
          </p:cNvPr>
          <p:cNvSpPr/>
          <p:nvPr/>
        </p:nvSpPr>
        <p:spPr>
          <a:xfrm>
            <a:off x="8108998" y="5285023"/>
            <a:ext cx="801321" cy="8023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個別</a:t>
            </a:r>
            <a:endParaRPr kumimoji="1" lang="en-US" altLang="ja-JP" sz="1000" dirty="0">
              <a:solidFill>
                <a:schemeClr val="tx1"/>
              </a:solidFill>
            </a:endParaRPr>
          </a:p>
          <a:p>
            <a:pPr algn="ctr"/>
            <a:r>
              <a:rPr kumimoji="1" lang="ja-JP" altLang="en-US" sz="1000" dirty="0">
                <a:solidFill>
                  <a:schemeClr val="tx1"/>
                </a:solidFill>
              </a:rPr>
              <a:t>トラック</a:t>
            </a:r>
            <a:endParaRPr kumimoji="1" lang="en-US" altLang="ja-JP" sz="1000" dirty="0">
              <a:solidFill>
                <a:schemeClr val="tx1"/>
              </a:solidFill>
            </a:endParaRPr>
          </a:p>
          <a:p>
            <a:pPr algn="ctr"/>
            <a:r>
              <a:rPr kumimoji="1" lang="ja-JP" altLang="en-US" sz="1000" dirty="0">
                <a:solidFill>
                  <a:schemeClr val="tx1"/>
                </a:solidFill>
              </a:rPr>
              <a:t>の割振り</a:t>
            </a:r>
            <a:endParaRPr kumimoji="1" lang="en-US" altLang="ja-JP" sz="1000" dirty="0">
              <a:solidFill>
                <a:schemeClr val="tx1"/>
              </a:solidFill>
            </a:endParaRPr>
          </a:p>
        </p:txBody>
      </p:sp>
      <p:cxnSp>
        <p:nvCxnSpPr>
          <p:cNvPr id="69" name="コネクタ: カギ線 68">
            <a:extLst>
              <a:ext uri="{FF2B5EF4-FFF2-40B4-BE49-F238E27FC236}">
                <a16:creationId xmlns:a16="http://schemas.microsoft.com/office/drawing/2014/main" id="{96028992-66D7-D641-E406-1B5A81BD90C6}"/>
              </a:ext>
            </a:extLst>
          </p:cNvPr>
          <p:cNvCxnSpPr>
            <a:cxnSpLocks/>
            <a:stCxn id="49" idx="3"/>
            <a:endCxn id="68" idx="1"/>
          </p:cNvCxnSpPr>
          <p:nvPr/>
        </p:nvCxnSpPr>
        <p:spPr>
          <a:xfrm>
            <a:off x="7795880" y="4713588"/>
            <a:ext cx="313118" cy="972588"/>
          </a:xfrm>
          <a:prstGeom prst="bentConnector3">
            <a:avLst>
              <a:gd name="adj1" fmla="val 50000"/>
            </a:avLst>
          </a:prstGeom>
          <a:ln w="15875">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ABD1E938-3929-D83C-66CC-9DBB0D1420DF}"/>
              </a:ext>
            </a:extLst>
          </p:cNvPr>
          <p:cNvSpPr/>
          <p:nvPr/>
        </p:nvSpPr>
        <p:spPr>
          <a:xfrm>
            <a:off x="9120326" y="5285023"/>
            <a:ext cx="801321" cy="8023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実配車</a:t>
            </a:r>
            <a:endParaRPr kumimoji="1" lang="en-US" altLang="ja-JP" sz="1000" dirty="0">
              <a:solidFill>
                <a:schemeClr val="tx1"/>
              </a:solidFill>
            </a:endParaRPr>
          </a:p>
        </p:txBody>
      </p:sp>
      <p:cxnSp>
        <p:nvCxnSpPr>
          <p:cNvPr id="71" name="直線矢印コネクタ 70">
            <a:extLst>
              <a:ext uri="{FF2B5EF4-FFF2-40B4-BE49-F238E27FC236}">
                <a16:creationId xmlns:a16="http://schemas.microsoft.com/office/drawing/2014/main" id="{6687E9B8-9055-57E0-5E52-B6AB20D06E07}"/>
              </a:ext>
            </a:extLst>
          </p:cNvPr>
          <p:cNvCxnSpPr>
            <a:cxnSpLocks/>
            <a:stCxn id="68" idx="3"/>
            <a:endCxn id="70" idx="1"/>
          </p:cNvCxnSpPr>
          <p:nvPr/>
        </p:nvCxnSpPr>
        <p:spPr>
          <a:xfrm>
            <a:off x="8910319" y="5686176"/>
            <a:ext cx="210007" cy="0"/>
          </a:xfrm>
          <a:prstGeom prst="straightConnector1">
            <a:avLst/>
          </a:prstGeom>
          <a:ln w="15875">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2" name="正方形/長方形 71">
            <a:extLst>
              <a:ext uri="{FF2B5EF4-FFF2-40B4-BE49-F238E27FC236}">
                <a16:creationId xmlns:a16="http://schemas.microsoft.com/office/drawing/2014/main" id="{291A2DAD-BF96-5C75-3D49-B9F70B668AC8}"/>
              </a:ext>
            </a:extLst>
          </p:cNvPr>
          <p:cNvSpPr/>
          <p:nvPr/>
        </p:nvSpPr>
        <p:spPr>
          <a:xfrm>
            <a:off x="10046230" y="2496143"/>
            <a:ext cx="724518" cy="663197"/>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rgbClr val="FF0000"/>
                </a:solidFill>
              </a:rPr>
              <a:t>トラック</a:t>
            </a:r>
            <a:endParaRPr kumimoji="1" lang="en-US" altLang="ja-JP" sz="1000" b="1" dirty="0">
              <a:solidFill>
                <a:srgbClr val="FF0000"/>
              </a:solidFill>
            </a:endParaRPr>
          </a:p>
          <a:p>
            <a:pPr algn="ctr"/>
            <a:r>
              <a:rPr kumimoji="1" lang="ja-JP" altLang="en-US" sz="1000" b="1" dirty="0">
                <a:solidFill>
                  <a:srgbClr val="FF0000"/>
                </a:solidFill>
              </a:rPr>
              <a:t>利用実績</a:t>
            </a:r>
            <a:endParaRPr kumimoji="1" lang="en-US" altLang="ja-JP" sz="1000" b="1" dirty="0">
              <a:solidFill>
                <a:srgbClr val="FF0000"/>
              </a:solidFill>
            </a:endParaRPr>
          </a:p>
          <a:p>
            <a:pPr algn="ctr"/>
            <a:r>
              <a:rPr kumimoji="1" lang="ja-JP" altLang="en-US" sz="1000" b="1" dirty="0">
                <a:solidFill>
                  <a:srgbClr val="FF0000"/>
                </a:solidFill>
              </a:rPr>
              <a:t>の記録</a:t>
            </a:r>
          </a:p>
        </p:txBody>
      </p:sp>
      <p:cxnSp>
        <p:nvCxnSpPr>
          <p:cNvPr id="73" name="直線矢印コネクタ 72">
            <a:extLst>
              <a:ext uri="{FF2B5EF4-FFF2-40B4-BE49-F238E27FC236}">
                <a16:creationId xmlns:a16="http://schemas.microsoft.com/office/drawing/2014/main" id="{321D0C55-0F3B-F18C-4C45-A75964A58ABF}"/>
              </a:ext>
            </a:extLst>
          </p:cNvPr>
          <p:cNvCxnSpPr>
            <a:cxnSpLocks/>
            <a:stCxn id="46" idx="3"/>
            <a:endCxn id="72" idx="1"/>
          </p:cNvCxnSpPr>
          <p:nvPr/>
        </p:nvCxnSpPr>
        <p:spPr>
          <a:xfrm>
            <a:off x="9923299" y="2824013"/>
            <a:ext cx="122931" cy="3729"/>
          </a:xfrm>
          <a:prstGeom prst="straightConnector1">
            <a:avLst/>
          </a:prstGeom>
          <a:ln w="15875">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230EB65F-ABBD-ED59-BB49-F42291133C01}"/>
              </a:ext>
            </a:extLst>
          </p:cNvPr>
          <p:cNvSpPr/>
          <p:nvPr/>
        </p:nvSpPr>
        <p:spPr>
          <a:xfrm>
            <a:off x="10914472" y="2494989"/>
            <a:ext cx="929896" cy="67881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rgbClr val="FF0000"/>
                </a:solidFill>
              </a:rPr>
              <a:t>売上に占める輸送費割合の資産、前年同月比較</a:t>
            </a:r>
          </a:p>
        </p:txBody>
      </p:sp>
      <p:sp>
        <p:nvSpPr>
          <p:cNvPr id="75" name="テキスト ボックス 74">
            <a:extLst>
              <a:ext uri="{FF2B5EF4-FFF2-40B4-BE49-F238E27FC236}">
                <a16:creationId xmlns:a16="http://schemas.microsoft.com/office/drawing/2014/main" id="{5EE2FE8B-191B-081C-3D0C-02F4E3944A9A}"/>
              </a:ext>
            </a:extLst>
          </p:cNvPr>
          <p:cNvSpPr txBox="1"/>
          <p:nvPr/>
        </p:nvSpPr>
        <p:spPr>
          <a:xfrm>
            <a:off x="1446152" y="824445"/>
            <a:ext cx="1061881" cy="369332"/>
          </a:xfrm>
          <a:prstGeom prst="rect">
            <a:avLst/>
          </a:prstGeom>
          <a:noFill/>
        </p:spPr>
        <p:txBody>
          <a:bodyPr wrap="square" rtlCol="0">
            <a:spAutoFit/>
          </a:bodyPr>
          <a:lstStyle/>
          <a:p>
            <a:pPr algn="ctr"/>
            <a:r>
              <a:rPr kumimoji="1" lang="ja-JP" altLang="en-US" dirty="0"/>
              <a:t>現状</a:t>
            </a:r>
          </a:p>
        </p:txBody>
      </p:sp>
      <p:sp>
        <p:nvSpPr>
          <p:cNvPr id="76" name="テキスト ボックス 75">
            <a:extLst>
              <a:ext uri="{FF2B5EF4-FFF2-40B4-BE49-F238E27FC236}">
                <a16:creationId xmlns:a16="http://schemas.microsoft.com/office/drawing/2014/main" id="{16E426B0-F9AC-E499-082D-19E5DE8CB409}"/>
              </a:ext>
            </a:extLst>
          </p:cNvPr>
          <p:cNvSpPr txBox="1"/>
          <p:nvPr/>
        </p:nvSpPr>
        <p:spPr>
          <a:xfrm>
            <a:off x="5736926" y="840268"/>
            <a:ext cx="1061881" cy="369332"/>
          </a:xfrm>
          <a:prstGeom prst="rect">
            <a:avLst/>
          </a:prstGeom>
          <a:noFill/>
        </p:spPr>
        <p:txBody>
          <a:bodyPr wrap="square" rtlCol="0">
            <a:spAutoFit/>
          </a:bodyPr>
          <a:lstStyle/>
          <a:p>
            <a:pPr algn="ctr"/>
            <a:r>
              <a:rPr kumimoji="1" lang="ja-JP" altLang="en-US" dirty="0"/>
              <a:t>変更後</a:t>
            </a:r>
          </a:p>
        </p:txBody>
      </p:sp>
      <p:sp>
        <p:nvSpPr>
          <p:cNvPr id="77" name="正方形/長方形 76">
            <a:extLst>
              <a:ext uri="{FF2B5EF4-FFF2-40B4-BE49-F238E27FC236}">
                <a16:creationId xmlns:a16="http://schemas.microsoft.com/office/drawing/2014/main" id="{97436196-83DB-654B-8656-B4F1F6FDA9ED}"/>
              </a:ext>
            </a:extLst>
          </p:cNvPr>
          <p:cNvSpPr/>
          <p:nvPr/>
        </p:nvSpPr>
        <p:spPr>
          <a:xfrm>
            <a:off x="9764862" y="888679"/>
            <a:ext cx="1945357" cy="24181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rgbClr val="FF0000"/>
                </a:solidFill>
              </a:rPr>
              <a:t>凡例：変更箇所</a:t>
            </a:r>
          </a:p>
        </p:txBody>
      </p:sp>
      <p:cxnSp>
        <p:nvCxnSpPr>
          <p:cNvPr id="199" name="コネクタ: カギ線 198">
            <a:extLst>
              <a:ext uri="{FF2B5EF4-FFF2-40B4-BE49-F238E27FC236}">
                <a16:creationId xmlns:a16="http://schemas.microsoft.com/office/drawing/2014/main" id="{C1F1B8C9-3EF4-F71C-6CEC-DC1838EF85A4}"/>
              </a:ext>
            </a:extLst>
          </p:cNvPr>
          <p:cNvCxnSpPr>
            <a:cxnSpLocks/>
            <a:stCxn id="44" idx="2"/>
            <a:endCxn id="198" idx="1"/>
          </p:cNvCxnSpPr>
          <p:nvPr/>
        </p:nvCxnSpPr>
        <p:spPr>
          <a:xfrm rot="16200000" flipH="1">
            <a:off x="6436583" y="2956524"/>
            <a:ext cx="332190" cy="745404"/>
          </a:xfrm>
          <a:prstGeom prst="bentConnector2">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0" name="直線矢印コネクタ 209">
            <a:extLst>
              <a:ext uri="{FF2B5EF4-FFF2-40B4-BE49-F238E27FC236}">
                <a16:creationId xmlns:a16="http://schemas.microsoft.com/office/drawing/2014/main" id="{A16CA6E4-8706-4D90-D8F2-0724598EF0A6}"/>
              </a:ext>
            </a:extLst>
          </p:cNvPr>
          <p:cNvCxnSpPr>
            <a:cxnSpLocks/>
            <a:stCxn id="72" idx="3"/>
            <a:endCxn id="74" idx="1"/>
          </p:cNvCxnSpPr>
          <p:nvPr/>
        </p:nvCxnSpPr>
        <p:spPr>
          <a:xfrm>
            <a:off x="10770748" y="2827742"/>
            <a:ext cx="143724" cy="6654"/>
          </a:xfrm>
          <a:prstGeom prst="straightConnector1">
            <a:avLst/>
          </a:prstGeom>
          <a:ln w="15875">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14" name="正方形/長方形 213">
            <a:extLst>
              <a:ext uri="{FF2B5EF4-FFF2-40B4-BE49-F238E27FC236}">
                <a16:creationId xmlns:a16="http://schemas.microsoft.com/office/drawing/2014/main" id="{2982CD52-C81B-537C-DDA1-E5D6B94F63B7}"/>
              </a:ext>
            </a:extLst>
          </p:cNvPr>
          <p:cNvSpPr/>
          <p:nvPr/>
        </p:nvSpPr>
        <p:spPr>
          <a:xfrm>
            <a:off x="10914473" y="3309783"/>
            <a:ext cx="929895" cy="367747"/>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rgbClr val="FF0000"/>
                </a:solidFill>
              </a:rPr>
              <a:t>最終需要量と予測の比較</a:t>
            </a:r>
          </a:p>
        </p:txBody>
      </p:sp>
      <p:cxnSp>
        <p:nvCxnSpPr>
          <p:cNvPr id="215" name="コネクタ: カギ線 214">
            <a:extLst>
              <a:ext uri="{FF2B5EF4-FFF2-40B4-BE49-F238E27FC236}">
                <a16:creationId xmlns:a16="http://schemas.microsoft.com/office/drawing/2014/main" id="{AA021F99-66BA-8E58-3171-29A977FACA2F}"/>
              </a:ext>
            </a:extLst>
          </p:cNvPr>
          <p:cNvCxnSpPr>
            <a:cxnSpLocks/>
            <a:stCxn id="198" idx="3"/>
            <a:endCxn id="214" idx="1"/>
          </p:cNvCxnSpPr>
          <p:nvPr/>
        </p:nvCxnSpPr>
        <p:spPr>
          <a:xfrm flipV="1">
            <a:off x="7799393" y="3493657"/>
            <a:ext cx="3115080" cy="1664"/>
          </a:xfrm>
          <a:prstGeom prst="bentConnector3">
            <a:avLst>
              <a:gd name="adj1" fmla="val 50000"/>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1" name="コネクタ: カギ線 220">
            <a:extLst>
              <a:ext uri="{FF2B5EF4-FFF2-40B4-BE49-F238E27FC236}">
                <a16:creationId xmlns:a16="http://schemas.microsoft.com/office/drawing/2014/main" id="{51941E17-32B2-EEFB-03AD-A4DAF2405922}"/>
              </a:ext>
            </a:extLst>
          </p:cNvPr>
          <p:cNvCxnSpPr>
            <a:cxnSpLocks/>
            <a:stCxn id="42" idx="2"/>
            <a:endCxn id="240" idx="0"/>
          </p:cNvCxnSpPr>
          <p:nvPr/>
        </p:nvCxnSpPr>
        <p:spPr>
          <a:xfrm rot="5400000">
            <a:off x="9055031" y="2858764"/>
            <a:ext cx="1157093" cy="14063"/>
          </a:xfrm>
          <a:prstGeom prst="bentConnector3">
            <a:avLst>
              <a:gd name="adj1" fmla="val 50000"/>
            </a:avLst>
          </a:prstGeom>
          <a:ln w="28575">
            <a:solidFill>
              <a:srgbClr val="FF0000"/>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D7D44EE6-002D-A3D8-6B35-2E91C2988DE5}"/>
              </a:ext>
            </a:extLst>
          </p:cNvPr>
          <p:cNvSpPr/>
          <p:nvPr/>
        </p:nvSpPr>
        <p:spPr>
          <a:xfrm>
            <a:off x="9081913" y="2487382"/>
            <a:ext cx="841386" cy="6732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生産計画の修正・確定</a:t>
            </a:r>
            <a:endParaRPr kumimoji="1" lang="en-US" altLang="ja-JP" sz="1000" dirty="0">
              <a:solidFill>
                <a:schemeClr val="tx1"/>
              </a:solidFill>
            </a:endParaRPr>
          </a:p>
        </p:txBody>
      </p:sp>
      <p:cxnSp>
        <p:nvCxnSpPr>
          <p:cNvPr id="225" name="直線矢印コネクタ 224">
            <a:extLst>
              <a:ext uri="{FF2B5EF4-FFF2-40B4-BE49-F238E27FC236}">
                <a16:creationId xmlns:a16="http://schemas.microsoft.com/office/drawing/2014/main" id="{251C3EA1-EB1A-33EE-D5BD-6F71F76D5E5E}"/>
              </a:ext>
            </a:extLst>
          </p:cNvPr>
          <p:cNvCxnSpPr>
            <a:cxnSpLocks/>
            <a:stCxn id="50" idx="2"/>
            <a:endCxn id="68" idx="0"/>
          </p:cNvCxnSpPr>
          <p:nvPr/>
        </p:nvCxnSpPr>
        <p:spPr>
          <a:xfrm>
            <a:off x="8502739" y="5065138"/>
            <a:ext cx="6920" cy="219885"/>
          </a:xfrm>
          <a:prstGeom prst="straightConnector1">
            <a:avLst/>
          </a:prstGeom>
          <a:ln w="15875">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40" name="フローチャート: 結合子 239">
            <a:extLst>
              <a:ext uri="{FF2B5EF4-FFF2-40B4-BE49-F238E27FC236}">
                <a16:creationId xmlns:a16="http://schemas.microsoft.com/office/drawing/2014/main" id="{BDE502A8-78F9-3B18-8B91-096C578E9CB1}"/>
              </a:ext>
            </a:extLst>
          </p:cNvPr>
          <p:cNvSpPr/>
          <p:nvPr/>
        </p:nvSpPr>
        <p:spPr>
          <a:xfrm>
            <a:off x="9580766" y="3444342"/>
            <a:ext cx="91558" cy="990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a:extLst>
              <a:ext uri="{FF2B5EF4-FFF2-40B4-BE49-F238E27FC236}">
                <a16:creationId xmlns:a16="http://schemas.microsoft.com/office/drawing/2014/main" id="{3F22A89B-FB93-4556-A02A-98680E1239DE}"/>
              </a:ext>
            </a:extLst>
          </p:cNvPr>
          <p:cNvSpPr/>
          <p:nvPr/>
        </p:nvSpPr>
        <p:spPr>
          <a:xfrm>
            <a:off x="10914472" y="3846812"/>
            <a:ext cx="929896" cy="236207"/>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rgbClr val="FF0000"/>
                </a:solidFill>
              </a:rPr>
              <a:t>データ蓄積</a:t>
            </a:r>
          </a:p>
        </p:txBody>
      </p:sp>
      <p:cxnSp>
        <p:nvCxnSpPr>
          <p:cNvPr id="105" name="コネクタ: カギ線 104">
            <a:extLst>
              <a:ext uri="{FF2B5EF4-FFF2-40B4-BE49-F238E27FC236}">
                <a16:creationId xmlns:a16="http://schemas.microsoft.com/office/drawing/2014/main" id="{EB4CA91E-1E65-1EE7-AD53-D3F89B588C48}"/>
              </a:ext>
            </a:extLst>
          </p:cNvPr>
          <p:cNvCxnSpPr>
            <a:cxnSpLocks/>
            <a:stCxn id="214" idx="2"/>
            <a:endCxn id="104" idx="0"/>
          </p:cNvCxnSpPr>
          <p:nvPr/>
        </p:nvCxnSpPr>
        <p:spPr>
          <a:xfrm rot="5400000">
            <a:off x="11294780" y="3762171"/>
            <a:ext cx="169282" cy="1"/>
          </a:xfrm>
          <a:prstGeom prst="bentConnector3">
            <a:avLst>
              <a:gd name="adj1" fmla="val 50000"/>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0" name="コネクタ: カギ線 109">
            <a:extLst>
              <a:ext uri="{FF2B5EF4-FFF2-40B4-BE49-F238E27FC236}">
                <a16:creationId xmlns:a16="http://schemas.microsoft.com/office/drawing/2014/main" id="{00BC4240-A04F-ED2D-82B7-CD06C43B7829}"/>
              </a:ext>
            </a:extLst>
          </p:cNvPr>
          <p:cNvCxnSpPr>
            <a:cxnSpLocks/>
            <a:stCxn id="104" idx="1"/>
            <a:endCxn id="198" idx="2"/>
          </p:cNvCxnSpPr>
          <p:nvPr/>
        </p:nvCxnSpPr>
        <p:spPr>
          <a:xfrm rot="10800000">
            <a:off x="7387388" y="3667850"/>
            <a:ext cx="3527085" cy="297066"/>
          </a:xfrm>
          <a:prstGeom prst="bentConnector2">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コネクタ: カギ線 115">
            <a:extLst>
              <a:ext uri="{FF2B5EF4-FFF2-40B4-BE49-F238E27FC236}">
                <a16:creationId xmlns:a16="http://schemas.microsoft.com/office/drawing/2014/main" id="{CCB045CE-8041-114F-127E-CD44B67D3CC0}"/>
              </a:ext>
            </a:extLst>
          </p:cNvPr>
          <p:cNvCxnSpPr>
            <a:cxnSpLocks/>
          </p:cNvCxnSpPr>
          <p:nvPr/>
        </p:nvCxnSpPr>
        <p:spPr>
          <a:xfrm rot="5400000">
            <a:off x="6370523" y="3512976"/>
            <a:ext cx="874032" cy="824088"/>
          </a:xfrm>
          <a:prstGeom prst="bentConnector3">
            <a:avLst>
              <a:gd name="adj1" fmla="val 30882"/>
            </a:avLst>
          </a:prstGeom>
          <a:ln w="25400">
            <a:solidFill>
              <a:srgbClr val="FF0000"/>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98" name="正方形/長方形 197">
            <a:extLst>
              <a:ext uri="{FF2B5EF4-FFF2-40B4-BE49-F238E27FC236}">
                <a16:creationId xmlns:a16="http://schemas.microsoft.com/office/drawing/2014/main" id="{9ED0C48B-DBED-6945-4080-B0D58DBD58F0}"/>
              </a:ext>
            </a:extLst>
          </p:cNvPr>
          <p:cNvSpPr/>
          <p:nvPr/>
        </p:nvSpPr>
        <p:spPr>
          <a:xfrm>
            <a:off x="6975380" y="3322792"/>
            <a:ext cx="824013" cy="34505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rgbClr val="FF0000"/>
                </a:solidFill>
              </a:rPr>
              <a:t>２ヶ月後の</a:t>
            </a:r>
            <a:endParaRPr kumimoji="1" lang="en-US" altLang="ja-JP" sz="1000" b="1" dirty="0">
              <a:solidFill>
                <a:srgbClr val="FF0000"/>
              </a:solidFill>
            </a:endParaRPr>
          </a:p>
          <a:p>
            <a:pPr algn="ctr"/>
            <a:r>
              <a:rPr kumimoji="1" lang="ja-JP" altLang="en-US" sz="1000" b="1" dirty="0">
                <a:solidFill>
                  <a:srgbClr val="FF0000"/>
                </a:solidFill>
              </a:rPr>
              <a:t>需要予測</a:t>
            </a:r>
          </a:p>
        </p:txBody>
      </p:sp>
      <p:sp>
        <p:nvSpPr>
          <p:cNvPr id="122" name="吹き出し: 角を丸めた四角形 121">
            <a:extLst>
              <a:ext uri="{FF2B5EF4-FFF2-40B4-BE49-F238E27FC236}">
                <a16:creationId xmlns:a16="http://schemas.microsoft.com/office/drawing/2014/main" id="{1B79AE9C-432A-68A5-B297-A53152A489A6}"/>
              </a:ext>
            </a:extLst>
          </p:cNvPr>
          <p:cNvSpPr/>
          <p:nvPr/>
        </p:nvSpPr>
        <p:spPr>
          <a:xfrm>
            <a:off x="6694556" y="4015698"/>
            <a:ext cx="1333726" cy="317252"/>
          </a:xfrm>
          <a:prstGeom prst="wedgeRoundRectCallout">
            <a:avLst>
              <a:gd name="adj1" fmla="val -58996"/>
              <a:gd name="adj2" fmla="val -114828"/>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rgbClr val="FF0000"/>
                </a:solidFill>
              </a:rPr>
              <a:t>精度向上時は需要予測</a:t>
            </a:r>
            <a:endParaRPr kumimoji="1" lang="en-US" altLang="ja-JP" sz="800" dirty="0">
              <a:solidFill>
                <a:srgbClr val="FF0000"/>
              </a:solidFill>
            </a:endParaRPr>
          </a:p>
          <a:p>
            <a:pPr algn="ctr"/>
            <a:r>
              <a:rPr kumimoji="1" lang="ja-JP" altLang="en-US" sz="800" dirty="0">
                <a:solidFill>
                  <a:srgbClr val="FF0000"/>
                </a:solidFill>
              </a:rPr>
              <a:t>からトラック台数予測</a:t>
            </a:r>
            <a:r>
              <a:rPr kumimoji="1" lang="en-US" altLang="ja-JP" sz="800" dirty="0">
                <a:solidFill>
                  <a:srgbClr val="FF0000"/>
                </a:solidFill>
              </a:rPr>
              <a:t> </a:t>
            </a:r>
            <a:endParaRPr kumimoji="1" lang="ja-JP" altLang="en-US" sz="800" dirty="0">
              <a:solidFill>
                <a:srgbClr val="FF0000"/>
              </a:solidFill>
            </a:endParaRPr>
          </a:p>
        </p:txBody>
      </p:sp>
    </p:spTree>
    <p:extLst>
      <p:ext uri="{BB962C8B-B14F-4D97-AF65-F5344CB8AC3E}">
        <p14:creationId xmlns:p14="http://schemas.microsoft.com/office/powerpoint/2010/main" val="1369558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96567" y="506331"/>
            <a:ext cx="9594400" cy="827200"/>
          </a:xfrm>
          <a:prstGeom prst="rect">
            <a:avLst/>
          </a:prstGeom>
        </p:spPr>
        <p:txBody>
          <a:bodyPr spcFirstLastPara="1" wrap="square" lIns="121900" tIns="121900" rIns="121900" bIns="121900" anchor="t" anchorCtr="0">
            <a:noAutofit/>
          </a:bodyPr>
          <a:lstStyle/>
          <a:p>
            <a:pPr>
              <a:buSzPts val="990"/>
            </a:pPr>
            <a:r>
              <a:rPr lang="ja" b="1" u="sng"/>
              <a:t>目次</a:t>
            </a:r>
            <a:endParaRPr b="1" u="sng"/>
          </a:p>
        </p:txBody>
      </p:sp>
      <p:sp>
        <p:nvSpPr>
          <p:cNvPr id="100" name="Google Shape;100;p15"/>
          <p:cNvSpPr txBox="1">
            <a:spLocks noGrp="1"/>
          </p:cNvSpPr>
          <p:nvPr>
            <p:ph type="body" idx="1"/>
          </p:nvPr>
        </p:nvSpPr>
        <p:spPr>
          <a:xfrm>
            <a:off x="867761" y="1435738"/>
            <a:ext cx="9940800" cy="4623772"/>
          </a:xfrm>
          <a:prstGeom prst="rect">
            <a:avLst/>
          </a:prstGeom>
        </p:spPr>
        <p:txBody>
          <a:bodyPr spcFirstLastPara="1" wrap="square" lIns="121900" tIns="121900" rIns="121900" bIns="121900" anchor="t" anchorCtr="0">
            <a:noAutofit/>
          </a:bodyPr>
          <a:lstStyle/>
          <a:p>
            <a:pPr marL="0" indent="0">
              <a:lnSpc>
                <a:spcPct val="150000"/>
              </a:lnSpc>
              <a:buNone/>
            </a:pPr>
            <a:r>
              <a:rPr lang="en-US" altLang="ja" sz="2400" b="1" dirty="0">
                <a:solidFill>
                  <a:schemeClr val="dk1"/>
                </a:solidFill>
              </a:rPr>
              <a:t>§1.</a:t>
            </a:r>
            <a:r>
              <a:rPr lang="ja-JP" altLang="en-US" sz="2400" b="1" dirty="0">
                <a:solidFill>
                  <a:schemeClr val="dk1"/>
                </a:solidFill>
              </a:rPr>
              <a:t>  本プロジェクトの背景・目的</a:t>
            </a:r>
          </a:p>
          <a:p>
            <a:pPr marL="0" indent="0">
              <a:lnSpc>
                <a:spcPct val="150000"/>
              </a:lnSpc>
              <a:buNone/>
            </a:pPr>
            <a:r>
              <a:rPr lang="en-US" altLang="ja" sz="2400" b="1" dirty="0">
                <a:solidFill>
                  <a:schemeClr val="dk1"/>
                </a:solidFill>
              </a:rPr>
              <a:t>§2.</a:t>
            </a:r>
            <a:r>
              <a:rPr lang="ja-JP" altLang="en-US" sz="2400" b="1" dirty="0">
                <a:solidFill>
                  <a:schemeClr val="dk1"/>
                </a:solidFill>
              </a:rPr>
              <a:t>  検討プロセス</a:t>
            </a:r>
            <a:endParaRPr sz="2400" b="1" dirty="0">
              <a:solidFill>
                <a:schemeClr val="dk1"/>
              </a:solidFill>
            </a:endParaRPr>
          </a:p>
          <a:p>
            <a:pPr marL="0" indent="0">
              <a:lnSpc>
                <a:spcPct val="150000"/>
              </a:lnSpc>
              <a:buNone/>
            </a:pPr>
            <a:r>
              <a:rPr lang="en-US" altLang="ja" sz="2400" b="1" dirty="0">
                <a:solidFill>
                  <a:schemeClr val="dk1"/>
                </a:solidFill>
              </a:rPr>
              <a:t>§3. </a:t>
            </a:r>
            <a:r>
              <a:rPr lang="ja-JP" altLang="en-US" sz="2400" b="1" dirty="0">
                <a:solidFill>
                  <a:schemeClr val="dk1"/>
                </a:solidFill>
              </a:rPr>
              <a:t> ご提案サマリー</a:t>
            </a:r>
            <a:endParaRPr sz="2400" b="1" dirty="0">
              <a:solidFill>
                <a:schemeClr val="dk1"/>
              </a:solidFill>
            </a:endParaRPr>
          </a:p>
          <a:p>
            <a:pPr marL="0" indent="0">
              <a:lnSpc>
                <a:spcPct val="150000"/>
              </a:lnSpc>
              <a:buNone/>
            </a:pPr>
            <a:r>
              <a:rPr lang="en-US" altLang="ja" sz="2400" b="1" dirty="0">
                <a:solidFill>
                  <a:schemeClr val="dk1"/>
                </a:solidFill>
              </a:rPr>
              <a:t>§4.  </a:t>
            </a:r>
            <a:r>
              <a:rPr lang="en-US" altLang="ja-JP" sz="2400" b="1" dirty="0">
                <a:solidFill>
                  <a:schemeClr val="dk1"/>
                </a:solidFill>
              </a:rPr>
              <a:t>AI</a:t>
            </a:r>
            <a:r>
              <a:rPr lang="ja-JP" altLang="en-US" sz="2400" b="1" dirty="0">
                <a:solidFill>
                  <a:schemeClr val="dk1"/>
                </a:solidFill>
              </a:rPr>
              <a:t>による需要予測</a:t>
            </a:r>
            <a:endParaRPr sz="2400" b="1" dirty="0">
              <a:solidFill>
                <a:schemeClr val="dk1"/>
              </a:solidFill>
            </a:endParaRPr>
          </a:p>
          <a:p>
            <a:pPr marL="0" indent="0">
              <a:lnSpc>
                <a:spcPct val="150000"/>
              </a:lnSpc>
              <a:buNone/>
            </a:pPr>
            <a:r>
              <a:rPr lang="en-US" altLang="ja" sz="2400" b="1" dirty="0">
                <a:solidFill>
                  <a:schemeClr val="dk1"/>
                </a:solidFill>
              </a:rPr>
              <a:t>§5.  </a:t>
            </a:r>
            <a:r>
              <a:rPr lang="ja-JP" altLang="en-US" sz="2400" b="1" dirty="0">
                <a:solidFill>
                  <a:schemeClr val="dk1"/>
                </a:solidFill>
              </a:rPr>
              <a:t>ルールベースでトラック台数予測</a:t>
            </a:r>
            <a:endParaRPr lang="en-US" altLang="ja-JP" sz="2400" b="1" dirty="0">
              <a:solidFill>
                <a:schemeClr val="dk1"/>
              </a:solidFill>
            </a:endParaRPr>
          </a:p>
          <a:p>
            <a:pPr marL="0" indent="0">
              <a:lnSpc>
                <a:spcPct val="150000"/>
              </a:lnSpc>
              <a:buNone/>
            </a:pPr>
            <a:r>
              <a:rPr lang="en-US" altLang="ja" sz="2400" b="1" dirty="0">
                <a:solidFill>
                  <a:schemeClr val="dk1"/>
                </a:solidFill>
              </a:rPr>
              <a:t>§6.  </a:t>
            </a:r>
            <a:r>
              <a:rPr lang="ja-JP" altLang="en-US" sz="2400" b="1" dirty="0">
                <a:solidFill>
                  <a:schemeClr val="dk1"/>
                </a:solidFill>
              </a:rPr>
              <a:t>業務フローの変更</a:t>
            </a:r>
            <a:endParaRPr lang="en-US" altLang="ja-JP" sz="2400" b="1" dirty="0">
              <a:solidFill>
                <a:schemeClr val="dk1"/>
              </a:solidFill>
            </a:endParaRPr>
          </a:p>
          <a:p>
            <a:pPr marL="0" indent="0">
              <a:lnSpc>
                <a:spcPct val="150000"/>
              </a:lnSpc>
              <a:buNone/>
            </a:pPr>
            <a:r>
              <a:rPr lang="en-US" altLang="ja" sz="2400" b="1" dirty="0">
                <a:solidFill>
                  <a:schemeClr val="dk1"/>
                </a:solidFill>
              </a:rPr>
              <a:t>§7.  </a:t>
            </a:r>
            <a:r>
              <a:rPr lang="ja-JP" altLang="en-US" sz="2400" b="1" dirty="0">
                <a:solidFill>
                  <a:schemeClr val="dk1"/>
                </a:solidFill>
              </a:rPr>
              <a:t>ロードマップの策定</a:t>
            </a:r>
            <a:endParaRPr lang="en-US" altLang="ja-JP" sz="2400" b="1" dirty="0">
              <a:solidFill>
                <a:schemeClr val="dk1"/>
              </a:solidFill>
            </a:endParaRPr>
          </a:p>
          <a:p>
            <a:pPr marL="0" indent="0">
              <a:lnSpc>
                <a:spcPct val="150000"/>
              </a:lnSpc>
              <a:buNone/>
            </a:pPr>
            <a:r>
              <a:rPr lang="en-US" altLang="ja-JP" sz="2400" b="1" dirty="0">
                <a:solidFill>
                  <a:schemeClr val="dk1"/>
                </a:solidFill>
              </a:rPr>
              <a:t>§8.  </a:t>
            </a:r>
            <a:r>
              <a:rPr lang="ja-JP" altLang="en-US" sz="2400" b="1" dirty="0">
                <a:solidFill>
                  <a:schemeClr val="dk1"/>
                </a:solidFill>
              </a:rPr>
              <a:t>参考資料</a:t>
            </a:r>
            <a:endParaRPr lang="en-US" altLang="ja-JP" sz="2400" b="1" dirty="0">
              <a:solidFill>
                <a:schemeClr val="dk1"/>
              </a:solidFill>
            </a:endParaRPr>
          </a:p>
          <a:p>
            <a:pPr marL="0" indent="0">
              <a:lnSpc>
                <a:spcPct val="150000"/>
              </a:lnSpc>
              <a:buNone/>
            </a:pPr>
            <a:endParaRPr lang="en-US" altLang="ja-JP" sz="2400" b="1" dirty="0">
              <a:solidFill>
                <a:schemeClr val="dk1"/>
              </a:solidFill>
            </a:endParaRPr>
          </a:p>
          <a:p>
            <a:pPr marL="0" indent="0">
              <a:lnSpc>
                <a:spcPct val="150000"/>
              </a:lnSpc>
              <a:buNone/>
            </a:pPr>
            <a:endParaRPr lang="en-US" altLang="ja-JP" sz="2400" b="1" dirty="0">
              <a:solidFill>
                <a:schemeClr val="dk1"/>
              </a:solidFill>
            </a:endParaRPr>
          </a:p>
          <a:p>
            <a:pPr marL="0" indent="0">
              <a:lnSpc>
                <a:spcPct val="150000"/>
              </a:lnSpc>
              <a:buNone/>
            </a:pPr>
            <a:endParaRPr sz="2400" b="1" dirty="0">
              <a:solidFill>
                <a:schemeClr val="dk1"/>
              </a:solidFill>
            </a:endParaRPr>
          </a:p>
        </p:txBody>
      </p:sp>
      <p:sp>
        <p:nvSpPr>
          <p:cNvPr id="101" name="Google Shape;101;p15"/>
          <p:cNvSpPr txBox="1">
            <a:spLocks noGrp="1"/>
          </p:cNvSpPr>
          <p:nvPr>
            <p:ph type="sldNum" idx="12"/>
          </p:nvPr>
        </p:nvSpPr>
        <p:spPr>
          <a:xfrm>
            <a:off x="10808561" y="191667"/>
            <a:ext cx="1163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kumimoji="0" lang="en-US" altLang="ja" sz="3733" b="1" kern="0">
                <a:solidFill>
                  <a:srgbClr val="2A3990"/>
                </a:solidFill>
              </a:rPr>
              <a:pPr defTabSz="1219170">
                <a:buClr>
                  <a:srgbClr val="000000"/>
                </a:buClr>
              </a:pPr>
              <a:t>2</a:t>
            </a:fld>
            <a:endParaRPr kumimoji="0" sz="3733" b="1" kern="0">
              <a:solidFill>
                <a:srgbClr val="2A39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Shape 105"/>
        <p:cNvGrpSpPr/>
        <p:nvPr/>
      </p:nvGrpSpPr>
      <p:grpSpPr>
        <a:xfrm>
          <a:off x="0" y="0"/>
          <a:ext cx="0" cy="0"/>
          <a:chOff x="0" y="0"/>
          <a:chExt cx="0" cy="0"/>
        </a:xfrm>
      </p:grpSpPr>
      <p:sp>
        <p:nvSpPr>
          <p:cNvPr id="130" name="Rectangle 129">
            <a:extLst>
              <a:ext uri="{FF2B5EF4-FFF2-40B4-BE49-F238E27FC236}">
                <a16:creationId xmlns:a16="http://schemas.microsoft.com/office/drawing/2014/main" id="{7DD67062-25A7-42F1-B181-1800797EC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Picture 107" descr="パフォーマンスの低下を示す虫眼鏡">
            <a:extLst>
              <a:ext uri="{FF2B5EF4-FFF2-40B4-BE49-F238E27FC236}">
                <a16:creationId xmlns:a16="http://schemas.microsoft.com/office/drawing/2014/main" id="{580D78C8-79AE-6281-B96D-5C6F7DB2517D}"/>
              </a:ext>
            </a:extLst>
          </p:cNvPr>
          <p:cNvPicPr>
            <a:picLocks noChangeAspect="1"/>
          </p:cNvPicPr>
          <p:nvPr/>
        </p:nvPicPr>
        <p:blipFill rotWithShape="1">
          <a:blip r:embed="rId3">
            <a:duotone>
              <a:prstClr val="black"/>
              <a:schemeClr val="bg1">
                <a:tint val="45000"/>
                <a:satMod val="400000"/>
              </a:schemeClr>
            </a:duotone>
            <a:alphaModFix amt="25000"/>
          </a:blip>
          <a:srcRect t="1632" b="14098"/>
          <a:stretch/>
        </p:blipFill>
        <p:spPr>
          <a:xfrm>
            <a:off x="20" y="10"/>
            <a:ext cx="12191980" cy="6857990"/>
          </a:xfrm>
          <a:prstGeom prst="rect">
            <a:avLst/>
          </a:prstGeom>
        </p:spPr>
      </p:pic>
      <p:sp>
        <p:nvSpPr>
          <p:cNvPr id="106" name="Google Shape;106;p16"/>
          <p:cNvSpPr txBox="1">
            <a:spLocks noGrp="1"/>
          </p:cNvSpPr>
          <p:nvPr>
            <p:ph type="ctrTitle"/>
          </p:nvPr>
        </p:nvSpPr>
        <p:spPr>
          <a:xfrm>
            <a:off x="1097280" y="758952"/>
            <a:ext cx="10058400" cy="3566160"/>
          </a:xfrm>
          <a:prstGeom prst="rect">
            <a:avLst/>
          </a:prstGeom>
        </p:spPr>
        <p:txBody>
          <a:bodyPr spcFirstLastPara="1" lIns="121900" tIns="121900" rIns="121900" bIns="121900" anchorCtr="0">
            <a:normAutofit/>
          </a:bodyPr>
          <a:lstStyle/>
          <a:p>
            <a:r>
              <a:rPr lang="en-US" altLang="ja-JP" sz="5400" b="1" dirty="0"/>
              <a:t>§7. </a:t>
            </a:r>
            <a:r>
              <a:rPr lang="ja-JP" altLang="en-US" sz="5400" b="1" dirty="0"/>
              <a:t>ロードマップの策定</a:t>
            </a:r>
          </a:p>
        </p:txBody>
      </p:sp>
      <p:cxnSp>
        <p:nvCxnSpPr>
          <p:cNvPr id="132" name="Straight Connector 131">
            <a:extLst>
              <a:ext uri="{FF2B5EF4-FFF2-40B4-BE49-F238E27FC236}">
                <a16:creationId xmlns:a16="http://schemas.microsoft.com/office/drawing/2014/main" id="{47D70707-56D7-4FC6-9732-92BF6E16E0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3A76FBC5-74A5-446E-83ED-7A305EE11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59A1F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Rectangle 135">
            <a:extLst>
              <a:ext uri="{FF2B5EF4-FFF2-40B4-BE49-F238E27FC236}">
                <a16:creationId xmlns:a16="http://schemas.microsoft.com/office/drawing/2014/main" id="{DC751DA2-9310-4BCD-B76E-31139951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46496B">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35640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06"/>
                                        </p:tgtEl>
                                        <p:attrNameLst>
                                          <p:attrName>style.visibility</p:attrName>
                                        </p:attrNameLst>
                                      </p:cBhvr>
                                      <p:to>
                                        <p:strVal val="visible"/>
                                      </p:to>
                                    </p:set>
                                    <p:animEffect transition="in" filter="fade">
                                      <p:cBhvr>
                                        <p:cTn id="7" dur="7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E4BBB6-A1AE-10AF-90B0-42B9D84D72C1}"/>
              </a:ext>
            </a:extLst>
          </p:cNvPr>
          <p:cNvSpPr>
            <a:spLocks noGrp="1" noRot="1" noMove="1" noResize="1" noEditPoints="1" noAdjustHandles="1" noChangeArrowheads="1" noChangeShapeType="1"/>
          </p:cNvSpPr>
          <p:nvPr/>
        </p:nvSpPr>
        <p:spPr>
          <a:xfrm>
            <a:off x="232080" y="594455"/>
            <a:ext cx="11727839" cy="589842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altLang="ja-JP" sz="800" b="1" i="0" u="none" strike="noStrike" baseline="0" dirty="0">
              <a:solidFill>
                <a:schemeClr val="tx1"/>
              </a:solidFill>
              <a:ea typeface="Yu Gothic UI" panose="020B0500000000000000" pitchFamily="50" charset="-128"/>
            </a:endParaRPr>
          </a:p>
        </p:txBody>
      </p:sp>
      <p:sp>
        <p:nvSpPr>
          <p:cNvPr id="24" name="テキスト ボックス 23">
            <a:extLst>
              <a:ext uri="{FF2B5EF4-FFF2-40B4-BE49-F238E27FC236}">
                <a16:creationId xmlns:a16="http://schemas.microsoft.com/office/drawing/2014/main" id="{DC688075-87B6-AC43-2CB3-5C36A04716B0}"/>
              </a:ext>
            </a:extLst>
          </p:cNvPr>
          <p:cNvSpPr txBox="1"/>
          <p:nvPr/>
        </p:nvSpPr>
        <p:spPr>
          <a:xfrm>
            <a:off x="232080" y="194345"/>
            <a:ext cx="10229731" cy="400110"/>
          </a:xfrm>
          <a:prstGeom prst="rect">
            <a:avLst/>
          </a:prstGeom>
          <a:noFill/>
        </p:spPr>
        <p:txBody>
          <a:bodyPr wrap="square" rtlCol="0">
            <a:spAutoFit/>
          </a:bodyPr>
          <a:lstStyle/>
          <a:p>
            <a:r>
              <a:rPr lang="en-US" altLang="ja-JP" sz="2000" b="1" i="0" u="none" strike="noStrike" baseline="0" dirty="0">
                <a:latin typeface="MeiryoUI-Bold"/>
              </a:rPr>
              <a:t>§7-1.  DX</a:t>
            </a:r>
            <a:r>
              <a:rPr lang="ja-JP" altLang="en-US" sz="2000" b="1" i="0" u="none" strike="noStrike" baseline="0" dirty="0">
                <a:latin typeface="MeiryoUI-Bold"/>
              </a:rPr>
              <a:t>導入・展開ロードマップの策定</a:t>
            </a:r>
            <a:endParaRPr kumimoji="1" lang="ja-JP" altLang="en-US" sz="2000" dirty="0"/>
          </a:p>
        </p:txBody>
      </p:sp>
      <p:sp>
        <p:nvSpPr>
          <p:cNvPr id="26" name="正方形/長方形 25">
            <a:extLst>
              <a:ext uri="{FF2B5EF4-FFF2-40B4-BE49-F238E27FC236}">
                <a16:creationId xmlns:a16="http://schemas.microsoft.com/office/drawing/2014/main" id="{43A27EFD-78A0-A847-0EFC-F047DDCAE0F5}"/>
              </a:ext>
            </a:extLst>
          </p:cNvPr>
          <p:cNvSpPr/>
          <p:nvPr/>
        </p:nvSpPr>
        <p:spPr>
          <a:xfrm>
            <a:off x="331561" y="1016790"/>
            <a:ext cx="410305" cy="269732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vert="wordArtVertRtl" wrap="square" rtlCol="0" anchor="ctr">
            <a:spAutoFit/>
          </a:bodyPr>
          <a:lstStyle/>
          <a:p>
            <a:r>
              <a:rPr kumimoji="1" lang="ja-JP" altLang="en-US" sz="1000" dirty="0"/>
              <a:t>❶打ち手の進化･横展開</a:t>
            </a:r>
          </a:p>
        </p:txBody>
      </p:sp>
      <p:cxnSp>
        <p:nvCxnSpPr>
          <p:cNvPr id="86" name="直線コネクタ 85">
            <a:extLst>
              <a:ext uri="{FF2B5EF4-FFF2-40B4-BE49-F238E27FC236}">
                <a16:creationId xmlns:a16="http://schemas.microsoft.com/office/drawing/2014/main" id="{BD682518-CC4C-18B4-6887-DC8DF0F65D08}"/>
              </a:ext>
            </a:extLst>
          </p:cNvPr>
          <p:cNvCxnSpPr>
            <a:cxnSpLocks/>
          </p:cNvCxnSpPr>
          <p:nvPr/>
        </p:nvCxnSpPr>
        <p:spPr>
          <a:xfrm>
            <a:off x="924232" y="2453942"/>
            <a:ext cx="4825308"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851C7D85-401B-A165-EE88-A1CAC87A271E}"/>
              </a:ext>
            </a:extLst>
          </p:cNvPr>
          <p:cNvCxnSpPr>
            <a:cxnSpLocks/>
          </p:cNvCxnSpPr>
          <p:nvPr/>
        </p:nvCxnSpPr>
        <p:spPr>
          <a:xfrm>
            <a:off x="924232" y="5098025"/>
            <a:ext cx="10701564"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BD8281E4-3F82-1AB1-2C16-F362C9FA1E84}"/>
              </a:ext>
            </a:extLst>
          </p:cNvPr>
          <p:cNvCxnSpPr>
            <a:cxnSpLocks/>
          </p:cNvCxnSpPr>
          <p:nvPr/>
        </p:nvCxnSpPr>
        <p:spPr>
          <a:xfrm>
            <a:off x="5830301" y="811384"/>
            <a:ext cx="0" cy="550990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7D8B7C8C-CDC7-8E58-39F5-AFBFC414CD44}"/>
              </a:ext>
            </a:extLst>
          </p:cNvPr>
          <p:cNvCxnSpPr>
            <a:cxnSpLocks/>
          </p:cNvCxnSpPr>
          <p:nvPr/>
        </p:nvCxnSpPr>
        <p:spPr>
          <a:xfrm>
            <a:off x="316440" y="3796028"/>
            <a:ext cx="11292203"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F5ED304-FD73-95BE-04E4-29A7D5845CFC}"/>
              </a:ext>
            </a:extLst>
          </p:cNvPr>
          <p:cNvSpPr/>
          <p:nvPr/>
        </p:nvSpPr>
        <p:spPr>
          <a:xfrm>
            <a:off x="316440" y="3893112"/>
            <a:ext cx="410305" cy="242817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vert="wordArtVertRtl" wrap="square" rtlCol="0" anchor="ctr">
            <a:spAutoFit/>
          </a:bodyPr>
          <a:lstStyle/>
          <a:p>
            <a:r>
              <a:rPr kumimoji="1" lang="ja-JP" altLang="en-US" sz="1000" dirty="0"/>
              <a:t>❷その他</a:t>
            </a:r>
            <a:r>
              <a:rPr kumimoji="1" lang="en-US" altLang="ja-JP" sz="1000" dirty="0"/>
              <a:t>DX</a:t>
            </a:r>
            <a:r>
              <a:rPr kumimoji="1" lang="ja-JP" altLang="en-US" sz="1000" dirty="0"/>
              <a:t>施策への展開</a:t>
            </a:r>
          </a:p>
        </p:txBody>
      </p:sp>
      <p:cxnSp>
        <p:nvCxnSpPr>
          <p:cNvPr id="15" name="直線コネクタ 14">
            <a:extLst>
              <a:ext uri="{FF2B5EF4-FFF2-40B4-BE49-F238E27FC236}">
                <a16:creationId xmlns:a16="http://schemas.microsoft.com/office/drawing/2014/main" id="{EF401575-4F36-C0F7-552A-49471B5BA1E9}"/>
              </a:ext>
            </a:extLst>
          </p:cNvPr>
          <p:cNvCxnSpPr>
            <a:cxnSpLocks/>
          </p:cNvCxnSpPr>
          <p:nvPr/>
        </p:nvCxnSpPr>
        <p:spPr>
          <a:xfrm>
            <a:off x="924232" y="1009188"/>
            <a:ext cx="10701564"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4651E4A-92B8-0ACF-54DE-18DE52E6085B}"/>
              </a:ext>
            </a:extLst>
          </p:cNvPr>
          <p:cNvSpPr txBox="1"/>
          <p:nvPr/>
        </p:nvSpPr>
        <p:spPr>
          <a:xfrm>
            <a:off x="521592" y="580552"/>
            <a:ext cx="1840016" cy="461665"/>
          </a:xfrm>
          <a:prstGeom prst="rect">
            <a:avLst/>
          </a:prstGeom>
          <a:noFill/>
        </p:spPr>
        <p:txBody>
          <a:bodyPr wrap="square" rtlCol="0">
            <a:spAutoFit/>
          </a:bodyPr>
          <a:lstStyle/>
          <a:p>
            <a:pPr algn="ctr"/>
            <a:r>
              <a:rPr kumimoji="1" lang="ja-JP" altLang="en-US" sz="1200" dirty="0">
                <a:solidFill>
                  <a:schemeClr val="accent5">
                    <a:lumMod val="50000"/>
                  </a:schemeClr>
                </a:solidFill>
              </a:rPr>
              <a:t>短期</a:t>
            </a:r>
            <a:r>
              <a:rPr kumimoji="1" lang="en-US" altLang="ja-JP" sz="1200" dirty="0">
                <a:solidFill>
                  <a:schemeClr val="accent5">
                    <a:lumMod val="50000"/>
                  </a:schemeClr>
                </a:solidFill>
              </a:rPr>
              <a:t>/</a:t>
            </a:r>
            <a:r>
              <a:rPr kumimoji="1" lang="ja-JP" altLang="en-US" sz="1200" dirty="0">
                <a:solidFill>
                  <a:schemeClr val="accent5">
                    <a:lumMod val="50000"/>
                  </a:schemeClr>
                </a:solidFill>
              </a:rPr>
              <a:t>中長期で</a:t>
            </a:r>
            <a:endParaRPr kumimoji="1" lang="en-US" altLang="ja-JP" sz="1200" dirty="0">
              <a:solidFill>
                <a:schemeClr val="accent5">
                  <a:lumMod val="50000"/>
                </a:schemeClr>
              </a:solidFill>
            </a:endParaRPr>
          </a:p>
          <a:p>
            <a:pPr algn="ctr"/>
            <a:r>
              <a:rPr kumimoji="1" lang="ja-JP" altLang="en-US" sz="1200" dirty="0">
                <a:solidFill>
                  <a:schemeClr val="accent5">
                    <a:lumMod val="50000"/>
                  </a:schemeClr>
                </a:solidFill>
              </a:rPr>
              <a:t>目指す状態</a:t>
            </a:r>
          </a:p>
        </p:txBody>
      </p:sp>
      <p:cxnSp>
        <p:nvCxnSpPr>
          <p:cNvPr id="19" name="直線コネクタ 18">
            <a:extLst>
              <a:ext uri="{FF2B5EF4-FFF2-40B4-BE49-F238E27FC236}">
                <a16:creationId xmlns:a16="http://schemas.microsoft.com/office/drawing/2014/main" id="{13F29B6A-A74B-B1E8-8876-F94570CBD719}"/>
              </a:ext>
            </a:extLst>
          </p:cNvPr>
          <p:cNvCxnSpPr>
            <a:cxnSpLocks/>
          </p:cNvCxnSpPr>
          <p:nvPr/>
        </p:nvCxnSpPr>
        <p:spPr>
          <a:xfrm>
            <a:off x="2472585" y="811383"/>
            <a:ext cx="0" cy="550990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CBD6C89-E800-A801-A972-1B7E6CCE71EE}"/>
              </a:ext>
            </a:extLst>
          </p:cNvPr>
          <p:cNvCxnSpPr>
            <a:cxnSpLocks/>
          </p:cNvCxnSpPr>
          <p:nvPr/>
        </p:nvCxnSpPr>
        <p:spPr>
          <a:xfrm>
            <a:off x="8937295" y="811383"/>
            <a:ext cx="0" cy="550990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49AF9581-AB37-EC6F-19F5-7E207DE155BA}"/>
              </a:ext>
            </a:extLst>
          </p:cNvPr>
          <p:cNvSpPr txBox="1"/>
          <p:nvPr/>
        </p:nvSpPr>
        <p:spPr>
          <a:xfrm>
            <a:off x="722526" y="1102287"/>
            <a:ext cx="1722026" cy="1384995"/>
          </a:xfrm>
          <a:prstGeom prst="rect">
            <a:avLst/>
          </a:prstGeom>
          <a:noFill/>
        </p:spPr>
        <p:txBody>
          <a:bodyPr wrap="square" rtlCol="0">
            <a:spAutoFit/>
          </a:bodyPr>
          <a:lstStyle/>
          <a:p>
            <a:r>
              <a:rPr kumimoji="1" lang="ja-JP" altLang="en-US" sz="1200" dirty="0"/>
              <a:t>・トラック使用台数データ（定期便</a:t>
            </a:r>
            <a:r>
              <a:rPr kumimoji="1" lang="en-US" altLang="ja-JP" sz="1200" dirty="0"/>
              <a:t>/</a:t>
            </a:r>
            <a:r>
              <a:rPr kumimoji="1" lang="ja-JP" altLang="en-US" sz="1200" dirty="0"/>
              <a:t>非定期便</a:t>
            </a:r>
            <a:r>
              <a:rPr lang="ja-JP" altLang="en-US" sz="1200" dirty="0"/>
              <a:t>の使用実績</a:t>
            </a:r>
            <a:r>
              <a:rPr kumimoji="1" lang="ja-JP" altLang="en-US" sz="1200" dirty="0"/>
              <a:t>）を蓄積し、より効果的なトラック台数予測の方法を模索する。</a:t>
            </a:r>
            <a:endParaRPr kumimoji="1" lang="en-US" altLang="ja-JP" sz="1200" dirty="0"/>
          </a:p>
          <a:p>
            <a:r>
              <a:rPr kumimoji="1" lang="ja-JP" altLang="en-US" sz="1200" dirty="0">
                <a:solidFill>
                  <a:srgbClr val="FF0000"/>
                </a:solidFill>
              </a:rPr>
              <a:t>・併せて需要予測に向けたデータ蓄積も行う。</a:t>
            </a:r>
          </a:p>
        </p:txBody>
      </p:sp>
      <p:sp>
        <p:nvSpPr>
          <p:cNvPr id="29" name="テキスト ボックス 28">
            <a:extLst>
              <a:ext uri="{FF2B5EF4-FFF2-40B4-BE49-F238E27FC236}">
                <a16:creationId xmlns:a16="http://schemas.microsoft.com/office/drawing/2014/main" id="{4EEA69A3-214A-B954-A010-13BD205612C7}"/>
              </a:ext>
            </a:extLst>
          </p:cNvPr>
          <p:cNvSpPr txBox="1"/>
          <p:nvPr/>
        </p:nvSpPr>
        <p:spPr>
          <a:xfrm>
            <a:off x="750559" y="2463440"/>
            <a:ext cx="1713329" cy="1200329"/>
          </a:xfrm>
          <a:prstGeom prst="rect">
            <a:avLst/>
          </a:prstGeom>
          <a:noFill/>
        </p:spPr>
        <p:txBody>
          <a:bodyPr wrap="square" rtlCol="0">
            <a:spAutoFit/>
          </a:bodyPr>
          <a:lstStyle/>
          <a:p>
            <a:r>
              <a:rPr kumimoji="1" lang="ja-JP" altLang="en-US" sz="1200" dirty="0"/>
              <a:t>効果が確認できた場合に、データ収集・蓄積・</a:t>
            </a:r>
            <a:r>
              <a:rPr kumimoji="1" lang="ja-JP" altLang="en-US" sz="1200" dirty="0">
                <a:solidFill>
                  <a:srgbClr val="FF0000"/>
                </a:solidFill>
              </a:rPr>
              <a:t>需要予測</a:t>
            </a:r>
            <a:r>
              <a:rPr kumimoji="1" lang="ja-JP" altLang="en-US" sz="1200" dirty="0"/>
              <a:t>・台数予測・配送業者への依頼の一連の業務プロセスを自動化する方法を検討</a:t>
            </a:r>
          </a:p>
        </p:txBody>
      </p:sp>
      <p:sp>
        <p:nvSpPr>
          <p:cNvPr id="30" name="テキスト ボックス 29">
            <a:extLst>
              <a:ext uri="{FF2B5EF4-FFF2-40B4-BE49-F238E27FC236}">
                <a16:creationId xmlns:a16="http://schemas.microsoft.com/office/drawing/2014/main" id="{D2C829D3-5D8A-5B55-925E-1BD91EF22490}"/>
              </a:ext>
            </a:extLst>
          </p:cNvPr>
          <p:cNvSpPr txBox="1"/>
          <p:nvPr/>
        </p:nvSpPr>
        <p:spPr>
          <a:xfrm>
            <a:off x="3157115" y="678236"/>
            <a:ext cx="1840016" cy="338554"/>
          </a:xfrm>
          <a:prstGeom prst="rect">
            <a:avLst/>
          </a:prstGeom>
          <a:noFill/>
        </p:spPr>
        <p:txBody>
          <a:bodyPr wrap="square" rtlCol="0">
            <a:spAutoFit/>
          </a:bodyPr>
          <a:lstStyle/>
          <a:p>
            <a:pPr algn="ctr"/>
            <a:r>
              <a:rPr kumimoji="1" lang="en-US" altLang="ja-JP" sz="1600" b="1" i="1" dirty="0">
                <a:solidFill>
                  <a:schemeClr val="accent5">
                    <a:lumMod val="50000"/>
                  </a:schemeClr>
                </a:solidFill>
              </a:rPr>
              <a:t>FY1</a:t>
            </a:r>
            <a:endParaRPr kumimoji="1" lang="ja-JP" altLang="en-US" sz="1600" b="1" i="1" dirty="0">
              <a:solidFill>
                <a:schemeClr val="accent5">
                  <a:lumMod val="50000"/>
                </a:schemeClr>
              </a:solidFill>
            </a:endParaRPr>
          </a:p>
        </p:txBody>
      </p:sp>
      <p:sp>
        <p:nvSpPr>
          <p:cNvPr id="31" name="テキスト ボックス 30">
            <a:extLst>
              <a:ext uri="{FF2B5EF4-FFF2-40B4-BE49-F238E27FC236}">
                <a16:creationId xmlns:a16="http://schemas.microsoft.com/office/drawing/2014/main" id="{259D9E58-EDF0-599E-50F0-D4D93326002B}"/>
              </a:ext>
            </a:extLst>
          </p:cNvPr>
          <p:cNvSpPr txBox="1"/>
          <p:nvPr/>
        </p:nvSpPr>
        <p:spPr>
          <a:xfrm>
            <a:off x="6638509" y="683879"/>
            <a:ext cx="1840016" cy="338554"/>
          </a:xfrm>
          <a:prstGeom prst="rect">
            <a:avLst/>
          </a:prstGeom>
          <a:noFill/>
        </p:spPr>
        <p:txBody>
          <a:bodyPr wrap="square" rtlCol="0">
            <a:spAutoFit/>
          </a:bodyPr>
          <a:lstStyle/>
          <a:p>
            <a:pPr algn="ctr"/>
            <a:r>
              <a:rPr kumimoji="1" lang="en-US" altLang="ja-JP" sz="1600" b="1" i="1" dirty="0">
                <a:solidFill>
                  <a:schemeClr val="accent5">
                    <a:lumMod val="50000"/>
                  </a:schemeClr>
                </a:solidFill>
              </a:rPr>
              <a:t>FY2</a:t>
            </a:r>
            <a:endParaRPr kumimoji="1" lang="ja-JP" altLang="en-US" sz="1600" b="1" i="1" dirty="0">
              <a:solidFill>
                <a:schemeClr val="accent5">
                  <a:lumMod val="50000"/>
                </a:schemeClr>
              </a:solidFill>
            </a:endParaRPr>
          </a:p>
        </p:txBody>
      </p:sp>
      <p:sp>
        <p:nvSpPr>
          <p:cNvPr id="38" name="テキスト ボックス 37">
            <a:extLst>
              <a:ext uri="{FF2B5EF4-FFF2-40B4-BE49-F238E27FC236}">
                <a16:creationId xmlns:a16="http://schemas.microsoft.com/office/drawing/2014/main" id="{7C0A0817-4F6F-C04C-784E-A602FB287442}"/>
              </a:ext>
            </a:extLst>
          </p:cNvPr>
          <p:cNvSpPr txBox="1"/>
          <p:nvPr/>
        </p:nvSpPr>
        <p:spPr>
          <a:xfrm>
            <a:off x="9528599" y="678626"/>
            <a:ext cx="1840016" cy="338554"/>
          </a:xfrm>
          <a:prstGeom prst="rect">
            <a:avLst/>
          </a:prstGeom>
          <a:noFill/>
        </p:spPr>
        <p:txBody>
          <a:bodyPr wrap="square" rtlCol="0">
            <a:spAutoFit/>
          </a:bodyPr>
          <a:lstStyle/>
          <a:p>
            <a:pPr algn="ctr"/>
            <a:r>
              <a:rPr kumimoji="1" lang="en-US" altLang="ja-JP" sz="1600" b="1" i="1" dirty="0">
                <a:solidFill>
                  <a:schemeClr val="accent5">
                    <a:lumMod val="50000"/>
                  </a:schemeClr>
                </a:solidFill>
              </a:rPr>
              <a:t>FY3</a:t>
            </a:r>
            <a:endParaRPr kumimoji="1" lang="ja-JP" altLang="en-US" sz="1600" b="1" i="1" dirty="0">
              <a:solidFill>
                <a:schemeClr val="accent5">
                  <a:lumMod val="50000"/>
                </a:schemeClr>
              </a:solidFill>
            </a:endParaRPr>
          </a:p>
        </p:txBody>
      </p:sp>
      <p:sp>
        <p:nvSpPr>
          <p:cNvPr id="40" name="矢印: 五方向 39">
            <a:extLst>
              <a:ext uri="{FF2B5EF4-FFF2-40B4-BE49-F238E27FC236}">
                <a16:creationId xmlns:a16="http://schemas.microsoft.com/office/drawing/2014/main" id="{EA50CB28-42F1-57E7-723B-5A43F21D021B}"/>
              </a:ext>
            </a:extLst>
          </p:cNvPr>
          <p:cNvSpPr/>
          <p:nvPr/>
        </p:nvSpPr>
        <p:spPr>
          <a:xfrm>
            <a:off x="2605548" y="1042217"/>
            <a:ext cx="3187252" cy="338554"/>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PoC</a:t>
            </a:r>
            <a:r>
              <a:rPr kumimoji="1" lang="ja-JP" altLang="en-US" sz="1400" dirty="0"/>
              <a:t>、</a:t>
            </a:r>
            <a:r>
              <a:rPr lang="ja-JP" altLang="en-US" sz="1400" dirty="0"/>
              <a:t>データ蓄積</a:t>
            </a:r>
            <a:endParaRPr kumimoji="1" lang="ja-JP" altLang="en-US" sz="1400" dirty="0"/>
          </a:p>
        </p:txBody>
      </p:sp>
      <p:sp>
        <p:nvSpPr>
          <p:cNvPr id="41" name="矢印: 五方向 40">
            <a:extLst>
              <a:ext uri="{FF2B5EF4-FFF2-40B4-BE49-F238E27FC236}">
                <a16:creationId xmlns:a16="http://schemas.microsoft.com/office/drawing/2014/main" id="{5BB2CABF-E4EE-4F4C-290D-CADA2D0C99AA}"/>
              </a:ext>
            </a:extLst>
          </p:cNvPr>
          <p:cNvSpPr/>
          <p:nvPr/>
        </p:nvSpPr>
        <p:spPr>
          <a:xfrm>
            <a:off x="5896784" y="1037716"/>
            <a:ext cx="2974028" cy="338554"/>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システム開発・実装</a:t>
            </a:r>
          </a:p>
        </p:txBody>
      </p:sp>
      <p:sp>
        <p:nvSpPr>
          <p:cNvPr id="45" name="矢印: 五方向 44">
            <a:extLst>
              <a:ext uri="{FF2B5EF4-FFF2-40B4-BE49-F238E27FC236}">
                <a16:creationId xmlns:a16="http://schemas.microsoft.com/office/drawing/2014/main" id="{5477943E-9033-925B-CEBE-D620A1BFA897}"/>
              </a:ext>
            </a:extLst>
          </p:cNvPr>
          <p:cNvSpPr/>
          <p:nvPr/>
        </p:nvSpPr>
        <p:spPr>
          <a:xfrm>
            <a:off x="8974797" y="1045707"/>
            <a:ext cx="2650999" cy="338554"/>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運用・展開</a:t>
            </a:r>
          </a:p>
        </p:txBody>
      </p:sp>
      <p:sp>
        <p:nvSpPr>
          <p:cNvPr id="48" name="テキスト ボックス 47">
            <a:extLst>
              <a:ext uri="{FF2B5EF4-FFF2-40B4-BE49-F238E27FC236}">
                <a16:creationId xmlns:a16="http://schemas.microsoft.com/office/drawing/2014/main" id="{FD720FC4-5F11-DFC4-AC44-C7B666B02792}"/>
              </a:ext>
            </a:extLst>
          </p:cNvPr>
          <p:cNvSpPr txBox="1"/>
          <p:nvPr/>
        </p:nvSpPr>
        <p:spPr>
          <a:xfrm>
            <a:off x="726746" y="3919372"/>
            <a:ext cx="1745840" cy="1200329"/>
          </a:xfrm>
          <a:prstGeom prst="rect">
            <a:avLst/>
          </a:prstGeom>
          <a:noFill/>
        </p:spPr>
        <p:txBody>
          <a:bodyPr wrap="square" rtlCol="0">
            <a:spAutoFit/>
          </a:bodyPr>
          <a:lstStyle/>
          <a:p>
            <a:r>
              <a:rPr kumimoji="1" lang="ja-JP" altLang="en-US" sz="1200" dirty="0"/>
              <a:t>現在、</a:t>
            </a:r>
            <a:r>
              <a:rPr kumimoji="1" lang="en-US" altLang="ja-JP" sz="1200" dirty="0"/>
              <a:t>Excel</a:t>
            </a:r>
            <a:r>
              <a:rPr kumimoji="1" lang="ja-JP" altLang="en-US" sz="1200" dirty="0"/>
              <a:t>等で手作業にて記録・管理している種々のデータを、統合データ基板に一元管理する。</a:t>
            </a:r>
            <a:r>
              <a:rPr kumimoji="1" lang="ja-JP" altLang="en-US" sz="1200" dirty="0">
                <a:solidFill>
                  <a:srgbClr val="FF0000"/>
                </a:solidFill>
              </a:rPr>
              <a:t>需要量</a:t>
            </a:r>
            <a:r>
              <a:rPr kumimoji="1" lang="en-US" altLang="ja-JP" sz="1200" dirty="0">
                <a:solidFill>
                  <a:srgbClr val="FF0000"/>
                </a:solidFill>
              </a:rPr>
              <a:t>/</a:t>
            </a:r>
            <a:r>
              <a:rPr kumimoji="1" lang="ja-JP" altLang="en-US" sz="1200" dirty="0">
                <a:solidFill>
                  <a:srgbClr val="FF0000"/>
                </a:solidFill>
              </a:rPr>
              <a:t>在庫量</a:t>
            </a:r>
            <a:r>
              <a:rPr kumimoji="1" lang="en-US" altLang="ja-JP" sz="1200" dirty="0">
                <a:solidFill>
                  <a:srgbClr val="FF0000"/>
                </a:solidFill>
              </a:rPr>
              <a:t>/</a:t>
            </a:r>
            <a:r>
              <a:rPr kumimoji="1" lang="ja-JP" altLang="en-US" sz="1200" dirty="0">
                <a:solidFill>
                  <a:srgbClr val="FF0000"/>
                </a:solidFill>
              </a:rPr>
              <a:t>配送管理の統合化</a:t>
            </a:r>
          </a:p>
        </p:txBody>
      </p:sp>
      <p:sp>
        <p:nvSpPr>
          <p:cNvPr id="51" name="テキスト ボックス 50">
            <a:extLst>
              <a:ext uri="{FF2B5EF4-FFF2-40B4-BE49-F238E27FC236}">
                <a16:creationId xmlns:a16="http://schemas.microsoft.com/office/drawing/2014/main" id="{EEBFEB4E-1AEB-D578-1440-D1946A7BC25F}"/>
              </a:ext>
            </a:extLst>
          </p:cNvPr>
          <p:cNvSpPr txBox="1"/>
          <p:nvPr/>
        </p:nvSpPr>
        <p:spPr>
          <a:xfrm>
            <a:off x="721974" y="5147684"/>
            <a:ext cx="1745840" cy="1200329"/>
          </a:xfrm>
          <a:prstGeom prst="rect">
            <a:avLst/>
          </a:prstGeom>
          <a:noFill/>
        </p:spPr>
        <p:txBody>
          <a:bodyPr wrap="square" rtlCol="0">
            <a:spAutoFit/>
          </a:bodyPr>
          <a:lstStyle/>
          <a:p>
            <a:r>
              <a:rPr kumimoji="1" lang="ja-JP" altLang="en-US" sz="1200" dirty="0"/>
              <a:t>・顕在化している業務課題の解決策を模索する</a:t>
            </a:r>
            <a:endParaRPr kumimoji="1" lang="en-US" altLang="ja-JP" sz="1200" dirty="0"/>
          </a:p>
          <a:p>
            <a:r>
              <a:rPr lang="ja-JP" altLang="en-US" sz="1200" dirty="0"/>
              <a:t>・各部から業務改善アイデアを募り、具体化に向けて検証を行う</a:t>
            </a:r>
            <a:endParaRPr kumimoji="1" lang="ja-JP" altLang="en-US" sz="1200" dirty="0"/>
          </a:p>
        </p:txBody>
      </p:sp>
      <p:sp>
        <p:nvSpPr>
          <p:cNvPr id="52" name="矢印: 五方向 51">
            <a:extLst>
              <a:ext uri="{FF2B5EF4-FFF2-40B4-BE49-F238E27FC236}">
                <a16:creationId xmlns:a16="http://schemas.microsoft.com/office/drawing/2014/main" id="{BC3B77F5-4DAC-FCB6-C57D-E5EC1A22C89E}"/>
              </a:ext>
            </a:extLst>
          </p:cNvPr>
          <p:cNvSpPr/>
          <p:nvPr/>
        </p:nvSpPr>
        <p:spPr>
          <a:xfrm>
            <a:off x="2605547" y="1434786"/>
            <a:ext cx="3187251" cy="461665"/>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dirty="0">
                <a:solidFill>
                  <a:schemeClr val="tx1"/>
                </a:solidFill>
              </a:rPr>
              <a:t>トラック台数予測機能を用いた、</a:t>
            </a:r>
            <a:endParaRPr kumimoji="1" lang="en-US" altLang="ja-JP" sz="1200" dirty="0">
              <a:solidFill>
                <a:schemeClr val="tx1"/>
              </a:solidFill>
            </a:endParaRPr>
          </a:p>
          <a:p>
            <a:pPr algn="ctr"/>
            <a:r>
              <a:rPr lang="ja-JP" altLang="en-US" sz="1200" dirty="0">
                <a:solidFill>
                  <a:schemeClr val="tx1"/>
                </a:solidFill>
              </a:rPr>
              <a:t>実務利用による検証</a:t>
            </a:r>
            <a:endParaRPr kumimoji="1" lang="ja-JP" altLang="en-US" sz="1200" dirty="0">
              <a:solidFill>
                <a:schemeClr val="tx1"/>
              </a:solidFill>
            </a:endParaRPr>
          </a:p>
        </p:txBody>
      </p:sp>
      <p:sp>
        <p:nvSpPr>
          <p:cNvPr id="56" name="矢印: 五方向 55">
            <a:extLst>
              <a:ext uri="{FF2B5EF4-FFF2-40B4-BE49-F238E27FC236}">
                <a16:creationId xmlns:a16="http://schemas.microsoft.com/office/drawing/2014/main" id="{B49F84C1-AC0A-0DCB-34E9-01D5096C22FC}"/>
              </a:ext>
            </a:extLst>
          </p:cNvPr>
          <p:cNvSpPr/>
          <p:nvPr/>
        </p:nvSpPr>
        <p:spPr>
          <a:xfrm>
            <a:off x="2602734" y="1921079"/>
            <a:ext cx="3187249" cy="2769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dirty="0">
                <a:solidFill>
                  <a:schemeClr val="tx1"/>
                </a:solidFill>
              </a:rPr>
              <a:t>データ蓄積</a:t>
            </a:r>
          </a:p>
        </p:txBody>
      </p:sp>
      <p:sp>
        <p:nvSpPr>
          <p:cNvPr id="57" name="矢印: 五方向 56">
            <a:extLst>
              <a:ext uri="{FF2B5EF4-FFF2-40B4-BE49-F238E27FC236}">
                <a16:creationId xmlns:a16="http://schemas.microsoft.com/office/drawing/2014/main" id="{4EB91F3B-72FC-19B0-1400-776B85D41646}"/>
              </a:ext>
            </a:extLst>
          </p:cNvPr>
          <p:cNvSpPr/>
          <p:nvPr/>
        </p:nvSpPr>
        <p:spPr>
          <a:xfrm>
            <a:off x="4218425" y="2218618"/>
            <a:ext cx="1568616" cy="2769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ja-JP" altLang="en-US" sz="1200" dirty="0">
                <a:solidFill>
                  <a:schemeClr val="tx1"/>
                </a:solidFill>
              </a:rPr>
              <a:t>ロジック見直し</a:t>
            </a:r>
            <a:endParaRPr kumimoji="1" lang="ja-JP" altLang="en-US" sz="1200" dirty="0">
              <a:solidFill>
                <a:schemeClr val="tx1"/>
              </a:solidFill>
            </a:endParaRPr>
          </a:p>
        </p:txBody>
      </p:sp>
      <p:sp>
        <p:nvSpPr>
          <p:cNvPr id="61" name="矢印: 五方向 60">
            <a:extLst>
              <a:ext uri="{FF2B5EF4-FFF2-40B4-BE49-F238E27FC236}">
                <a16:creationId xmlns:a16="http://schemas.microsoft.com/office/drawing/2014/main" id="{2D43192A-0568-885B-3121-2B90637A30C3}"/>
              </a:ext>
            </a:extLst>
          </p:cNvPr>
          <p:cNvSpPr/>
          <p:nvPr/>
        </p:nvSpPr>
        <p:spPr>
          <a:xfrm>
            <a:off x="2544649" y="2546338"/>
            <a:ext cx="1467592" cy="658860"/>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dirty="0">
                <a:solidFill>
                  <a:schemeClr val="tx1"/>
                </a:solidFill>
              </a:rPr>
              <a:t>トラック台数予測機能</a:t>
            </a:r>
            <a:r>
              <a:rPr lang="ja-JP" altLang="en-US" sz="1100" dirty="0">
                <a:solidFill>
                  <a:schemeClr val="tx1"/>
                </a:solidFill>
              </a:rPr>
              <a:t>を用いた業務プロセス</a:t>
            </a:r>
            <a:r>
              <a:rPr kumimoji="1" lang="ja-JP" altLang="en-US" sz="1100" dirty="0">
                <a:solidFill>
                  <a:schemeClr val="tx1"/>
                </a:solidFill>
              </a:rPr>
              <a:t>への変更・運用</a:t>
            </a:r>
          </a:p>
        </p:txBody>
      </p:sp>
      <p:sp>
        <p:nvSpPr>
          <p:cNvPr id="62" name="矢印: 五方向 61">
            <a:extLst>
              <a:ext uri="{FF2B5EF4-FFF2-40B4-BE49-F238E27FC236}">
                <a16:creationId xmlns:a16="http://schemas.microsoft.com/office/drawing/2014/main" id="{FC3DDFB0-9184-F0D4-86B5-951209BEE8C2}"/>
              </a:ext>
            </a:extLst>
          </p:cNvPr>
          <p:cNvSpPr/>
          <p:nvPr/>
        </p:nvSpPr>
        <p:spPr>
          <a:xfrm>
            <a:off x="4099581" y="2589194"/>
            <a:ext cx="1709897" cy="1154530"/>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dirty="0">
                <a:solidFill>
                  <a:schemeClr val="tx1"/>
                </a:solidFill>
              </a:rPr>
              <a:t>一連業務をシステム化</a:t>
            </a:r>
            <a:r>
              <a:rPr lang="ja-JP" altLang="en-US" sz="1200" dirty="0">
                <a:solidFill>
                  <a:schemeClr val="tx1"/>
                </a:solidFill>
              </a:rPr>
              <a:t>した場合の効果と、システム化に掛る費用の</a:t>
            </a:r>
            <a:r>
              <a:rPr lang="en-US" altLang="ja-JP" sz="1200" dirty="0">
                <a:solidFill>
                  <a:schemeClr val="tx1"/>
                </a:solidFill>
              </a:rPr>
              <a:t>ROI</a:t>
            </a:r>
            <a:r>
              <a:rPr lang="ja-JP" altLang="en-US" sz="1200" dirty="0">
                <a:solidFill>
                  <a:schemeClr val="tx1"/>
                </a:solidFill>
              </a:rPr>
              <a:t>を試算、導入要否を判断</a:t>
            </a:r>
            <a:endParaRPr kumimoji="1" lang="en-US" altLang="ja-JP" sz="1200" dirty="0">
              <a:solidFill>
                <a:schemeClr val="tx1"/>
              </a:solidFill>
            </a:endParaRPr>
          </a:p>
        </p:txBody>
      </p:sp>
      <p:sp>
        <p:nvSpPr>
          <p:cNvPr id="63" name="矢印: 五方向 62">
            <a:extLst>
              <a:ext uri="{FF2B5EF4-FFF2-40B4-BE49-F238E27FC236}">
                <a16:creationId xmlns:a16="http://schemas.microsoft.com/office/drawing/2014/main" id="{5A47225C-8F7D-91D2-39EA-1FB35A229CE8}"/>
              </a:ext>
            </a:extLst>
          </p:cNvPr>
          <p:cNvSpPr/>
          <p:nvPr/>
        </p:nvSpPr>
        <p:spPr>
          <a:xfrm>
            <a:off x="5860517" y="1518672"/>
            <a:ext cx="886030" cy="2227348"/>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ja-JP" altLang="en-US" sz="1200" dirty="0">
                <a:solidFill>
                  <a:schemeClr val="tx1"/>
                </a:solidFill>
              </a:rPr>
              <a:t>要件</a:t>
            </a:r>
            <a:endParaRPr kumimoji="1" lang="en-US" altLang="ja-JP" sz="1200" dirty="0">
              <a:solidFill>
                <a:schemeClr val="tx1"/>
              </a:solidFill>
            </a:endParaRPr>
          </a:p>
          <a:p>
            <a:pPr algn="ctr"/>
            <a:r>
              <a:rPr kumimoji="1" lang="ja-JP" altLang="en-US" sz="1200" dirty="0">
                <a:solidFill>
                  <a:schemeClr val="tx1"/>
                </a:solidFill>
              </a:rPr>
              <a:t>定義</a:t>
            </a:r>
          </a:p>
        </p:txBody>
      </p:sp>
      <p:sp>
        <p:nvSpPr>
          <p:cNvPr id="64" name="矢印: 五方向 63">
            <a:extLst>
              <a:ext uri="{FF2B5EF4-FFF2-40B4-BE49-F238E27FC236}">
                <a16:creationId xmlns:a16="http://schemas.microsoft.com/office/drawing/2014/main" id="{3E2B94E0-EE44-5127-F3B0-A1ECB1082611}"/>
              </a:ext>
            </a:extLst>
          </p:cNvPr>
          <p:cNvSpPr/>
          <p:nvPr/>
        </p:nvSpPr>
        <p:spPr>
          <a:xfrm>
            <a:off x="6767370" y="1502551"/>
            <a:ext cx="1234693" cy="2227348"/>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ja-JP" altLang="en-US" sz="1200" dirty="0">
                <a:solidFill>
                  <a:schemeClr val="tx1"/>
                </a:solidFill>
              </a:rPr>
              <a:t>ベンダー</a:t>
            </a:r>
            <a:endParaRPr lang="en-US" altLang="ja-JP" sz="1200" dirty="0">
              <a:solidFill>
                <a:schemeClr val="tx1"/>
              </a:solidFill>
            </a:endParaRPr>
          </a:p>
          <a:p>
            <a:pPr algn="ctr"/>
            <a:r>
              <a:rPr lang="ja-JP" altLang="en-US" sz="1200" dirty="0">
                <a:solidFill>
                  <a:schemeClr val="tx1"/>
                </a:solidFill>
              </a:rPr>
              <a:t>選定</a:t>
            </a:r>
            <a:endParaRPr lang="en-US" altLang="ja-JP" sz="1200" dirty="0">
              <a:solidFill>
                <a:schemeClr val="tx1"/>
              </a:solidFill>
            </a:endParaRPr>
          </a:p>
          <a:p>
            <a:pPr algn="ctr"/>
            <a:endParaRPr kumimoji="1" lang="ja-JP" altLang="en-US" sz="1200" dirty="0">
              <a:solidFill>
                <a:schemeClr val="tx1"/>
              </a:solidFill>
            </a:endParaRPr>
          </a:p>
        </p:txBody>
      </p:sp>
      <p:sp>
        <p:nvSpPr>
          <p:cNvPr id="65" name="矢印: 五方向 64">
            <a:extLst>
              <a:ext uri="{FF2B5EF4-FFF2-40B4-BE49-F238E27FC236}">
                <a16:creationId xmlns:a16="http://schemas.microsoft.com/office/drawing/2014/main" id="{0476E91C-E7CF-DF3D-C94C-173C69944CDF}"/>
              </a:ext>
            </a:extLst>
          </p:cNvPr>
          <p:cNvSpPr/>
          <p:nvPr/>
        </p:nvSpPr>
        <p:spPr>
          <a:xfrm>
            <a:off x="8004283" y="1502551"/>
            <a:ext cx="919387" cy="2227348"/>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ja-JP" altLang="en-US" sz="1200" dirty="0">
                <a:solidFill>
                  <a:schemeClr val="tx1"/>
                </a:solidFill>
              </a:rPr>
              <a:t>開発・</a:t>
            </a:r>
            <a:endParaRPr kumimoji="1" lang="en-US" altLang="ja-JP" sz="1200" dirty="0">
              <a:solidFill>
                <a:schemeClr val="tx1"/>
              </a:solidFill>
            </a:endParaRPr>
          </a:p>
          <a:p>
            <a:pPr algn="ctr"/>
            <a:r>
              <a:rPr kumimoji="1" lang="ja-JP" altLang="en-US" sz="1200" dirty="0">
                <a:solidFill>
                  <a:schemeClr val="tx1"/>
                </a:solidFill>
              </a:rPr>
              <a:t>実装</a:t>
            </a:r>
          </a:p>
        </p:txBody>
      </p:sp>
      <p:sp>
        <p:nvSpPr>
          <p:cNvPr id="66" name="矢印: 五方向 65">
            <a:extLst>
              <a:ext uri="{FF2B5EF4-FFF2-40B4-BE49-F238E27FC236}">
                <a16:creationId xmlns:a16="http://schemas.microsoft.com/office/drawing/2014/main" id="{E0BC66D4-5B54-A044-6E53-902FF511EAB0}"/>
              </a:ext>
            </a:extLst>
          </p:cNvPr>
          <p:cNvSpPr/>
          <p:nvPr/>
        </p:nvSpPr>
        <p:spPr>
          <a:xfrm>
            <a:off x="9092581" y="1502551"/>
            <a:ext cx="1081088" cy="2227348"/>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ja-JP" altLang="en-US" sz="1200" dirty="0">
                <a:solidFill>
                  <a:schemeClr val="tx1"/>
                </a:solidFill>
              </a:rPr>
              <a:t>運用</a:t>
            </a:r>
          </a:p>
        </p:txBody>
      </p:sp>
      <p:sp>
        <p:nvSpPr>
          <p:cNvPr id="67" name="矢印: 五方向 66">
            <a:extLst>
              <a:ext uri="{FF2B5EF4-FFF2-40B4-BE49-F238E27FC236}">
                <a16:creationId xmlns:a16="http://schemas.microsoft.com/office/drawing/2014/main" id="{048F228B-80CD-38DA-7B64-83DA8F250E13}"/>
              </a:ext>
            </a:extLst>
          </p:cNvPr>
          <p:cNvSpPr/>
          <p:nvPr/>
        </p:nvSpPr>
        <p:spPr>
          <a:xfrm>
            <a:off x="10187296" y="1502551"/>
            <a:ext cx="1390986" cy="2227348"/>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ja-JP" altLang="en-US" sz="1200" dirty="0">
                <a:solidFill>
                  <a:schemeClr val="tx1"/>
                </a:solidFill>
              </a:rPr>
              <a:t>他システム</a:t>
            </a:r>
            <a:endParaRPr kumimoji="1" lang="en-US" altLang="ja-JP" sz="1200" dirty="0">
              <a:solidFill>
                <a:schemeClr val="tx1"/>
              </a:solidFill>
            </a:endParaRPr>
          </a:p>
          <a:p>
            <a:pPr algn="ctr"/>
            <a:r>
              <a:rPr kumimoji="1" lang="ja-JP" altLang="en-US" sz="1200" dirty="0">
                <a:solidFill>
                  <a:schemeClr val="tx1"/>
                </a:solidFill>
              </a:rPr>
              <a:t>連携</a:t>
            </a:r>
            <a:r>
              <a:rPr kumimoji="1" lang="en-US" altLang="ja-JP" sz="1200" dirty="0">
                <a:solidFill>
                  <a:schemeClr val="tx1"/>
                </a:solidFill>
              </a:rPr>
              <a:t>, </a:t>
            </a:r>
            <a:r>
              <a:rPr kumimoji="1" lang="ja-JP" altLang="en-US" sz="1200" dirty="0">
                <a:solidFill>
                  <a:schemeClr val="tx1"/>
                </a:solidFill>
              </a:rPr>
              <a:t>統合システム化　等</a:t>
            </a:r>
          </a:p>
        </p:txBody>
      </p:sp>
      <p:sp>
        <p:nvSpPr>
          <p:cNvPr id="70" name="矢印: 五方向 69">
            <a:extLst>
              <a:ext uri="{FF2B5EF4-FFF2-40B4-BE49-F238E27FC236}">
                <a16:creationId xmlns:a16="http://schemas.microsoft.com/office/drawing/2014/main" id="{7B537C49-7A1F-34EC-E866-5F7C3279D9AC}"/>
              </a:ext>
            </a:extLst>
          </p:cNvPr>
          <p:cNvSpPr/>
          <p:nvPr/>
        </p:nvSpPr>
        <p:spPr>
          <a:xfrm>
            <a:off x="2552287" y="3848333"/>
            <a:ext cx="1467592" cy="1199683"/>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dirty="0">
                <a:solidFill>
                  <a:schemeClr val="tx1"/>
                </a:solidFill>
              </a:rPr>
              <a:t>実績データフォーマットの統一化検討</a:t>
            </a:r>
          </a:p>
        </p:txBody>
      </p:sp>
      <p:sp>
        <p:nvSpPr>
          <p:cNvPr id="71" name="矢印: 五方向 70">
            <a:extLst>
              <a:ext uri="{FF2B5EF4-FFF2-40B4-BE49-F238E27FC236}">
                <a16:creationId xmlns:a16="http://schemas.microsoft.com/office/drawing/2014/main" id="{C53723E5-7899-78BB-827A-A71E44DA3A58}"/>
              </a:ext>
            </a:extLst>
          </p:cNvPr>
          <p:cNvSpPr/>
          <p:nvPr/>
        </p:nvSpPr>
        <p:spPr>
          <a:xfrm>
            <a:off x="4092561" y="3838884"/>
            <a:ext cx="1690189" cy="1199683"/>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dirty="0">
                <a:solidFill>
                  <a:schemeClr val="tx1"/>
                </a:solidFill>
              </a:rPr>
              <a:t>実務での利用、</a:t>
            </a:r>
            <a:endParaRPr kumimoji="1" lang="en-US" altLang="ja-JP" sz="1200" dirty="0">
              <a:solidFill>
                <a:schemeClr val="tx1"/>
              </a:solidFill>
            </a:endParaRPr>
          </a:p>
          <a:p>
            <a:r>
              <a:rPr lang="ja-JP" altLang="en-US" sz="1200" dirty="0">
                <a:solidFill>
                  <a:schemeClr val="tx1"/>
                </a:solidFill>
              </a:rPr>
              <a:t>業務担当者からのフィードバックを受けフォーマット修正</a:t>
            </a:r>
            <a:endParaRPr kumimoji="1" lang="ja-JP" altLang="en-US" sz="1200" dirty="0">
              <a:solidFill>
                <a:schemeClr val="tx1"/>
              </a:solidFill>
            </a:endParaRPr>
          </a:p>
        </p:txBody>
      </p:sp>
      <p:sp>
        <p:nvSpPr>
          <p:cNvPr id="72" name="矢印: 五方向 71">
            <a:extLst>
              <a:ext uri="{FF2B5EF4-FFF2-40B4-BE49-F238E27FC236}">
                <a16:creationId xmlns:a16="http://schemas.microsoft.com/office/drawing/2014/main" id="{105E9E38-23B6-456F-D39B-EDCA4D7B679A}"/>
              </a:ext>
            </a:extLst>
          </p:cNvPr>
          <p:cNvSpPr/>
          <p:nvPr/>
        </p:nvSpPr>
        <p:spPr>
          <a:xfrm>
            <a:off x="5867802" y="3832397"/>
            <a:ext cx="1633756" cy="1199683"/>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dirty="0">
                <a:solidFill>
                  <a:schemeClr val="tx1"/>
                </a:solidFill>
              </a:rPr>
              <a:t>データベース</a:t>
            </a:r>
            <a:endParaRPr kumimoji="1" lang="en-US" altLang="ja-JP" sz="1200" dirty="0">
              <a:solidFill>
                <a:schemeClr val="tx1"/>
              </a:solidFill>
            </a:endParaRPr>
          </a:p>
          <a:p>
            <a:r>
              <a:rPr lang="ja-JP" altLang="en-US" sz="1200" dirty="0">
                <a:solidFill>
                  <a:schemeClr val="tx1"/>
                </a:solidFill>
              </a:rPr>
              <a:t>システムの検討</a:t>
            </a:r>
            <a:endParaRPr lang="en-US" altLang="ja-JP" sz="1200" dirty="0">
              <a:solidFill>
                <a:schemeClr val="tx1"/>
              </a:solidFill>
            </a:endParaRPr>
          </a:p>
          <a:p>
            <a:r>
              <a:rPr kumimoji="1" lang="en-US" altLang="ja-JP" sz="1200" dirty="0">
                <a:solidFill>
                  <a:schemeClr val="tx1"/>
                </a:solidFill>
              </a:rPr>
              <a:t>(</a:t>
            </a:r>
            <a:r>
              <a:rPr kumimoji="1" lang="ja-JP" altLang="en-US" sz="1200" dirty="0">
                <a:solidFill>
                  <a:schemeClr val="tx1"/>
                </a:solidFill>
              </a:rPr>
              <a:t>ベンダー</a:t>
            </a:r>
            <a:r>
              <a:rPr kumimoji="1" lang="en-US" altLang="ja-JP" sz="1200" dirty="0">
                <a:solidFill>
                  <a:schemeClr val="tx1"/>
                </a:solidFill>
              </a:rPr>
              <a:t>)</a:t>
            </a:r>
            <a:endParaRPr kumimoji="1" lang="ja-JP" altLang="en-US" sz="1200" dirty="0">
              <a:solidFill>
                <a:schemeClr val="tx1"/>
              </a:solidFill>
            </a:endParaRPr>
          </a:p>
        </p:txBody>
      </p:sp>
      <p:sp>
        <p:nvSpPr>
          <p:cNvPr id="73" name="矢印: 五方向 72">
            <a:extLst>
              <a:ext uri="{FF2B5EF4-FFF2-40B4-BE49-F238E27FC236}">
                <a16:creationId xmlns:a16="http://schemas.microsoft.com/office/drawing/2014/main" id="{7B992BFA-632C-C214-D867-1AB2CD759193}"/>
              </a:ext>
            </a:extLst>
          </p:cNvPr>
          <p:cNvSpPr/>
          <p:nvPr/>
        </p:nvSpPr>
        <p:spPr>
          <a:xfrm>
            <a:off x="7531039" y="3838055"/>
            <a:ext cx="1406256" cy="1199683"/>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dirty="0">
                <a:solidFill>
                  <a:schemeClr val="tx1"/>
                </a:solidFill>
              </a:rPr>
              <a:t>開発・実装</a:t>
            </a:r>
            <a:endParaRPr kumimoji="1" lang="en-US" altLang="ja-JP" sz="1200" dirty="0">
              <a:solidFill>
                <a:schemeClr val="tx1"/>
              </a:solidFill>
            </a:endParaRPr>
          </a:p>
        </p:txBody>
      </p:sp>
      <p:sp>
        <p:nvSpPr>
          <p:cNvPr id="76" name="矢印: 五方向 75">
            <a:extLst>
              <a:ext uri="{FF2B5EF4-FFF2-40B4-BE49-F238E27FC236}">
                <a16:creationId xmlns:a16="http://schemas.microsoft.com/office/drawing/2014/main" id="{9B814B71-BBB6-6005-4B4A-4A9A9FCAC876}"/>
              </a:ext>
            </a:extLst>
          </p:cNvPr>
          <p:cNvSpPr/>
          <p:nvPr/>
        </p:nvSpPr>
        <p:spPr>
          <a:xfrm>
            <a:off x="2552682" y="5163972"/>
            <a:ext cx="1467592" cy="595314"/>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dirty="0">
                <a:solidFill>
                  <a:schemeClr val="tx1"/>
                </a:solidFill>
              </a:rPr>
              <a:t>各トラックへの“荷積計画の自動化”方法検討</a:t>
            </a:r>
          </a:p>
        </p:txBody>
      </p:sp>
      <p:sp>
        <p:nvSpPr>
          <p:cNvPr id="77" name="矢印: 五方向 76">
            <a:extLst>
              <a:ext uri="{FF2B5EF4-FFF2-40B4-BE49-F238E27FC236}">
                <a16:creationId xmlns:a16="http://schemas.microsoft.com/office/drawing/2014/main" id="{61BC10F5-3708-3B8C-FA01-7C8A85F34676}"/>
              </a:ext>
            </a:extLst>
          </p:cNvPr>
          <p:cNvSpPr/>
          <p:nvPr/>
        </p:nvSpPr>
        <p:spPr>
          <a:xfrm>
            <a:off x="4084459" y="5157519"/>
            <a:ext cx="1698292" cy="601766"/>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dirty="0">
                <a:solidFill>
                  <a:schemeClr val="tx1"/>
                </a:solidFill>
              </a:rPr>
              <a:t>デジタル活用による打ち手の検証</a:t>
            </a:r>
          </a:p>
        </p:txBody>
      </p:sp>
      <p:sp>
        <p:nvSpPr>
          <p:cNvPr id="78" name="矢印: 五方向 77">
            <a:extLst>
              <a:ext uri="{FF2B5EF4-FFF2-40B4-BE49-F238E27FC236}">
                <a16:creationId xmlns:a16="http://schemas.microsoft.com/office/drawing/2014/main" id="{C146A7B7-4D90-3B64-ACC6-9CD364A4EE7D}"/>
              </a:ext>
            </a:extLst>
          </p:cNvPr>
          <p:cNvSpPr/>
          <p:nvPr/>
        </p:nvSpPr>
        <p:spPr>
          <a:xfrm>
            <a:off x="5860516" y="5163970"/>
            <a:ext cx="738577" cy="595313"/>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dirty="0">
                <a:solidFill>
                  <a:schemeClr val="tx1"/>
                </a:solidFill>
              </a:rPr>
              <a:t>要件</a:t>
            </a:r>
            <a:endParaRPr kumimoji="1" lang="en-US" altLang="ja-JP" sz="1200" dirty="0">
              <a:solidFill>
                <a:schemeClr val="tx1"/>
              </a:solidFill>
            </a:endParaRPr>
          </a:p>
          <a:p>
            <a:r>
              <a:rPr kumimoji="1" lang="ja-JP" altLang="en-US" sz="1200" dirty="0">
                <a:solidFill>
                  <a:schemeClr val="tx1"/>
                </a:solidFill>
              </a:rPr>
              <a:t>定義</a:t>
            </a:r>
          </a:p>
        </p:txBody>
      </p:sp>
      <p:sp>
        <p:nvSpPr>
          <p:cNvPr id="79" name="矢印: 五方向 78">
            <a:extLst>
              <a:ext uri="{FF2B5EF4-FFF2-40B4-BE49-F238E27FC236}">
                <a16:creationId xmlns:a16="http://schemas.microsoft.com/office/drawing/2014/main" id="{E87737B3-3825-DDC6-23AF-544733C9A38C}"/>
              </a:ext>
            </a:extLst>
          </p:cNvPr>
          <p:cNvSpPr/>
          <p:nvPr/>
        </p:nvSpPr>
        <p:spPr>
          <a:xfrm>
            <a:off x="6646643" y="5163970"/>
            <a:ext cx="1040649" cy="595314"/>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dirty="0">
                <a:solidFill>
                  <a:schemeClr val="tx1"/>
                </a:solidFill>
              </a:rPr>
              <a:t>ベンダー選定</a:t>
            </a:r>
          </a:p>
        </p:txBody>
      </p:sp>
      <p:sp>
        <p:nvSpPr>
          <p:cNvPr id="82" name="矢印: 五方向 81">
            <a:extLst>
              <a:ext uri="{FF2B5EF4-FFF2-40B4-BE49-F238E27FC236}">
                <a16:creationId xmlns:a16="http://schemas.microsoft.com/office/drawing/2014/main" id="{EFBD05C5-E0CC-C77B-5090-1EF7DD31ED90}"/>
              </a:ext>
            </a:extLst>
          </p:cNvPr>
          <p:cNvSpPr/>
          <p:nvPr/>
        </p:nvSpPr>
        <p:spPr>
          <a:xfrm>
            <a:off x="7722972" y="5163969"/>
            <a:ext cx="1214323" cy="595314"/>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dirty="0">
                <a:solidFill>
                  <a:schemeClr val="tx1"/>
                </a:solidFill>
              </a:rPr>
              <a:t>開発・実装</a:t>
            </a:r>
          </a:p>
        </p:txBody>
      </p:sp>
      <p:sp>
        <p:nvSpPr>
          <p:cNvPr id="83" name="矢印: 五方向 82">
            <a:extLst>
              <a:ext uri="{FF2B5EF4-FFF2-40B4-BE49-F238E27FC236}">
                <a16:creationId xmlns:a16="http://schemas.microsoft.com/office/drawing/2014/main" id="{403C1293-0F4E-44E1-1C15-4F46BA33B2F7}"/>
              </a:ext>
            </a:extLst>
          </p:cNvPr>
          <p:cNvSpPr/>
          <p:nvPr/>
        </p:nvSpPr>
        <p:spPr>
          <a:xfrm>
            <a:off x="8974796" y="3838055"/>
            <a:ext cx="2848485" cy="2483231"/>
          </a:xfrm>
          <a:prstGeom prst="homePlate">
            <a:avLst>
              <a:gd name="adj" fmla="val 28134"/>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endParaRPr kumimoji="1" lang="en-US" altLang="ja-JP" sz="1200" dirty="0">
              <a:solidFill>
                <a:schemeClr val="tx1"/>
              </a:solidFill>
            </a:endParaRPr>
          </a:p>
          <a:p>
            <a:endParaRPr lang="en-US" altLang="ja-JP" sz="1200" dirty="0">
              <a:solidFill>
                <a:schemeClr val="tx1"/>
              </a:solidFill>
            </a:endParaRPr>
          </a:p>
          <a:p>
            <a:endParaRPr kumimoji="1" lang="en-US" altLang="ja-JP" sz="1200" dirty="0">
              <a:solidFill>
                <a:schemeClr val="tx1"/>
              </a:solidFill>
            </a:endParaRPr>
          </a:p>
          <a:p>
            <a:r>
              <a:rPr kumimoji="1" lang="ja-JP" altLang="en-US" sz="1200" dirty="0">
                <a:solidFill>
                  <a:schemeClr val="tx1"/>
                </a:solidFill>
              </a:rPr>
              <a:t>全拠点データの分析</a:t>
            </a:r>
          </a:p>
        </p:txBody>
      </p:sp>
      <p:sp>
        <p:nvSpPr>
          <p:cNvPr id="84" name="矢印: 五方向 83">
            <a:extLst>
              <a:ext uri="{FF2B5EF4-FFF2-40B4-BE49-F238E27FC236}">
                <a16:creationId xmlns:a16="http://schemas.microsoft.com/office/drawing/2014/main" id="{5AF99C6B-4458-7DF3-5051-60D517BCF458}"/>
              </a:ext>
            </a:extLst>
          </p:cNvPr>
          <p:cNvSpPr/>
          <p:nvPr/>
        </p:nvSpPr>
        <p:spPr>
          <a:xfrm>
            <a:off x="9013192" y="5105178"/>
            <a:ext cx="754401" cy="1199683"/>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dirty="0">
                <a:solidFill>
                  <a:schemeClr val="tx1"/>
                </a:solidFill>
              </a:rPr>
              <a:t>仮設</a:t>
            </a:r>
            <a:endParaRPr kumimoji="1" lang="en-US" altLang="ja-JP" sz="1200" dirty="0">
              <a:solidFill>
                <a:schemeClr val="tx1"/>
              </a:solidFill>
            </a:endParaRPr>
          </a:p>
          <a:p>
            <a:r>
              <a:rPr kumimoji="1" lang="ja-JP" altLang="en-US" sz="1200" dirty="0">
                <a:solidFill>
                  <a:schemeClr val="tx1"/>
                </a:solidFill>
              </a:rPr>
              <a:t>立案</a:t>
            </a:r>
          </a:p>
        </p:txBody>
      </p:sp>
      <p:sp>
        <p:nvSpPr>
          <p:cNvPr id="85" name="矢印: 五方向 84">
            <a:extLst>
              <a:ext uri="{FF2B5EF4-FFF2-40B4-BE49-F238E27FC236}">
                <a16:creationId xmlns:a16="http://schemas.microsoft.com/office/drawing/2014/main" id="{43B29A2F-1838-21F7-7D75-87933A20AA38}"/>
              </a:ext>
            </a:extLst>
          </p:cNvPr>
          <p:cNvSpPr/>
          <p:nvPr/>
        </p:nvSpPr>
        <p:spPr>
          <a:xfrm>
            <a:off x="9758836" y="5108379"/>
            <a:ext cx="754401" cy="1199683"/>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dirty="0">
                <a:solidFill>
                  <a:schemeClr val="tx1"/>
                </a:solidFill>
              </a:rPr>
              <a:t>検証</a:t>
            </a:r>
          </a:p>
        </p:txBody>
      </p:sp>
      <p:sp>
        <p:nvSpPr>
          <p:cNvPr id="88" name="矢印: 五方向 87">
            <a:extLst>
              <a:ext uri="{FF2B5EF4-FFF2-40B4-BE49-F238E27FC236}">
                <a16:creationId xmlns:a16="http://schemas.microsoft.com/office/drawing/2014/main" id="{6661630A-90F9-722B-6B2B-2232CD0ECF64}"/>
              </a:ext>
            </a:extLst>
          </p:cNvPr>
          <p:cNvSpPr/>
          <p:nvPr/>
        </p:nvSpPr>
        <p:spPr>
          <a:xfrm>
            <a:off x="10504271" y="5084126"/>
            <a:ext cx="754401" cy="1199683"/>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en-US" altLang="ja-JP" sz="1200" dirty="0">
                <a:solidFill>
                  <a:schemeClr val="tx1"/>
                </a:solidFill>
              </a:rPr>
              <a:t>DX</a:t>
            </a:r>
            <a:r>
              <a:rPr kumimoji="1" lang="ja-JP" altLang="en-US" sz="1200" dirty="0">
                <a:solidFill>
                  <a:schemeClr val="tx1"/>
                </a:solidFill>
              </a:rPr>
              <a:t>施策の実行</a:t>
            </a:r>
          </a:p>
        </p:txBody>
      </p:sp>
      <p:sp>
        <p:nvSpPr>
          <p:cNvPr id="100" name="矢印: 五方向 99">
            <a:extLst>
              <a:ext uri="{FF2B5EF4-FFF2-40B4-BE49-F238E27FC236}">
                <a16:creationId xmlns:a16="http://schemas.microsoft.com/office/drawing/2014/main" id="{DD88CF2A-9A7F-0443-4F04-3AD88A927515}"/>
              </a:ext>
            </a:extLst>
          </p:cNvPr>
          <p:cNvSpPr/>
          <p:nvPr/>
        </p:nvSpPr>
        <p:spPr>
          <a:xfrm>
            <a:off x="2548340" y="5809296"/>
            <a:ext cx="3126670" cy="651812"/>
          </a:xfrm>
          <a:prstGeom prst="homePlate">
            <a:avLst/>
          </a:prstGeom>
          <a:solidFill>
            <a:schemeClr val="bg2">
              <a:lumMod val="7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ja-JP" altLang="en-US" sz="1200" dirty="0">
                <a:solidFill>
                  <a:schemeClr val="tx1"/>
                </a:solidFill>
              </a:rPr>
              <a:t>全社業務改善</a:t>
            </a:r>
            <a:endParaRPr lang="en-US" altLang="ja-JP" sz="1200" dirty="0">
              <a:solidFill>
                <a:schemeClr val="tx1"/>
              </a:solidFill>
            </a:endParaRPr>
          </a:p>
          <a:p>
            <a:r>
              <a:rPr kumimoji="1" lang="ja-JP" altLang="en-US" sz="1200" dirty="0">
                <a:solidFill>
                  <a:schemeClr val="tx1"/>
                </a:solidFill>
              </a:rPr>
              <a:t>に向けたアイデアの取集</a:t>
            </a:r>
          </a:p>
        </p:txBody>
      </p:sp>
      <p:sp>
        <p:nvSpPr>
          <p:cNvPr id="101" name="矢印: 五方向 100">
            <a:extLst>
              <a:ext uri="{FF2B5EF4-FFF2-40B4-BE49-F238E27FC236}">
                <a16:creationId xmlns:a16="http://schemas.microsoft.com/office/drawing/2014/main" id="{05358E7A-28B1-4F62-4D27-98CBE77C9938}"/>
              </a:ext>
            </a:extLst>
          </p:cNvPr>
          <p:cNvSpPr/>
          <p:nvPr/>
        </p:nvSpPr>
        <p:spPr>
          <a:xfrm>
            <a:off x="5860516" y="5795755"/>
            <a:ext cx="3063154" cy="651812"/>
          </a:xfrm>
          <a:prstGeom prst="homePlate">
            <a:avLst/>
          </a:prstGeom>
          <a:solidFill>
            <a:schemeClr val="bg2">
              <a:lumMod val="7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ja-JP" altLang="en-US" sz="1200" dirty="0">
                <a:solidFill>
                  <a:schemeClr val="tx1"/>
                </a:solidFill>
              </a:rPr>
              <a:t>全社業務改善</a:t>
            </a:r>
            <a:endParaRPr lang="en-US" altLang="ja-JP" sz="1200" dirty="0">
              <a:solidFill>
                <a:schemeClr val="tx1"/>
              </a:solidFill>
            </a:endParaRPr>
          </a:p>
          <a:p>
            <a:r>
              <a:rPr kumimoji="1" lang="ja-JP" altLang="en-US" sz="1200" dirty="0">
                <a:solidFill>
                  <a:schemeClr val="tx1"/>
                </a:solidFill>
              </a:rPr>
              <a:t>に向けた施策の具体化、</a:t>
            </a:r>
            <a:endParaRPr kumimoji="1" lang="en-US" altLang="ja-JP" sz="1200" dirty="0">
              <a:solidFill>
                <a:schemeClr val="tx1"/>
              </a:solidFill>
            </a:endParaRPr>
          </a:p>
          <a:p>
            <a:r>
              <a:rPr kumimoji="1" lang="ja-JP" altLang="en-US" sz="1200" dirty="0">
                <a:solidFill>
                  <a:schemeClr val="tx1"/>
                </a:solidFill>
              </a:rPr>
              <a:t>検証方法の具体化（</a:t>
            </a:r>
            <a:r>
              <a:rPr kumimoji="1" lang="en-US" altLang="ja-JP" sz="1200" dirty="0">
                <a:solidFill>
                  <a:schemeClr val="tx1"/>
                </a:solidFill>
              </a:rPr>
              <a:t>※</a:t>
            </a:r>
            <a:r>
              <a:rPr lang="ja-JP" altLang="en-US" sz="1200" dirty="0">
                <a:solidFill>
                  <a:schemeClr val="tx1"/>
                </a:solidFill>
              </a:rPr>
              <a:t>机上で</a:t>
            </a:r>
            <a:r>
              <a:rPr kumimoji="1" lang="ja-JP" altLang="en-US" sz="1200" dirty="0">
                <a:solidFill>
                  <a:schemeClr val="tx1"/>
                </a:solidFill>
              </a:rPr>
              <a:t>）</a:t>
            </a:r>
          </a:p>
        </p:txBody>
      </p:sp>
      <p:sp>
        <p:nvSpPr>
          <p:cNvPr id="2" name="矢印: 五方向 1">
            <a:extLst>
              <a:ext uri="{FF2B5EF4-FFF2-40B4-BE49-F238E27FC236}">
                <a16:creationId xmlns:a16="http://schemas.microsoft.com/office/drawing/2014/main" id="{953D86C7-A297-046E-AA3F-35B395CECFB4}"/>
              </a:ext>
            </a:extLst>
          </p:cNvPr>
          <p:cNvSpPr/>
          <p:nvPr/>
        </p:nvSpPr>
        <p:spPr>
          <a:xfrm>
            <a:off x="2543589" y="3297593"/>
            <a:ext cx="1467592" cy="401352"/>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dirty="0">
                <a:solidFill>
                  <a:srgbClr val="FF0000"/>
                </a:solidFill>
              </a:rPr>
              <a:t>需要予測の</a:t>
            </a:r>
            <a:endParaRPr kumimoji="1" lang="en-US" altLang="ja-JP" sz="1100" dirty="0">
              <a:solidFill>
                <a:srgbClr val="FF0000"/>
              </a:solidFill>
            </a:endParaRPr>
          </a:p>
          <a:p>
            <a:r>
              <a:rPr kumimoji="1" lang="ja-JP" altLang="en-US" sz="1100" dirty="0">
                <a:solidFill>
                  <a:srgbClr val="FF0000"/>
                </a:solidFill>
              </a:rPr>
              <a:t>精度検証</a:t>
            </a:r>
          </a:p>
        </p:txBody>
      </p:sp>
      <p:sp>
        <p:nvSpPr>
          <p:cNvPr id="5" name="Google Shape;124;p19">
            <a:extLst>
              <a:ext uri="{FF2B5EF4-FFF2-40B4-BE49-F238E27FC236}">
                <a16:creationId xmlns:a16="http://schemas.microsoft.com/office/drawing/2014/main" id="{2374A36F-2F71-099F-72DB-C02A48B0A24C}"/>
              </a:ext>
            </a:extLst>
          </p:cNvPr>
          <p:cNvSpPr txBox="1">
            <a:spLocks/>
          </p:cNvSpPr>
          <p:nvPr/>
        </p:nvSpPr>
        <p:spPr>
          <a:xfrm>
            <a:off x="11028363" y="112665"/>
            <a:ext cx="1163637" cy="523875"/>
          </a:xfrm>
          <a:prstGeom prst="rect">
            <a:avLst/>
          </a:prstGeom>
        </p:spPr>
        <p:txBody>
          <a:bodyPr spcFirstLastPara="1" vert="horz" wrap="square" lIns="121900" tIns="121900" rIns="121900" bIns="121900" rtlCol="0" anchor="ctr" anchorCtr="0">
            <a:noAutofit/>
          </a:bodyP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fld id="{00000000-1234-1234-1234-123412341234}" type="slidenum">
              <a:rPr lang="en-US" altLang="ja" sz="3733" b="1" kern="0" smtClean="0">
                <a:solidFill>
                  <a:srgbClr val="2A3990"/>
                </a:solidFill>
              </a:rPr>
              <a:pPr defTabSz="1219170">
                <a:buClr>
                  <a:srgbClr val="000000"/>
                </a:buClr>
              </a:pPr>
              <a:t>21</a:t>
            </a:fld>
            <a:endParaRPr lang="en-US" sz="3733" b="1" kern="0" dirty="0">
              <a:solidFill>
                <a:srgbClr val="2A3990"/>
              </a:solidFill>
            </a:endParaRPr>
          </a:p>
        </p:txBody>
      </p:sp>
    </p:spTree>
    <p:extLst>
      <p:ext uri="{BB962C8B-B14F-4D97-AF65-F5344CB8AC3E}">
        <p14:creationId xmlns:p14="http://schemas.microsoft.com/office/powerpoint/2010/main" val="1421853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矢印: 五方向 9">
            <a:extLst>
              <a:ext uri="{FF2B5EF4-FFF2-40B4-BE49-F238E27FC236}">
                <a16:creationId xmlns:a16="http://schemas.microsoft.com/office/drawing/2014/main" id="{DB708EAD-21CA-8525-4CF0-2E9B7C12EE42}"/>
              </a:ext>
            </a:extLst>
          </p:cNvPr>
          <p:cNvSpPr/>
          <p:nvPr/>
        </p:nvSpPr>
        <p:spPr>
          <a:xfrm>
            <a:off x="8268445" y="1123728"/>
            <a:ext cx="3609471" cy="449426"/>
          </a:xfrm>
          <a:prstGeom prst="homePlate">
            <a:avLst>
              <a:gd name="adj" fmla="val 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配送管理システム</a:t>
            </a:r>
            <a:r>
              <a:rPr lang="en-US" altLang="ja-JP" sz="1400" dirty="0"/>
              <a:t>:</a:t>
            </a:r>
            <a:r>
              <a:rPr lang="en-US" altLang="ja-JP" sz="1400" i="1" dirty="0">
                <a:latin typeface="BIZ UDPゴシック" panose="020B0400000000000000" pitchFamily="50" charset="-128"/>
                <a:ea typeface="BIZ UDPゴシック" panose="020B0400000000000000" pitchFamily="50" charset="-128"/>
              </a:rPr>
              <a:t>MAEBASI-DM</a:t>
            </a:r>
            <a:endParaRPr lang="en-US" altLang="ja-JP" sz="1400" dirty="0">
              <a:latin typeface="BIZ UDPゴシック" panose="020B0400000000000000" pitchFamily="50" charset="-128"/>
              <a:ea typeface="BIZ UDPゴシック" panose="020B0400000000000000" pitchFamily="50" charset="-128"/>
            </a:endParaRPr>
          </a:p>
          <a:p>
            <a:pPr algn="ctr"/>
            <a:r>
              <a:rPr lang="en-US" altLang="ja-JP" sz="1400" dirty="0"/>
              <a:t>(</a:t>
            </a:r>
            <a:r>
              <a:rPr lang="en-US" altLang="ja-JP" sz="1400" i="1" dirty="0"/>
              <a:t>Delivery Management</a:t>
            </a:r>
            <a:r>
              <a:rPr lang="en-US" altLang="ja-JP" sz="1400" dirty="0"/>
              <a:t>)</a:t>
            </a:r>
          </a:p>
        </p:txBody>
      </p:sp>
      <p:sp>
        <p:nvSpPr>
          <p:cNvPr id="9" name="矢印: 五方向 8">
            <a:extLst>
              <a:ext uri="{FF2B5EF4-FFF2-40B4-BE49-F238E27FC236}">
                <a16:creationId xmlns:a16="http://schemas.microsoft.com/office/drawing/2014/main" id="{99E8EB03-B61E-BBA6-40AB-2B5BD36532C3}"/>
              </a:ext>
            </a:extLst>
          </p:cNvPr>
          <p:cNvSpPr/>
          <p:nvPr/>
        </p:nvSpPr>
        <p:spPr>
          <a:xfrm>
            <a:off x="4984213" y="1123728"/>
            <a:ext cx="3093599" cy="449425"/>
          </a:xfrm>
          <a:prstGeom prst="homePlate">
            <a:avLst>
              <a:gd name="adj" fmla="val 45"/>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生産管理システム</a:t>
            </a:r>
            <a:r>
              <a:rPr lang="en-US" altLang="ja-JP" sz="1400" dirty="0"/>
              <a:t>:</a:t>
            </a:r>
            <a:r>
              <a:rPr lang="en-US" altLang="ja-JP" sz="1400" i="1" dirty="0">
                <a:latin typeface="BIZ UDPゴシック" panose="020B0400000000000000" pitchFamily="50" charset="-128"/>
                <a:ea typeface="BIZ UDPゴシック" panose="020B0400000000000000" pitchFamily="50" charset="-128"/>
              </a:rPr>
              <a:t>MAEBASI-PM</a:t>
            </a:r>
            <a:endParaRPr lang="en-US" altLang="ja-JP" sz="1400" dirty="0">
              <a:latin typeface="BIZ UDPゴシック" panose="020B0400000000000000" pitchFamily="50" charset="-128"/>
              <a:ea typeface="BIZ UDPゴシック" panose="020B0400000000000000" pitchFamily="50" charset="-128"/>
            </a:endParaRPr>
          </a:p>
          <a:p>
            <a:pPr algn="ctr"/>
            <a:r>
              <a:rPr kumimoji="1" lang="en-US" altLang="ja-JP" sz="1400" dirty="0"/>
              <a:t>(</a:t>
            </a:r>
            <a:r>
              <a:rPr lang="en-US" altLang="ja-JP" sz="1400" i="1" dirty="0"/>
              <a:t>Production Management</a:t>
            </a:r>
            <a:r>
              <a:rPr lang="en-US" altLang="ja-JP" sz="1400" dirty="0"/>
              <a:t>)</a:t>
            </a:r>
            <a:endParaRPr lang="ja-JP" altLang="en-US" sz="1400" dirty="0"/>
          </a:p>
        </p:txBody>
      </p:sp>
      <p:sp>
        <p:nvSpPr>
          <p:cNvPr id="5" name="矢印: 五方向 4">
            <a:extLst>
              <a:ext uri="{FF2B5EF4-FFF2-40B4-BE49-F238E27FC236}">
                <a16:creationId xmlns:a16="http://schemas.microsoft.com/office/drawing/2014/main" id="{022E942B-D0E0-C0B3-0BAF-1EDF2F37ABD3}"/>
              </a:ext>
            </a:extLst>
          </p:cNvPr>
          <p:cNvSpPr/>
          <p:nvPr/>
        </p:nvSpPr>
        <p:spPr>
          <a:xfrm>
            <a:off x="1305870" y="1131126"/>
            <a:ext cx="3482808" cy="442028"/>
          </a:xfrm>
          <a:prstGeom prst="homePlate">
            <a:avLst>
              <a:gd name="adj" fmla="val 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需要予測システム</a:t>
            </a:r>
            <a:r>
              <a:rPr lang="en-US" altLang="ja-JP" sz="1400" dirty="0"/>
              <a:t>:</a:t>
            </a:r>
            <a:r>
              <a:rPr lang="en-US" altLang="ja-JP" sz="1400" i="1" dirty="0">
                <a:latin typeface="BIZ UDPゴシック" panose="020B0400000000000000" pitchFamily="50" charset="-128"/>
                <a:ea typeface="BIZ UDPゴシック" panose="020B0400000000000000" pitchFamily="50" charset="-128"/>
              </a:rPr>
              <a:t>MAEBASI-DF</a:t>
            </a:r>
            <a:r>
              <a:rPr kumimoji="1" lang="ja-JP" altLang="en-US" sz="1400" dirty="0">
                <a:latin typeface="BIZ UDPゴシック" panose="020B0400000000000000" pitchFamily="50" charset="-128"/>
                <a:ea typeface="BIZ UDPゴシック" panose="020B0400000000000000" pitchFamily="50" charset="-128"/>
              </a:rPr>
              <a:t> </a:t>
            </a:r>
            <a:endParaRPr kumimoji="1" lang="en-US" altLang="ja-JP" sz="1400" dirty="0">
              <a:latin typeface="BIZ UDPゴシック" panose="020B0400000000000000" pitchFamily="50" charset="-128"/>
              <a:ea typeface="BIZ UDPゴシック" panose="020B0400000000000000" pitchFamily="50" charset="-128"/>
            </a:endParaRPr>
          </a:p>
          <a:p>
            <a:pPr algn="ctr"/>
            <a:r>
              <a:rPr kumimoji="1" lang="en-US" altLang="ja-JP" sz="1400" dirty="0"/>
              <a:t>(</a:t>
            </a:r>
            <a:r>
              <a:rPr lang="en-US" altLang="ja-JP" sz="1400" i="1" dirty="0"/>
              <a:t>Demand Forecast</a:t>
            </a:r>
            <a:r>
              <a:rPr kumimoji="1" lang="en-US" altLang="ja-JP" sz="1400" dirty="0"/>
              <a:t>)</a:t>
            </a:r>
            <a:endParaRPr kumimoji="1" lang="ja-JP" altLang="en-US" sz="1400" dirty="0"/>
          </a:p>
        </p:txBody>
      </p:sp>
      <p:sp>
        <p:nvSpPr>
          <p:cNvPr id="15" name="正方形/長方形 14">
            <a:extLst>
              <a:ext uri="{FF2B5EF4-FFF2-40B4-BE49-F238E27FC236}">
                <a16:creationId xmlns:a16="http://schemas.microsoft.com/office/drawing/2014/main" id="{B67CC0A4-82B0-C5CB-7A8C-F001FD56DC25}"/>
              </a:ext>
            </a:extLst>
          </p:cNvPr>
          <p:cNvSpPr/>
          <p:nvPr/>
        </p:nvSpPr>
        <p:spPr>
          <a:xfrm>
            <a:off x="264574" y="464164"/>
            <a:ext cx="942033" cy="471031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自社</a:t>
            </a:r>
            <a:endParaRPr kumimoji="1" lang="ja-JP" altLang="en-US" sz="1400" dirty="0"/>
          </a:p>
        </p:txBody>
      </p:sp>
      <p:sp>
        <p:nvSpPr>
          <p:cNvPr id="16" name="正方形/長方形 15">
            <a:extLst>
              <a:ext uri="{FF2B5EF4-FFF2-40B4-BE49-F238E27FC236}">
                <a16:creationId xmlns:a16="http://schemas.microsoft.com/office/drawing/2014/main" id="{15E3784B-5B92-68A9-1FC8-3DF8D38AAF5E}"/>
              </a:ext>
            </a:extLst>
          </p:cNvPr>
          <p:cNvSpPr/>
          <p:nvPr/>
        </p:nvSpPr>
        <p:spPr>
          <a:xfrm>
            <a:off x="264574" y="5335993"/>
            <a:ext cx="942034" cy="9005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外注</a:t>
            </a:r>
            <a:endParaRPr kumimoji="1" lang="en-US" altLang="ja-JP" sz="1400" dirty="0"/>
          </a:p>
          <a:p>
            <a:pPr algn="ctr"/>
            <a:r>
              <a:rPr kumimoji="1" lang="ja-JP" altLang="en-US" sz="1400" dirty="0"/>
              <a:t>運送会社</a:t>
            </a:r>
          </a:p>
        </p:txBody>
      </p:sp>
      <p:sp>
        <p:nvSpPr>
          <p:cNvPr id="17" name="正方形/長方形 16">
            <a:extLst>
              <a:ext uri="{FF2B5EF4-FFF2-40B4-BE49-F238E27FC236}">
                <a16:creationId xmlns:a16="http://schemas.microsoft.com/office/drawing/2014/main" id="{D9B80AC1-DF24-A87D-F8A3-8BC9D3A7C6EE}"/>
              </a:ext>
            </a:extLst>
          </p:cNvPr>
          <p:cNvSpPr/>
          <p:nvPr/>
        </p:nvSpPr>
        <p:spPr>
          <a:xfrm>
            <a:off x="1752840" y="1673209"/>
            <a:ext cx="2276087" cy="7265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２ヶ月先の需要予測</a:t>
            </a:r>
            <a:endParaRPr kumimoji="1" lang="en-US" altLang="ja-JP" sz="1200" dirty="0">
              <a:solidFill>
                <a:schemeClr val="tx1"/>
              </a:solidFill>
            </a:endParaRPr>
          </a:p>
          <a:p>
            <a:pPr algn="ctr"/>
            <a:r>
              <a:rPr lang="en-US" altLang="ja-JP" sz="1200" dirty="0">
                <a:solidFill>
                  <a:schemeClr val="tx1"/>
                </a:solidFill>
              </a:rPr>
              <a:t>(</a:t>
            </a:r>
            <a:r>
              <a:rPr lang="ja-JP" altLang="en-US" sz="1200" dirty="0">
                <a:solidFill>
                  <a:schemeClr val="tx1"/>
                </a:solidFill>
              </a:rPr>
              <a:t>過去の最終確定需要量を元に算出。</a:t>
            </a:r>
            <a:r>
              <a:rPr lang="ja-JP" altLang="en-US" sz="1200" dirty="0">
                <a:solidFill>
                  <a:srgbClr val="FF0000"/>
                </a:solidFill>
              </a:rPr>
              <a:t>欠品リスク回避の為、内示量より上方で修正</a:t>
            </a:r>
            <a:r>
              <a:rPr lang="en-US" altLang="ja-JP" sz="1200" dirty="0">
                <a:solidFill>
                  <a:schemeClr val="tx1"/>
                </a:solidFill>
              </a:rPr>
              <a:t>)</a:t>
            </a:r>
            <a:endParaRPr kumimoji="1" lang="ja-JP" altLang="en-US" sz="1200" dirty="0">
              <a:solidFill>
                <a:schemeClr val="tx1"/>
              </a:solidFill>
            </a:endParaRPr>
          </a:p>
        </p:txBody>
      </p:sp>
      <p:sp>
        <p:nvSpPr>
          <p:cNvPr id="18" name="正方形/長方形 17">
            <a:extLst>
              <a:ext uri="{FF2B5EF4-FFF2-40B4-BE49-F238E27FC236}">
                <a16:creationId xmlns:a16="http://schemas.microsoft.com/office/drawing/2014/main" id="{1BF1AEBD-C6F2-51A4-E841-78B00B41479C}"/>
              </a:ext>
            </a:extLst>
          </p:cNvPr>
          <p:cNvSpPr/>
          <p:nvPr/>
        </p:nvSpPr>
        <p:spPr>
          <a:xfrm>
            <a:off x="1308511" y="3610863"/>
            <a:ext cx="1425406" cy="603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需要予測から</a:t>
            </a:r>
            <a:r>
              <a:rPr lang="ja-JP" altLang="en-US" sz="1200" dirty="0">
                <a:solidFill>
                  <a:schemeClr val="tx1"/>
                </a:solidFill>
              </a:rPr>
              <a:t>出荷</a:t>
            </a:r>
            <a:endParaRPr lang="en-US" altLang="ja-JP" sz="1200" dirty="0">
              <a:solidFill>
                <a:schemeClr val="tx1"/>
              </a:solidFill>
            </a:endParaRPr>
          </a:p>
          <a:p>
            <a:pPr algn="ctr"/>
            <a:r>
              <a:rPr lang="ja-JP" altLang="en-US" sz="1200" dirty="0">
                <a:solidFill>
                  <a:schemeClr val="tx1"/>
                </a:solidFill>
              </a:rPr>
              <a:t>トラック台数算出</a:t>
            </a:r>
            <a:endParaRPr kumimoji="1" lang="ja-JP" altLang="en-US" sz="1200" dirty="0">
              <a:solidFill>
                <a:schemeClr val="tx1"/>
              </a:solidFill>
            </a:endParaRPr>
          </a:p>
        </p:txBody>
      </p:sp>
      <p:sp>
        <p:nvSpPr>
          <p:cNvPr id="25" name="正方形/長方形 24">
            <a:extLst>
              <a:ext uri="{FF2B5EF4-FFF2-40B4-BE49-F238E27FC236}">
                <a16:creationId xmlns:a16="http://schemas.microsoft.com/office/drawing/2014/main" id="{329BC1F1-8E1E-1E79-9B3C-7A7F94F6A0D6}"/>
              </a:ext>
            </a:extLst>
          </p:cNvPr>
          <p:cNvSpPr/>
          <p:nvPr/>
        </p:nvSpPr>
        <p:spPr>
          <a:xfrm>
            <a:off x="5617375" y="2780566"/>
            <a:ext cx="1824163" cy="603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需要予測からどの部品を何個製造するか算出</a:t>
            </a:r>
            <a:endParaRPr kumimoji="1" lang="ja-JP" altLang="en-US" sz="1200" b="1" dirty="0">
              <a:solidFill>
                <a:schemeClr val="tx1"/>
              </a:solidFill>
            </a:endParaRPr>
          </a:p>
        </p:txBody>
      </p:sp>
      <p:cxnSp>
        <p:nvCxnSpPr>
          <p:cNvPr id="32" name="コネクタ: カギ線 31">
            <a:extLst>
              <a:ext uri="{FF2B5EF4-FFF2-40B4-BE49-F238E27FC236}">
                <a16:creationId xmlns:a16="http://schemas.microsoft.com/office/drawing/2014/main" id="{EBA9D078-CDC3-6886-7FCC-F15C7CBD9BB8}"/>
              </a:ext>
            </a:extLst>
          </p:cNvPr>
          <p:cNvCxnSpPr>
            <a:cxnSpLocks/>
            <a:stCxn id="60" idx="2"/>
            <a:endCxn id="18" idx="0"/>
          </p:cNvCxnSpPr>
          <p:nvPr/>
        </p:nvCxnSpPr>
        <p:spPr>
          <a:xfrm rot="10800000" flipV="1">
            <a:off x="2021214" y="2572317"/>
            <a:ext cx="835698" cy="1038545"/>
          </a:xfrm>
          <a:prstGeom prst="bentConnector2">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18602FDC-B58A-03D9-B345-5D683BB1FEB2}"/>
              </a:ext>
            </a:extLst>
          </p:cNvPr>
          <p:cNvSpPr/>
          <p:nvPr/>
        </p:nvSpPr>
        <p:spPr>
          <a:xfrm>
            <a:off x="2874418" y="2784240"/>
            <a:ext cx="1812218" cy="603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a:t>
            </a:r>
            <a:r>
              <a:rPr kumimoji="1" lang="ja-JP" altLang="en-US" sz="1200" dirty="0">
                <a:solidFill>
                  <a:schemeClr val="tx1"/>
                </a:solidFill>
              </a:rPr>
              <a:t>在庫予測</a:t>
            </a:r>
            <a:r>
              <a:rPr kumimoji="1" lang="en-US" altLang="ja-JP" sz="1200" dirty="0">
                <a:solidFill>
                  <a:schemeClr val="tx1"/>
                </a:solidFill>
              </a:rPr>
              <a:t>】</a:t>
            </a:r>
          </a:p>
          <a:p>
            <a:pPr algn="ctr"/>
            <a:r>
              <a:rPr lang="ja-JP" altLang="en-US" sz="1200" dirty="0">
                <a:solidFill>
                  <a:schemeClr val="tx1"/>
                </a:solidFill>
              </a:rPr>
              <a:t>需要予測から</a:t>
            </a:r>
            <a:endParaRPr lang="en-US" altLang="ja-JP" sz="1200" dirty="0">
              <a:solidFill>
                <a:schemeClr val="tx1"/>
              </a:solidFill>
            </a:endParaRPr>
          </a:p>
          <a:p>
            <a:pPr algn="ctr"/>
            <a:r>
              <a:rPr kumimoji="1" lang="ja-JP" altLang="en-US" sz="1200" dirty="0">
                <a:solidFill>
                  <a:schemeClr val="tx1"/>
                </a:solidFill>
              </a:rPr>
              <a:t>必要在庫数の算出</a:t>
            </a:r>
          </a:p>
        </p:txBody>
      </p:sp>
      <p:cxnSp>
        <p:nvCxnSpPr>
          <p:cNvPr id="38" name="コネクタ: カギ線 37">
            <a:extLst>
              <a:ext uri="{FF2B5EF4-FFF2-40B4-BE49-F238E27FC236}">
                <a16:creationId xmlns:a16="http://schemas.microsoft.com/office/drawing/2014/main" id="{3A0BCEB6-C024-A834-11DF-64284C579B4F}"/>
              </a:ext>
            </a:extLst>
          </p:cNvPr>
          <p:cNvCxnSpPr>
            <a:cxnSpLocks/>
            <a:stCxn id="60" idx="6"/>
            <a:endCxn id="36" idx="0"/>
          </p:cNvCxnSpPr>
          <p:nvPr/>
        </p:nvCxnSpPr>
        <p:spPr>
          <a:xfrm>
            <a:off x="2929475" y="2572318"/>
            <a:ext cx="851052" cy="211922"/>
          </a:xfrm>
          <a:prstGeom prst="bentConnector2">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8693CE7E-55F8-2F52-4492-09DD3A194EF7}"/>
              </a:ext>
            </a:extLst>
          </p:cNvPr>
          <p:cNvSpPr/>
          <p:nvPr/>
        </p:nvSpPr>
        <p:spPr>
          <a:xfrm>
            <a:off x="2874966" y="3603872"/>
            <a:ext cx="1812218" cy="603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a:t>
            </a:r>
            <a:r>
              <a:rPr kumimoji="1" lang="ja-JP" altLang="en-US" sz="1200" dirty="0">
                <a:solidFill>
                  <a:schemeClr val="tx1"/>
                </a:solidFill>
              </a:rPr>
              <a:t>横持算出</a:t>
            </a:r>
            <a:r>
              <a:rPr kumimoji="1" lang="en-US" altLang="ja-JP" sz="1200" dirty="0">
                <a:solidFill>
                  <a:schemeClr val="tx1"/>
                </a:solidFill>
              </a:rPr>
              <a:t>】</a:t>
            </a:r>
          </a:p>
          <a:p>
            <a:pPr algn="ctr"/>
            <a:r>
              <a:rPr kumimoji="1" lang="ja-JP" altLang="en-US" sz="1200" dirty="0">
                <a:solidFill>
                  <a:schemeClr val="tx1"/>
                </a:solidFill>
              </a:rPr>
              <a:t>必要在庫数から</a:t>
            </a:r>
            <a:endParaRPr kumimoji="1" lang="en-US" altLang="ja-JP" sz="1200" dirty="0">
              <a:solidFill>
                <a:schemeClr val="tx1"/>
              </a:solidFill>
            </a:endParaRPr>
          </a:p>
          <a:p>
            <a:pPr algn="ctr"/>
            <a:r>
              <a:rPr kumimoji="1" lang="ja-JP" altLang="en-US" sz="1200" dirty="0">
                <a:solidFill>
                  <a:schemeClr val="tx1"/>
                </a:solidFill>
              </a:rPr>
              <a:t>横持必要量を算出</a:t>
            </a:r>
            <a:endParaRPr kumimoji="1" lang="en-US" altLang="ja-JP" sz="1200" dirty="0">
              <a:solidFill>
                <a:schemeClr val="tx1"/>
              </a:solidFill>
            </a:endParaRPr>
          </a:p>
        </p:txBody>
      </p:sp>
      <p:cxnSp>
        <p:nvCxnSpPr>
          <p:cNvPr id="43" name="コネクタ: カギ線 42">
            <a:extLst>
              <a:ext uri="{FF2B5EF4-FFF2-40B4-BE49-F238E27FC236}">
                <a16:creationId xmlns:a16="http://schemas.microsoft.com/office/drawing/2014/main" id="{16640271-6776-E336-265A-F512142B140F}"/>
              </a:ext>
            </a:extLst>
          </p:cNvPr>
          <p:cNvCxnSpPr>
            <a:cxnSpLocks/>
            <a:stCxn id="36" idx="2"/>
            <a:endCxn id="42" idx="0"/>
          </p:cNvCxnSpPr>
          <p:nvPr/>
        </p:nvCxnSpPr>
        <p:spPr>
          <a:xfrm rot="16200000" flipH="1">
            <a:off x="3672691" y="3495487"/>
            <a:ext cx="216221" cy="548"/>
          </a:xfrm>
          <a:prstGeom prst="bentConnector3">
            <a:avLst>
              <a:gd name="adj1" fmla="val 5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0DB36D50-7BDA-7078-1FBB-D62F08D645DA}"/>
              </a:ext>
            </a:extLst>
          </p:cNvPr>
          <p:cNvSpPr/>
          <p:nvPr/>
        </p:nvSpPr>
        <p:spPr>
          <a:xfrm>
            <a:off x="1971481" y="4571070"/>
            <a:ext cx="1812218" cy="603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２ヶ月後の契約トラック台数を算出</a:t>
            </a:r>
          </a:p>
        </p:txBody>
      </p:sp>
      <p:cxnSp>
        <p:nvCxnSpPr>
          <p:cNvPr id="50" name="コネクタ: カギ線 49">
            <a:extLst>
              <a:ext uri="{FF2B5EF4-FFF2-40B4-BE49-F238E27FC236}">
                <a16:creationId xmlns:a16="http://schemas.microsoft.com/office/drawing/2014/main" id="{CC4F0756-635A-D2C0-8F7F-B0A6B8516E41}"/>
              </a:ext>
            </a:extLst>
          </p:cNvPr>
          <p:cNvCxnSpPr>
            <a:cxnSpLocks/>
            <a:stCxn id="18" idx="2"/>
            <a:endCxn id="46" idx="0"/>
          </p:cNvCxnSpPr>
          <p:nvPr/>
        </p:nvCxnSpPr>
        <p:spPr>
          <a:xfrm rot="16200000" flipH="1">
            <a:off x="2271004" y="3964484"/>
            <a:ext cx="356796" cy="856376"/>
          </a:xfrm>
          <a:prstGeom prst="bentConnector3">
            <a:avLst>
              <a:gd name="adj1" fmla="val 5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3" name="コネクタ: カギ線 52">
            <a:extLst>
              <a:ext uri="{FF2B5EF4-FFF2-40B4-BE49-F238E27FC236}">
                <a16:creationId xmlns:a16="http://schemas.microsoft.com/office/drawing/2014/main" id="{A83DE3BD-D853-0A15-3FE9-634DAE894111}"/>
              </a:ext>
            </a:extLst>
          </p:cNvPr>
          <p:cNvCxnSpPr>
            <a:cxnSpLocks/>
            <a:stCxn id="42" idx="2"/>
            <a:endCxn id="46" idx="0"/>
          </p:cNvCxnSpPr>
          <p:nvPr/>
        </p:nvCxnSpPr>
        <p:spPr>
          <a:xfrm rot="5400000">
            <a:off x="3147440" y="3937434"/>
            <a:ext cx="363787" cy="903485"/>
          </a:xfrm>
          <a:prstGeom prst="bentConnector3">
            <a:avLst>
              <a:gd name="adj1" fmla="val 5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60" name="楕円 59">
            <a:extLst>
              <a:ext uri="{FF2B5EF4-FFF2-40B4-BE49-F238E27FC236}">
                <a16:creationId xmlns:a16="http://schemas.microsoft.com/office/drawing/2014/main" id="{A32CB0B0-7F3B-BE9D-504D-902F88C5C21E}"/>
              </a:ext>
            </a:extLst>
          </p:cNvPr>
          <p:cNvSpPr/>
          <p:nvPr/>
        </p:nvSpPr>
        <p:spPr>
          <a:xfrm>
            <a:off x="2856912" y="2533361"/>
            <a:ext cx="72563" cy="779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コネクタ: カギ線 64">
            <a:extLst>
              <a:ext uri="{FF2B5EF4-FFF2-40B4-BE49-F238E27FC236}">
                <a16:creationId xmlns:a16="http://schemas.microsoft.com/office/drawing/2014/main" id="{B81655BE-7DEF-EB2D-E8D6-8F3DC6C6C914}"/>
              </a:ext>
            </a:extLst>
          </p:cNvPr>
          <p:cNvCxnSpPr>
            <a:cxnSpLocks/>
            <a:stCxn id="17" idx="2"/>
            <a:endCxn id="60" idx="0"/>
          </p:cNvCxnSpPr>
          <p:nvPr/>
        </p:nvCxnSpPr>
        <p:spPr>
          <a:xfrm rot="16200000" flipH="1">
            <a:off x="2825247" y="2465414"/>
            <a:ext cx="133584" cy="2310"/>
          </a:xfrm>
          <a:prstGeom prst="bentConnector3">
            <a:avLst>
              <a:gd name="adj1" fmla="val 50000"/>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0" name="正方形/長方形 79">
            <a:extLst>
              <a:ext uri="{FF2B5EF4-FFF2-40B4-BE49-F238E27FC236}">
                <a16:creationId xmlns:a16="http://schemas.microsoft.com/office/drawing/2014/main" id="{B810A0A4-B663-5D87-A266-E7441E24DC14}"/>
              </a:ext>
            </a:extLst>
          </p:cNvPr>
          <p:cNvSpPr/>
          <p:nvPr/>
        </p:nvSpPr>
        <p:spPr>
          <a:xfrm>
            <a:off x="1968309" y="5633107"/>
            <a:ext cx="1812218" cy="603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２か月後の定期便契約</a:t>
            </a:r>
            <a:endParaRPr kumimoji="1" lang="ja-JP" altLang="en-US" sz="1200" dirty="0">
              <a:solidFill>
                <a:schemeClr val="tx1"/>
              </a:solidFill>
            </a:endParaRPr>
          </a:p>
        </p:txBody>
      </p:sp>
      <p:cxnSp>
        <p:nvCxnSpPr>
          <p:cNvPr id="82" name="コネクタ: カギ線 81">
            <a:extLst>
              <a:ext uri="{FF2B5EF4-FFF2-40B4-BE49-F238E27FC236}">
                <a16:creationId xmlns:a16="http://schemas.microsoft.com/office/drawing/2014/main" id="{EC0804A4-CF4A-D6C5-B840-A9E4A6B6C784}"/>
              </a:ext>
            </a:extLst>
          </p:cNvPr>
          <p:cNvCxnSpPr>
            <a:cxnSpLocks/>
            <a:stCxn id="46" idx="2"/>
            <a:endCxn id="80" idx="0"/>
          </p:cNvCxnSpPr>
          <p:nvPr/>
        </p:nvCxnSpPr>
        <p:spPr>
          <a:xfrm rot="5400000">
            <a:off x="2646691" y="5402208"/>
            <a:ext cx="458626" cy="3172"/>
          </a:xfrm>
          <a:prstGeom prst="bentConnector3">
            <a:avLst>
              <a:gd name="adj1" fmla="val 5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7E24835E-7610-EDD2-403F-9B36A6F4D4B6}"/>
              </a:ext>
            </a:extLst>
          </p:cNvPr>
          <p:cNvCxnSpPr>
            <a:cxnSpLocks/>
          </p:cNvCxnSpPr>
          <p:nvPr/>
        </p:nvCxnSpPr>
        <p:spPr>
          <a:xfrm>
            <a:off x="4876870" y="1071358"/>
            <a:ext cx="0" cy="516515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7" name="コネクタ: カギ線 86">
            <a:extLst>
              <a:ext uri="{FF2B5EF4-FFF2-40B4-BE49-F238E27FC236}">
                <a16:creationId xmlns:a16="http://schemas.microsoft.com/office/drawing/2014/main" id="{84DA30CA-8D8F-DEA8-2E11-C1BA7837461D}"/>
              </a:ext>
            </a:extLst>
          </p:cNvPr>
          <p:cNvCxnSpPr>
            <a:cxnSpLocks/>
            <a:stCxn id="60" idx="6"/>
            <a:endCxn id="25" idx="0"/>
          </p:cNvCxnSpPr>
          <p:nvPr/>
        </p:nvCxnSpPr>
        <p:spPr>
          <a:xfrm>
            <a:off x="2929475" y="2572318"/>
            <a:ext cx="3599982" cy="208248"/>
          </a:xfrm>
          <a:prstGeom prst="bentConnector2">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5" name="正方形/長方形 94">
            <a:extLst>
              <a:ext uri="{FF2B5EF4-FFF2-40B4-BE49-F238E27FC236}">
                <a16:creationId xmlns:a16="http://schemas.microsoft.com/office/drawing/2014/main" id="{F97FC573-A673-1009-B7EA-A825DF24F130}"/>
              </a:ext>
            </a:extLst>
          </p:cNvPr>
          <p:cNvSpPr/>
          <p:nvPr/>
        </p:nvSpPr>
        <p:spPr>
          <a:xfrm>
            <a:off x="5618561" y="3662654"/>
            <a:ext cx="1824163" cy="603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部品製造</a:t>
            </a:r>
            <a:endParaRPr kumimoji="1" lang="ja-JP" altLang="en-US" sz="1200" b="1" dirty="0">
              <a:solidFill>
                <a:schemeClr val="tx1"/>
              </a:solidFill>
            </a:endParaRPr>
          </a:p>
        </p:txBody>
      </p:sp>
      <p:cxnSp>
        <p:nvCxnSpPr>
          <p:cNvPr id="96" name="コネクタ: カギ線 95">
            <a:extLst>
              <a:ext uri="{FF2B5EF4-FFF2-40B4-BE49-F238E27FC236}">
                <a16:creationId xmlns:a16="http://schemas.microsoft.com/office/drawing/2014/main" id="{3E2501AB-FDD8-705D-BA2B-13E901CCF6D8}"/>
              </a:ext>
            </a:extLst>
          </p:cNvPr>
          <p:cNvCxnSpPr>
            <a:cxnSpLocks/>
            <a:stCxn id="25" idx="2"/>
            <a:endCxn id="95" idx="0"/>
          </p:cNvCxnSpPr>
          <p:nvPr/>
        </p:nvCxnSpPr>
        <p:spPr>
          <a:xfrm rot="16200000" flipH="1">
            <a:off x="6390712" y="3522722"/>
            <a:ext cx="278677" cy="1186"/>
          </a:xfrm>
          <a:prstGeom prst="bentConnector3">
            <a:avLst>
              <a:gd name="adj1" fmla="val 5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CA5E08AF-472C-E878-2F05-73525E7C9AE9}"/>
              </a:ext>
            </a:extLst>
          </p:cNvPr>
          <p:cNvSpPr/>
          <p:nvPr/>
        </p:nvSpPr>
        <p:spPr>
          <a:xfrm>
            <a:off x="5101565" y="4563446"/>
            <a:ext cx="2857586" cy="603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製造した部品のロット番号</a:t>
            </a:r>
            <a:endParaRPr kumimoji="1" lang="en-US" altLang="ja-JP" sz="1200" dirty="0">
              <a:solidFill>
                <a:schemeClr val="tx1"/>
              </a:solidFill>
            </a:endParaRPr>
          </a:p>
          <a:p>
            <a:pPr algn="ctr"/>
            <a:r>
              <a:rPr kumimoji="1" lang="ja-JP" altLang="en-US" sz="1200" dirty="0">
                <a:solidFill>
                  <a:schemeClr val="tx1"/>
                </a:solidFill>
              </a:rPr>
              <a:t>及び保管倉庫をシステムに登録</a:t>
            </a:r>
            <a:r>
              <a:rPr kumimoji="1" lang="en-US" altLang="ja-JP" sz="1200" dirty="0">
                <a:solidFill>
                  <a:schemeClr val="tx1"/>
                </a:solidFill>
              </a:rPr>
              <a:t>/</a:t>
            </a:r>
            <a:r>
              <a:rPr kumimoji="1" lang="ja-JP" altLang="en-US" sz="1200" dirty="0">
                <a:solidFill>
                  <a:schemeClr val="tx1"/>
                </a:solidFill>
              </a:rPr>
              <a:t>保管</a:t>
            </a:r>
            <a:endParaRPr kumimoji="1" lang="en-US" altLang="ja-JP" sz="1200" dirty="0">
              <a:solidFill>
                <a:schemeClr val="tx1"/>
              </a:solidFill>
            </a:endParaRPr>
          </a:p>
          <a:p>
            <a:pPr algn="ctr"/>
            <a:r>
              <a:rPr kumimoji="1" lang="ja-JP" altLang="en-US" sz="1200" dirty="0">
                <a:solidFill>
                  <a:schemeClr val="tx1"/>
                </a:solidFill>
              </a:rPr>
              <a:t>（</a:t>
            </a:r>
            <a:r>
              <a:rPr kumimoji="1" lang="en-US" altLang="ja-JP" sz="1200" dirty="0">
                <a:solidFill>
                  <a:schemeClr val="tx1"/>
                </a:solidFill>
              </a:rPr>
              <a:t>QR</a:t>
            </a:r>
            <a:r>
              <a:rPr kumimoji="1" lang="ja-JP" altLang="en-US" sz="1200" dirty="0">
                <a:solidFill>
                  <a:schemeClr val="tx1"/>
                </a:solidFill>
              </a:rPr>
              <a:t>コードの自動貼付けが望ましい）</a:t>
            </a:r>
          </a:p>
        </p:txBody>
      </p:sp>
      <p:cxnSp>
        <p:nvCxnSpPr>
          <p:cNvPr id="105" name="コネクタ: カギ線 104">
            <a:extLst>
              <a:ext uri="{FF2B5EF4-FFF2-40B4-BE49-F238E27FC236}">
                <a16:creationId xmlns:a16="http://schemas.microsoft.com/office/drawing/2014/main" id="{A61412B1-3F97-B37D-BFDE-3B795E4E03E1}"/>
              </a:ext>
            </a:extLst>
          </p:cNvPr>
          <p:cNvCxnSpPr>
            <a:cxnSpLocks/>
            <a:stCxn id="95" idx="2"/>
            <a:endCxn id="99" idx="0"/>
          </p:cNvCxnSpPr>
          <p:nvPr/>
        </p:nvCxnSpPr>
        <p:spPr>
          <a:xfrm rot="5400000">
            <a:off x="6381811" y="4414613"/>
            <a:ext cx="297381" cy="285"/>
          </a:xfrm>
          <a:prstGeom prst="bentConnector3">
            <a:avLst>
              <a:gd name="adj1" fmla="val 5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1" name="正方形/長方形 110">
            <a:extLst>
              <a:ext uri="{FF2B5EF4-FFF2-40B4-BE49-F238E27FC236}">
                <a16:creationId xmlns:a16="http://schemas.microsoft.com/office/drawing/2014/main" id="{4625192A-6E74-EE15-E9C6-458569A9BCE5}"/>
              </a:ext>
            </a:extLst>
          </p:cNvPr>
          <p:cNvSpPr/>
          <p:nvPr/>
        </p:nvSpPr>
        <p:spPr>
          <a:xfrm>
            <a:off x="5175413" y="5638171"/>
            <a:ext cx="2710708" cy="603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在庫予測から</a:t>
            </a:r>
            <a:endParaRPr kumimoji="1" lang="en-US" altLang="ja-JP" sz="1200" dirty="0">
              <a:solidFill>
                <a:schemeClr val="tx1"/>
              </a:solidFill>
            </a:endParaRPr>
          </a:p>
          <a:p>
            <a:pPr algn="ctr"/>
            <a:r>
              <a:rPr lang="ja-JP" altLang="en-US" sz="1200" dirty="0">
                <a:solidFill>
                  <a:schemeClr val="tx1"/>
                </a:solidFill>
              </a:rPr>
              <a:t>横持が必要な場合は</a:t>
            </a:r>
            <a:endParaRPr lang="en-US" altLang="ja-JP" sz="1200" dirty="0">
              <a:solidFill>
                <a:schemeClr val="tx1"/>
              </a:solidFill>
            </a:endParaRPr>
          </a:p>
          <a:p>
            <a:pPr algn="ctr"/>
            <a:r>
              <a:rPr lang="ja-JP" altLang="en-US" sz="1200" dirty="0">
                <a:solidFill>
                  <a:schemeClr val="tx1"/>
                </a:solidFill>
              </a:rPr>
              <a:t>横持移動（配送システムと連携）</a:t>
            </a:r>
            <a:endParaRPr kumimoji="1" lang="ja-JP" altLang="en-US" sz="1200" dirty="0">
              <a:solidFill>
                <a:schemeClr val="tx1"/>
              </a:solidFill>
            </a:endParaRPr>
          </a:p>
        </p:txBody>
      </p:sp>
      <p:cxnSp>
        <p:nvCxnSpPr>
          <p:cNvPr id="112" name="コネクタ: カギ線 111">
            <a:extLst>
              <a:ext uri="{FF2B5EF4-FFF2-40B4-BE49-F238E27FC236}">
                <a16:creationId xmlns:a16="http://schemas.microsoft.com/office/drawing/2014/main" id="{05A10744-C2B4-71B6-525F-948BF21D299F}"/>
              </a:ext>
            </a:extLst>
          </p:cNvPr>
          <p:cNvCxnSpPr>
            <a:cxnSpLocks/>
            <a:stCxn id="99" idx="2"/>
            <a:endCxn id="111" idx="0"/>
          </p:cNvCxnSpPr>
          <p:nvPr/>
        </p:nvCxnSpPr>
        <p:spPr>
          <a:xfrm rot="16200000" flipH="1">
            <a:off x="6294905" y="5402309"/>
            <a:ext cx="471314" cy="409"/>
          </a:xfrm>
          <a:prstGeom prst="bentConnector3">
            <a:avLst>
              <a:gd name="adj1" fmla="val 5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8D5F7EEE-A45F-49F7-B6CF-2F35AA114284}"/>
              </a:ext>
            </a:extLst>
          </p:cNvPr>
          <p:cNvCxnSpPr>
            <a:cxnSpLocks/>
          </p:cNvCxnSpPr>
          <p:nvPr/>
        </p:nvCxnSpPr>
        <p:spPr>
          <a:xfrm>
            <a:off x="8173128" y="1084772"/>
            <a:ext cx="0" cy="515174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6" name="正方形/長方形 115">
            <a:extLst>
              <a:ext uri="{FF2B5EF4-FFF2-40B4-BE49-F238E27FC236}">
                <a16:creationId xmlns:a16="http://schemas.microsoft.com/office/drawing/2014/main" id="{21842642-EA3A-A7F5-BED5-A5E716AD7A3C}"/>
              </a:ext>
            </a:extLst>
          </p:cNvPr>
          <p:cNvSpPr/>
          <p:nvPr/>
        </p:nvSpPr>
        <p:spPr>
          <a:xfrm>
            <a:off x="8572144" y="1687335"/>
            <a:ext cx="3305769" cy="5649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システム上で</a:t>
            </a:r>
            <a:endParaRPr kumimoji="1" lang="en-US" altLang="ja-JP" sz="1200" dirty="0">
              <a:solidFill>
                <a:schemeClr val="tx1"/>
              </a:solidFill>
            </a:endParaRPr>
          </a:p>
          <a:p>
            <a:pPr algn="ctr"/>
            <a:r>
              <a:rPr lang="ja-JP" altLang="en-US" sz="1200" dirty="0">
                <a:solidFill>
                  <a:schemeClr val="tx1"/>
                </a:solidFill>
              </a:rPr>
              <a:t>部品</a:t>
            </a:r>
            <a:r>
              <a:rPr lang="en-US" altLang="ja-JP" sz="1200" dirty="0">
                <a:solidFill>
                  <a:schemeClr val="tx1"/>
                </a:solidFill>
              </a:rPr>
              <a:t>/</a:t>
            </a:r>
            <a:r>
              <a:rPr lang="ja-JP" altLang="en-US" sz="1200" dirty="0">
                <a:solidFill>
                  <a:schemeClr val="tx1"/>
                </a:solidFill>
              </a:rPr>
              <a:t>個数</a:t>
            </a:r>
            <a:r>
              <a:rPr lang="en-US" altLang="ja-JP" sz="1200" dirty="0">
                <a:solidFill>
                  <a:schemeClr val="tx1"/>
                </a:solidFill>
              </a:rPr>
              <a:t>/</a:t>
            </a:r>
            <a:r>
              <a:rPr lang="ja-JP" altLang="en-US" sz="1200" dirty="0">
                <a:solidFill>
                  <a:schemeClr val="tx1"/>
                </a:solidFill>
              </a:rPr>
              <a:t>配送元倉庫</a:t>
            </a:r>
            <a:r>
              <a:rPr lang="en-US" altLang="ja-JP" sz="1200" dirty="0">
                <a:solidFill>
                  <a:schemeClr val="tx1"/>
                </a:solidFill>
              </a:rPr>
              <a:t>/</a:t>
            </a:r>
            <a:r>
              <a:rPr lang="ja-JP" altLang="en-US" sz="1200" dirty="0">
                <a:solidFill>
                  <a:schemeClr val="tx1"/>
                </a:solidFill>
              </a:rPr>
              <a:t>格納先</a:t>
            </a:r>
            <a:r>
              <a:rPr lang="en-US" altLang="ja-JP" sz="1200" dirty="0">
                <a:solidFill>
                  <a:schemeClr val="tx1"/>
                </a:solidFill>
              </a:rPr>
              <a:t>/</a:t>
            </a:r>
            <a:r>
              <a:rPr lang="ja-JP" altLang="en-US" sz="1200" dirty="0">
                <a:solidFill>
                  <a:schemeClr val="tx1"/>
                </a:solidFill>
              </a:rPr>
              <a:t>配送トラックを</a:t>
            </a:r>
            <a:endParaRPr lang="en-US" altLang="ja-JP" sz="1200" dirty="0">
              <a:solidFill>
                <a:schemeClr val="tx1"/>
              </a:solidFill>
            </a:endParaRPr>
          </a:p>
          <a:p>
            <a:pPr algn="ctr"/>
            <a:r>
              <a:rPr lang="ja-JP" altLang="en-US" sz="1200" dirty="0">
                <a:solidFill>
                  <a:schemeClr val="tx1"/>
                </a:solidFill>
              </a:rPr>
              <a:t>事前スケジューリング</a:t>
            </a:r>
            <a:endParaRPr kumimoji="1" lang="ja-JP" altLang="en-US" sz="1200" dirty="0">
              <a:solidFill>
                <a:schemeClr val="tx1"/>
              </a:solidFill>
            </a:endParaRPr>
          </a:p>
        </p:txBody>
      </p:sp>
      <p:sp>
        <p:nvSpPr>
          <p:cNvPr id="117" name="正方形/長方形 116">
            <a:extLst>
              <a:ext uri="{FF2B5EF4-FFF2-40B4-BE49-F238E27FC236}">
                <a16:creationId xmlns:a16="http://schemas.microsoft.com/office/drawing/2014/main" id="{93229A11-BC37-7AC1-B90D-7F3468B3BD0E}"/>
              </a:ext>
            </a:extLst>
          </p:cNvPr>
          <p:cNvSpPr/>
          <p:nvPr/>
        </p:nvSpPr>
        <p:spPr>
          <a:xfrm>
            <a:off x="9184690" y="3679554"/>
            <a:ext cx="1578442" cy="5429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システムより</a:t>
            </a:r>
          </a:p>
          <a:p>
            <a:pPr algn="ctr"/>
            <a:r>
              <a:rPr kumimoji="1" lang="ja-JP" altLang="en-US" sz="1200" dirty="0">
                <a:solidFill>
                  <a:schemeClr val="tx1"/>
                </a:solidFill>
              </a:rPr>
              <a:t>配送データを取得</a:t>
            </a:r>
          </a:p>
        </p:txBody>
      </p:sp>
      <p:cxnSp>
        <p:nvCxnSpPr>
          <p:cNvPr id="122" name="コネクタ: カギ線 121">
            <a:extLst>
              <a:ext uri="{FF2B5EF4-FFF2-40B4-BE49-F238E27FC236}">
                <a16:creationId xmlns:a16="http://schemas.microsoft.com/office/drawing/2014/main" id="{D5AE8B21-FFCB-0838-C69D-3BDC445C2777}"/>
              </a:ext>
            </a:extLst>
          </p:cNvPr>
          <p:cNvCxnSpPr>
            <a:cxnSpLocks/>
            <a:stCxn id="160" idx="2"/>
            <a:endCxn id="117" idx="0"/>
          </p:cNvCxnSpPr>
          <p:nvPr/>
        </p:nvCxnSpPr>
        <p:spPr>
          <a:xfrm rot="16200000" flipH="1">
            <a:off x="9192494" y="2898137"/>
            <a:ext cx="590592" cy="972242"/>
          </a:xfrm>
          <a:prstGeom prst="bentConnector3">
            <a:avLst>
              <a:gd name="adj1" fmla="val 5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25" name="正方形/長方形 124">
            <a:extLst>
              <a:ext uri="{FF2B5EF4-FFF2-40B4-BE49-F238E27FC236}">
                <a16:creationId xmlns:a16="http://schemas.microsoft.com/office/drawing/2014/main" id="{44943D1C-2AA2-6DC7-F017-43B84BC1438C}"/>
              </a:ext>
            </a:extLst>
          </p:cNvPr>
          <p:cNvSpPr/>
          <p:nvPr/>
        </p:nvSpPr>
        <p:spPr>
          <a:xfrm>
            <a:off x="8446621" y="4440763"/>
            <a:ext cx="3047286" cy="6051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リストを元に配送部品の仕分け</a:t>
            </a:r>
            <a:endParaRPr kumimoji="1" lang="en-US" altLang="ja-JP" sz="1200" dirty="0">
              <a:solidFill>
                <a:schemeClr val="tx1"/>
              </a:solidFill>
            </a:endParaRPr>
          </a:p>
          <a:p>
            <a:pPr algn="ctr"/>
            <a:r>
              <a:rPr kumimoji="1" lang="ja-JP" altLang="en-US" sz="1200" dirty="0">
                <a:solidFill>
                  <a:schemeClr val="tx1"/>
                </a:solidFill>
              </a:rPr>
              <a:t>（</a:t>
            </a:r>
            <a:r>
              <a:rPr kumimoji="1" lang="en-US" altLang="ja-JP" sz="1200" dirty="0">
                <a:solidFill>
                  <a:schemeClr val="tx1"/>
                </a:solidFill>
              </a:rPr>
              <a:t>QR</a:t>
            </a:r>
            <a:r>
              <a:rPr kumimoji="1" lang="ja-JP" altLang="en-US" sz="1200" dirty="0">
                <a:solidFill>
                  <a:schemeClr val="tx1"/>
                </a:solidFill>
              </a:rPr>
              <a:t>コード自動読込が望ましい。）</a:t>
            </a:r>
          </a:p>
          <a:p>
            <a:pPr algn="ctr"/>
            <a:r>
              <a:rPr kumimoji="1" lang="ja-JP" altLang="en-US" sz="1200" dirty="0">
                <a:solidFill>
                  <a:schemeClr val="tx1"/>
                </a:solidFill>
              </a:rPr>
              <a:t>（自動コンベア化が出来ると尚良い）</a:t>
            </a:r>
          </a:p>
        </p:txBody>
      </p:sp>
      <p:cxnSp>
        <p:nvCxnSpPr>
          <p:cNvPr id="126" name="コネクタ: カギ線 125">
            <a:extLst>
              <a:ext uri="{FF2B5EF4-FFF2-40B4-BE49-F238E27FC236}">
                <a16:creationId xmlns:a16="http://schemas.microsoft.com/office/drawing/2014/main" id="{03AECEAF-D59A-7F38-5070-A2C0DB233A80}"/>
              </a:ext>
            </a:extLst>
          </p:cNvPr>
          <p:cNvCxnSpPr>
            <a:cxnSpLocks/>
            <a:stCxn id="117" idx="2"/>
            <a:endCxn id="125" idx="0"/>
          </p:cNvCxnSpPr>
          <p:nvPr/>
        </p:nvCxnSpPr>
        <p:spPr>
          <a:xfrm rot="5400000">
            <a:off x="9862967" y="4329818"/>
            <a:ext cx="218243" cy="3647"/>
          </a:xfrm>
          <a:prstGeom prst="bentConnector3">
            <a:avLst>
              <a:gd name="adj1" fmla="val 5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9" name="コネクタ: カギ線 128">
            <a:extLst>
              <a:ext uri="{FF2B5EF4-FFF2-40B4-BE49-F238E27FC236}">
                <a16:creationId xmlns:a16="http://schemas.microsoft.com/office/drawing/2014/main" id="{02C047FD-3256-2DF1-9CE6-F342CF7FE6EA}"/>
              </a:ext>
            </a:extLst>
          </p:cNvPr>
          <p:cNvCxnSpPr>
            <a:cxnSpLocks/>
            <a:stCxn id="174" idx="2"/>
            <a:endCxn id="117" idx="0"/>
          </p:cNvCxnSpPr>
          <p:nvPr/>
        </p:nvCxnSpPr>
        <p:spPr>
          <a:xfrm rot="5400000">
            <a:off x="10304387" y="2754967"/>
            <a:ext cx="594111" cy="1255062"/>
          </a:xfrm>
          <a:prstGeom prst="bentConnector3">
            <a:avLst>
              <a:gd name="adj1" fmla="val 5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60" name="正方形/長方形 159">
            <a:extLst>
              <a:ext uri="{FF2B5EF4-FFF2-40B4-BE49-F238E27FC236}">
                <a16:creationId xmlns:a16="http://schemas.microsoft.com/office/drawing/2014/main" id="{0588E410-A169-1C70-4841-714995CD98B7}"/>
              </a:ext>
            </a:extLst>
          </p:cNvPr>
          <p:cNvSpPr/>
          <p:nvPr/>
        </p:nvSpPr>
        <p:spPr>
          <a:xfrm>
            <a:off x="8278835" y="2647238"/>
            <a:ext cx="1445668" cy="4417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非定期便</a:t>
            </a:r>
            <a:endParaRPr kumimoji="1" lang="en-US" altLang="ja-JP" sz="1200" dirty="0">
              <a:solidFill>
                <a:schemeClr val="tx1"/>
              </a:solidFill>
            </a:endParaRPr>
          </a:p>
          <a:p>
            <a:pPr algn="ctr"/>
            <a:r>
              <a:rPr kumimoji="1" lang="ja-JP" altLang="en-US" sz="1200" dirty="0">
                <a:solidFill>
                  <a:schemeClr val="tx1"/>
                </a:solidFill>
              </a:rPr>
              <a:t>要否判定</a:t>
            </a:r>
          </a:p>
        </p:txBody>
      </p:sp>
      <p:sp>
        <p:nvSpPr>
          <p:cNvPr id="174" name="正方形/長方形 173">
            <a:extLst>
              <a:ext uri="{FF2B5EF4-FFF2-40B4-BE49-F238E27FC236}">
                <a16:creationId xmlns:a16="http://schemas.microsoft.com/office/drawing/2014/main" id="{6A1DEB1C-069A-5302-E43D-D5D3AC8E6113}"/>
              </a:ext>
            </a:extLst>
          </p:cNvPr>
          <p:cNvSpPr/>
          <p:nvPr/>
        </p:nvSpPr>
        <p:spPr>
          <a:xfrm>
            <a:off x="10580032" y="2647238"/>
            <a:ext cx="1297881" cy="4382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非定期便発注</a:t>
            </a:r>
          </a:p>
        </p:txBody>
      </p:sp>
      <p:cxnSp>
        <p:nvCxnSpPr>
          <p:cNvPr id="177" name="コネクタ: カギ線 176">
            <a:extLst>
              <a:ext uri="{FF2B5EF4-FFF2-40B4-BE49-F238E27FC236}">
                <a16:creationId xmlns:a16="http://schemas.microsoft.com/office/drawing/2014/main" id="{FCC25E05-F376-3F53-F59A-C62D4E527672}"/>
              </a:ext>
            </a:extLst>
          </p:cNvPr>
          <p:cNvCxnSpPr>
            <a:cxnSpLocks/>
            <a:stCxn id="160" idx="3"/>
            <a:endCxn id="174" idx="1"/>
          </p:cNvCxnSpPr>
          <p:nvPr/>
        </p:nvCxnSpPr>
        <p:spPr>
          <a:xfrm flipV="1">
            <a:off x="9724503" y="2866341"/>
            <a:ext cx="855529" cy="1759"/>
          </a:xfrm>
          <a:prstGeom prst="bentConnector3">
            <a:avLst>
              <a:gd name="adj1" fmla="val 5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7" name="テキスト ボックス 186">
            <a:extLst>
              <a:ext uri="{FF2B5EF4-FFF2-40B4-BE49-F238E27FC236}">
                <a16:creationId xmlns:a16="http://schemas.microsoft.com/office/drawing/2014/main" id="{AEC0B173-329B-3C15-C743-148829580E31}"/>
              </a:ext>
            </a:extLst>
          </p:cNvPr>
          <p:cNvSpPr txBox="1"/>
          <p:nvPr/>
        </p:nvSpPr>
        <p:spPr>
          <a:xfrm>
            <a:off x="8731735" y="3398209"/>
            <a:ext cx="811759" cy="246221"/>
          </a:xfrm>
          <a:prstGeom prst="rect">
            <a:avLst/>
          </a:prstGeom>
          <a:noFill/>
        </p:spPr>
        <p:txBody>
          <a:bodyPr wrap="square" rtlCol="0">
            <a:spAutoFit/>
          </a:bodyPr>
          <a:lstStyle/>
          <a:p>
            <a:r>
              <a:rPr kumimoji="1" lang="ja-JP" altLang="en-US" sz="1000" dirty="0"/>
              <a:t>定期</a:t>
            </a:r>
            <a:r>
              <a:rPr lang="ja-JP" altLang="en-US" sz="1000" dirty="0"/>
              <a:t>便</a:t>
            </a:r>
            <a:endParaRPr kumimoji="1" lang="ja-JP" altLang="en-US" sz="1000" dirty="0"/>
          </a:p>
        </p:txBody>
      </p:sp>
      <p:sp>
        <p:nvSpPr>
          <p:cNvPr id="188" name="テキスト ボックス 187">
            <a:extLst>
              <a:ext uri="{FF2B5EF4-FFF2-40B4-BE49-F238E27FC236}">
                <a16:creationId xmlns:a16="http://schemas.microsoft.com/office/drawing/2014/main" id="{EEC6E2C2-5A32-0FDA-F2A7-D8048FB83A1C}"/>
              </a:ext>
            </a:extLst>
          </p:cNvPr>
          <p:cNvSpPr txBox="1"/>
          <p:nvPr/>
        </p:nvSpPr>
        <p:spPr>
          <a:xfrm>
            <a:off x="10657627" y="3391286"/>
            <a:ext cx="811759" cy="246221"/>
          </a:xfrm>
          <a:prstGeom prst="rect">
            <a:avLst/>
          </a:prstGeom>
          <a:noFill/>
        </p:spPr>
        <p:txBody>
          <a:bodyPr wrap="square" rtlCol="0">
            <a:spAutoFit/>
          </a:bodyPr>
          <a:lstStyle/>
          <a:p>
            <a:r>
              <a:rPr lang="ja-JP" altLang="en-US" sz="1000" dirty="0"/>
              <a:t>非</a:t>
            </a:r>
            <a:r>
              <a:rPr kumimoji="1" lang="ja-JP" altLang="en-US" sz="1000" dirty="0"/>
              <a:t>定期</a:t>
            </a:r>
            <a:r>
              <a:rPr lang="ja-JP" altLang="en-US" sz="1000" dirty="0"/>
              <a:t>便</a:t>
            </a:r>
            <a:endParaRPr kumimoji="1" lang="ja-JP" altLang="en-US" sz="1000" dirty="0"/>
          </a:p>
        </p:txBody>
      </p:sp>
      <p:sp>
        <p:nvSpPr>
          <p:cNvPr id="189" name="正方形/長方形 188">
            <a:extLst>
              <a:ext uri="{FF2B5EF4-FFF2-40B4-BE49-F238E27FC236}">
                <a16:creationId xmlns:a16="http://schemas.microsoft.com/office/drawing/2014/main" id="{79A0775F-662A-A4C9-7209-D46813BF1760}"/>
              </a:ext>
            </a:extLst>
          </p:cNvPr>
          <p:cNvSpPr/>
          <p:nvPr/>
        </p:nvSpPr>
        <p:spPr>
          <a:xfrm>
            <a:off x="9074737" y="5826339"/>
            <a:ext cx="1807633" cy="4101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トラック積込み</a:t>
            </a:r>
            <a:r>
              <a:rPr kumimoji="1" lang="en-US" altLang="ja-JP" sz="1200" dirty="0">
                <a:solidFill>
                  <a:schemeClr val="tx1"/>
                </a:solidFill>
              </a:rPr>
              <a:t>/</a:t>
            </a:r>
            <a:r>
              <a:rPr kumimoji="1" lang="ja-JP" altLang="en-US" sz="1200" dirty="0">
                <a:solidFill>
                  <a:schemeClr val="tx1"/>
                </a:solidFill>
              </a:rPr>
              <a:t>配送</a:t>
            </a:r>
          </a:p>
        </p:txBody>
      </p:sp>
      <p:cxnSp>
        <p:nvCxnSpPr>
          <p:cNvPr id="197" name="コネクタ: カギ線 196">
            <a:extLst>
              <a:ext uri="{FF2B5EF4-FFF2-40B4-BE49-F238E27FC236}">
                <a16:creationId xmlns:a16="http://schemas.microsoft.com/office/drawing/2014/main" id="{DB3B3AA6-A425-DA32-FE9A-1CC346651F9C}"/>
              </a:ext>
            </a:extLst>
          </p:cNvPr>
          <p:cNvCxnSpPr>
            <a:cxnSpLocks/>
            <a:stCxn id="125" idx="2"/>
            <a:endCxn id="313" idx="0"/>
          </p:cNvCxnSpPr>
          <p:nvPr/>
        </p:nvCxnSpPr>
        <p:spPr>
          <a:xfrm rot="5400000">
            <a:off x="9802998" y="5212156"/>
            <a:ext cx="333539" cy="994"/>
          </a:xfrm>
          <a:prstGeom prst="bentConnector3">
            <a:avLst>
              <a:gd name="adj1" fmla="val 5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53" name="楕円 252">
            <a:extLst>
              <a:ext uri="{FF2B5EF4-FFF2-40B4-BE49-F238E27FC236}">
                <a16:creationId xmlns:a16="http://schemas.microsoft.com/office/drawing/2014/main" id="{18B3AF1A-803C-66E8-00A5-06DC88B941F6}"/>
              </a:ext>
            </a:extLst>
          </p:cNvPr>
          <p:cNvSpPr/>
          <p:nvPr/>
        </p:nvSpPr>
        <p:spPr>
          <a:xfrm>
            <a:off x="2762519" y="277744"/>
            <a:ext cx="7547017" cy="465436"/>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統合管理システム</a:t>
            </a:r>
            <a:r>
              <a:rPr kumimoji="1" lang="en-US" altLang="ja-JP" b="1" dirty="0"/>
              <a:t>:</a:t>
            </a:r>
            <a:r>
              <a:rPr lang="en-US" altLang="ja-JP" b="1" i="1" dirty="0">
                <a:latin typeface="BIZ UDPゴシック" panose="020B0400000000000000" pitchFamily="50" charset="-128"/>
                <a:ea typeface="BIZ UDPゴシック" panose="020B0400000000000000" pitchFamily="50" charset="-128"/>
              </a:rPr>
              <a:t>MAEBASI-NET</a:t>
            </a:r>
            <a:endParaRPr kumimoji="1" lang="ja-JP" altLang="en-US" b="1" i="1" dirty="0">
              <a:latin typeface="BIZ UDPゴシック" panose="020B0400000000000000" pitchFamily="50" charset="-128"/>
              <a:ea typeface="BIZ UDPゴシック" panose="020B0400000000000000" pitchFamily="50" charset="-128"/>
            </a:endParaRPr>
          </a:p>
        </p:txBody>
      </p:sp>
      <p:cxnSp>
        <p:nvCxnSpPr>
          <p:cNvPr id="254" name="コネクタ: カギ線 253">
            <a:extLst>
              <a:ext uri="{FF2B5EF4-FFF2-40B4-BE49-F238E27FC236}">
                <a16:creationId xmlns:a16="http://schemas.microsoft.com/office/drawing/2014/main" id="{D38496FD-4A78-3F88-283B-2487504F72D0}"/>
              </a:ext>
            </a:extLst>
          </p:cNvPr>
          <p:cNvCxnSpPr>
            <a:cxnSpLocks/>
            <a:stCxn id="253" idx="4"/>
            <a:endCxn id="5" idx="0"/>
          </p:cNvCxnSpPr>
          <p:nvPr/>
        </p:nvCxnSpPr>
        <p:spPr>
          <a:xfrm rot="5400000">
            <a:off x="4597678" y="-807224"/>
            <a:ext cx="387946" cy="3488754"/>
          </a:xfrm>
          <a:prstGeom prst="bentConnector3">
            <a:avLst>
              <a:gd name="adj1" fmla="val 5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7" name="コネクタ: カギ線 256">
            <a:extLst>
              <a:ext uri="{FF2B5EF4-FFF2-40B4-BE49-F238E27FC236}">
                <a16:creationId xmlns:a16="http://schemas.microsoft.com/office/drawing/2014/main" id="{D9F98929-B760-8526-3E6E-B33598C41131}"/>
              </a:ext>
            </a:extLst>
          </p:cNvPr>
          <p:cNvCxnSpPr>
            <a:cxnSpLocks/>
            <a:stCxn id="253" idx="4"/>
            <a:endCxn id="9" idx="0"/>
          </p:cNvCxnSpPr>
          <p:nvPr/>
        </p:nvCxnSpPr>
        <p:spPr>
          <a:xfrm rot="5400000">
            <a:off x="6343196" y="930896"/>
            <a:ext cx="380548" cy="5117"/>
          </a:xfrm>
          <a:prstGeom prst="bentConnector3">
            <a:avLst>
              <a:gd name="adj1" fmla="val 5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60" name="コネクタ: カギ線 259">
            <a:extLst>
              <a:ext uri="{FF2B5EF4-FFF2-40B4-BE49-F238E27FC236}">
                <a16:creationId xmlns:a16="http://schemas.microsoft.com/office/drawing/2014/main" id="{3EE66E55-2527-60DF-DC8C-C1941C3F73DE}"/>
              </a:ext>
            </a:extLst>
          </p:cNvPr>
          <p:cNvCxnSpPr>
            <a:cxnSpLocks/>
            <a:stCxn id="253" idx="4"/>
            <a:endCxn id="10" idx="0"/>
          </p:cNvCxnSpPr>
          <p:nvPr/>
        </p:nvCxnSpPr>
        <p:spPr>
          <a:xfrm rot="16200000" flipH="1">
            <a:off x="8114330" y="-835123"/>
            <a:ext cx="380548" cy="3537153"/>
          </a:xfrm>
          <a:prstGeom prst="bentConnector3">
            <a:avLst>
              <a:gd name="adj1" fmla="val 5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7" name="コネクタ: カギ線 276">
            <a:extLst>
              <a:ext uri="{FF2B5EF4-FFF2-40B4-BE49-F238E27FC236}">
                <a16:creationId xmlns:a16="http://schemas.microsoft.com/office/drawing/2014/main" id="{13F842F1-9780-43E5-CD40-4DA43BB3B6EA}"/>
              </a:ext>
            </a:extLst>
          </p:cNvPr>
          <p:cNvCxnSpPr>
            <a:cxnSpLocks/>
            <a:stCxn id="116" idx="2"/>
            <a:endCxn id="160" idx="0"/>
          </p:cNvCxnSpPr>
          <p:nvPr/>
        </p:nvCxnSpPr>
        <p:spPr>
          <a:xfrm rot="5400000">
            <a:off x="9415864" y="1838072"/>
            <a:ext cx="394971" cy="1223360"/>
          </a:xfrm>
          <a:prstGeom prst="bentConnector3">
            <a:avLst>
              <a:gd name="adj1" fmla="val 5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9" name="直線コネクタ 298">
            <a:extLst>
              <a:ext uri="{FF2B5EF4-FFF2-40B4-BE49-F238E27FC236}">
                <a16:creationId xmlns:a16="http://schemas.microsoft.com/office/drawing/2014/main" id="{B454A400-EFAE-D6D4-332C-6E8A9FBA0381}"/>
              </a:ext>
            </a:extLst>
          </p:cNvPr>
          <p:cNvCxnSpPr/>
          <p:nvPr/>
        </p:nvCxnSpPr>
        <p:spPr>
          <a:xfrm>
            <a:off x="116041" y="5250950"/>
            <a:ext cx="11910408" cy="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2" name="矢印: 右 301">
            <a:extLst>
              <a:ext uri="{FF2B5EF4-FFF2-40B4-BE49-F238E27FC236}">
                <a16:creationId xmlns:a16="http://schemas.microsoft.com/office/drawing/2014/main" id="{8E43E3CD-C08A-25D8-2B33-EDD81239C7F7}"/>
              </a:ext>
            </a:extLst>
          </p:cNvPr>
          <p:cNvSpPr/>
          <p:nvPr/>
        </p:nvSpPr>
        <p:spPr>
          <a:xfrm>
            <a:off x="4388672" y="1639729"/>
            <a:ext cx="1076652" cy="71757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rgbClr val="FF0000"/>
                </a:solidFill>
              </a:rPr>
              <a:t>順次展開</a:t>
            </a:r>
          </a:p>
        </p:txBody>
      </p:sp>
      <p:sp>
        <p:nvSpPr>
          <p:cNvPr id="304" name="矢印: 右 303">
            <a:extLst>
              <a:ext uri="{FF2B5EF4-FFF2-40B4-BE49-F238E27FC236}">
                <a16:creationId xmlns:a16="http://schemas.microsoft.com/office/drawing/2014/main" id="{BDBD1E89-D89A-0FB6-FA3F-14ABFD8EA04D}"/>
              </a:ext>
            </a:extLst>
          </p:cNvPr>
          <p:cNvSpPr/>
          <p:nvPr/>
        </p:nvSpPr>
        <p:spPr>
          <a:xfrm>
            <a:off x="7495492" y="1639729"/>
            <a:ext cx="1076652" cy="71757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rgbClr val="FF0000"/>
                </a:solidFill>
              </a:rPr>
              <a:t>順次展開</a:t>
            </a:r>
          </a:p>
        </p:txBody>
      </p:sp>
      <p:sp>
        <p:nvSpPr>
          <p:cNvPr id="305" name="テキスト ボックス 304">
            <a:extLst>
              <a:ext uri="{FF2B5EF4-FFF2-40B4-BE49-F238E27FC236}">
                <a16:creationId xmlns:a16="http://schemas.microsoft.com/office/drawing/2014/main" id="{030DFAA7-1CD2-3734-BA9C-2601D16E7CA9}"/>
              </a:ext>
            </a:extLst>
          </p:cNvPr>
          <p:cNvSpPr txBox="1"/>
          <p:nvPr/>
        </p:nvSpPr>
        <p:spPr>
          <a:xfrm>
            <a:off x="9749625" y="2645254"/>
            <a:ext cx="811759" cy="246221"/>
          </a:xfrm>
          <a:prstGeom prst="rect">
            <a:avLst/>
          </a:prstGeom>
          <a:noFill/>
        </p:spPr>
        <p:txBody>
          <a:bodyPr wrap="square" rtlCol="0">
            <a:spAutoFit/>
          </a:bodyPr>
          <a:lstStyle/>
          <a:p>
            <a:r>
              <a:rPr kumimoji="1" lang="ja-JP" altLang="en-US" sz="1000" dirty="0"/>
              <a:t>要</a:t>
            </a:r>
          </a:p>
        </p:txBody>
      </p:sp>
      <p:sp>
        <p:nvSpPr>
          <p:cNvPr id="313" name="正方形/長方形 312">
            <a:extLst>
              <a:ext uri="{FF2B5EF4-FFF2-40B4-BE49-F238E27FC236}">
                <a16:creationId xmlns:a16="http://schemas.microsoft.com/office/drawing/2014/main" id="{7DBDCD3A-8484-818D-A9C0-BE6E020226B9}"/>
              </a:ext>
            </a:extLst>
          </p:cNvPr>
          <p:cNvSpPr/>
          <p:nvPr/>
        </p:nvSpPr>
        <p:spPr>
          <a:xfrm>
            <a:off x="8731735" y="5379423"/>
            <a:ext cx="2475069" cy="2654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ドライバーに配送リストを配布</a:t>
            </a:r>
          </a:p>
        </p:txBody>
      </p:sp>
      <p:cxnSp>
        <p:nvCxnSpPr>
          <p:cNvPr id="325" name="コネクタ: カギ線 324">
            <a:extLst>
              <a:ext uri="{FF2B5EF4-FFF2-40B4-BE49-F238E27FC236}">
                <a16:creationId xmlns:a16="http://schemas.microsoft.com/office/drawing/2014/main" id="{8E83B0BC-7988-60B0-71EC-06DA71084F64}"/>
              </a:ext>
            </a:extLst>
          </p:cNvPr>
          <p:cNvCxnSpPr>
            <a:cxnSpLocks/>
            <a:stCxn id="313" idx="2"/>
            <a:endCxn id="189" idx="0"/>
          </p:cNvCxnSpPr>
          <p:nvPr/>
        </p:nvCxnSpPr>
        <p:spPr>
          <a:xfrm rot="16200000" flipH="1">
            <a:off x="9883194" y="5730979"/>
            <a:ext cx="181436" cy="9284"/>
          </a:xfrm>
          <a:prstGeom prst="bentConnector3">
            <a:avLst>
              <a:gd name="adj1" fmla="val 5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DCB67B53-3853-5736-CEC9-7AD9CF065775}"/>
              </a:ext>
            </a:extLst>
          </p:cNvPr>
          <p:cNvSpPr txBox="1"/>
          <p:nvPr/>
        </p:nvSpPr>
        <p:spPr>
          <a:xfrm>
            <a:off x="9001669" y="3100946"/>
            <a:ext cx="811759" cy="246221"/>
          </a:xfrm>
          <a:prstGeom prst="rect">
            <a:avLst/>
          </a:prstGeom>
          <a:noFill/>
        </p:spPr>
        <p:txBody>
          <a:bodyPr wrap="square" rtlCol="0">
            <a:spAutoFit/>
          </a:bodyPr>
          <a:lstStyle/>
          <a:p>
            <a:r>
              <a:rPr kumimoji="1" lang="ja-JP" altLang="en-US" sz="1000" dirty="0"/>
              <a:t>否</a:t>
            </a:r>
          </a:p>
        </p:txBody>
      </p:sp>
      <p:sp>
        <p:nvSpPr>
          <p:cNvPr id="12" name="テキスト ボックス 11">
            <a:extLst>
              <a:ext uri="{FF2B5EF4-FFF2-40B4-BE49-F238E27FC236}">
                <a16:creationId xmlns:a16="http://schemas.microsoft.com/office/drawing/2014/main" id="{B40C5EA0-E1A1-4EDD-6AC4-535871D02E78}"/>
              </a:ext>
            </a:extLst>
          </p:cNvPr>
          <p:cNvSpPr txBox="1"/>
          <p:nvPr/>
        </p:nvSpPr>
        <p:spPr>
          <a:xfrm>
            <a:off x="164772" y="54773"/>
            <a:ext cx="3996440" cy="400110"/>
          </a:xfrm>
          <a:prstGeom prst="rect">
            <a:avLst/>
          </a:prstGeom>
          <a:noFill/>
        </p:spPr>
        <p:txBody>
          <a:bodyPr wrap="square" rtlCol="0">
            <a:spAutoFit/>
          </a:bodyPr>
          <a:lstStyle/>
          <a:p>
            <a:r>
              <a:rPr lang="en-US" altLang="ja-JP" sz="2000" b="1" i="0" u="none" strike="noStrike" baseline="0" dirty="0">
                <a:latin typeface="MeiryoUI-Bold"/>
              </a:rPr>
              <a:t>§7-2. </a:t>
            </a:r>
            <a:r>
              <a:rPr lang="ja-JP" altLang="en-US" sz="2000" b="1" i="0" u="none" strike="noStrike" baseline="0" dirty="0">
                <a:latin typeface="MeiryoUI-Bold"/>
              </a:rPr>
              <a:t>最終システム統合化</a:t>
            </a:r>
            <a:r>
              <a:rPr lang="ja-JP" altLang="en-US" sz="2000" b="1" dirty="0">
                <a:latin typeface="MeiryoUI-Bold"/>
              </a:rPr>
              <a:t>案</a:t>
            </a:r>
            <a:endParaRPr kumimoji="1" lang="ja-JP" altLang="en-US" sz="2000" dirty="0"/>
          </a:p>
        </p:txBody>
      </p:sp>
      <p:sp>
        <p:nvSpPr>
          <p:cNvPr id="61" name="Google Shape;124;p19">
            <a:extLst>
              <a:ext uri="{FF2B5EF4-FFF2-40B4-BE49-F238E27FC236}">
                <a16:creationId xmlns:a16="http://schemas.microsoft.com/office/drawing/2014/main" id="{6D11DA21-3520-BE5B-B4F1-A9156707B721}"/>
              </a:ext>
            </a:extLst>
          </p:cNvPr>
          <p:cNvSpPr txBox="1">
            <a:spLocks/>
          </p:cNvSpPr>
          <p:nvPr/>
        </p:nvSpPr>
        <p:spPr>
          <a:xfrm>
            <a:off x="11028363" y="192088"/>
            <a:ext cx="1163637" cy="523875"/>
          </a:xfrm>
          <a:prstGeom prst="rect">
            <a:avLst/>
          </a:prstGeom>
        </p:spPr>
        <p:txBody>
          <a:bodyPr spcFirstLastPara="1" vert="horz" wrap="square" lIns="121900" tIns="121900" rIns="121900" bIns="121900" rtlCol="0" anchor="ctr" anchorCtr="0">
            <a:noAutofit/>
          </a:bodyP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fld id="{00000000-1234-1234-1234-123412341234}" type="slidenum">
              <a:rPr lang="en-US" altLang="ja" sz="3733" b="1" kern="0" smtClean="0">
                <a:solidFill>
                  <a:srgbClr val="2A3990"/>
                </a:solidFill>
              </a:rPr>
              <a:pPr defTabSz="1219170">
                <a:buClr>
                  <a:srgbClr val="000000"/>
                </a:buClr>
              </a:pPr>
              <a:t>22</a:t>
            </a:fld>
            <a:endParaRPr lang="en-US" sz="3733" b="1" kern="0" dirty="0">
              <a:solidFill>
                <a:srgbClr val="2A3990"/>
              </a:solidFill>
            </a:endParaRPr>
          </a:p>
        </p:txBody>
      </p:sp>
      <p:sp>
        <p:nvSpPr>
          <p:cNvPr id="2" name="吹き出し: 角を丸めた四角形 1">
            <a:extLst>
              <a:ext uri="{FF2B5EF4-FFF2-40B4-BE49-F238E27FC236}">
                <a16:creationId xmlns:a16="http://schemas.microsoft.com/office/drawing/2014/main" id="{88E34E67-8BDD-73A0-91CE-7C59CE075C45}"/>
              </a:ext>
            </a:extLst>
          </p:cNvPr>
          <p:cNvSpPr/>
          <p:nvPr/>
        </p:nvSpPr>
        <p:spPr>
          <a:xfrm>
            <a:off x="556053" y="461874"/>
            <a:ext cx="2383879" cy="609484"/>
          </a:xfrm>
          <a:prstGeom prst="wedgeRoundRectCallout">
            <a:avLst>
              <a:gd name="adj1" fmla="val 89057"/>
              <a:gd name="adj2" fmla="val -47410"/>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rgbClr val="FF0000"/>
                </a:solidFill>
              </a:rPr>
              <a:t>将来的には、こういった統合システムの構築も可能です</a:t>
            </a:r>
          </a:p>
        </p:txBody>
      </p:sp>
    </p:spTree>
    <p:extLst>
      <p:ext uri="{BB962C8B-B14F-4D97-AF65-F5344CB8AC3E}">
        <p14:creationId xmlns:p14="http://schemas.microsoft.com/office/powerpoint/2010/main" val="472147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pic>
        <p:nvPicPr>
          <p:cNvPr id="108" name="Picture 107" descr="パフォーマンスの低下を示す虫眼鏡">
            <a:extLst>
              <a:ext uri="{FF2B5EF4-FFF2-40B4-BE49-F238E27FC236}">
                <a16:creationId xmlns:a16="http://schemas.microsoft.com/office/drawing/2014/main" id="{580D78C8-79AE-6281-B96D-5C6F7DB2517D}"/>
              </a:ext>
            </a:extLst>
          </p:cNvPr>
          <p:cNvPicPr>
            <a:picLocks noChangeAspect="1"/>
          </p:cNvPicPr>
          <p:nvPr/>
        </p:nvPicPr>
        <p:blipFill rotWithShape="1">
          <a:blip r:embed="rId3">
            <a:duotone>
              <a:schemeClr val="bg2">
                <a:shade val="45000"/>
                <a:satMod val="135000"/>
              </a:schemeClr>
              <a:prstClr val="white"/>
            </a:duotone>
            <a:alphaModFix amt="45000"/>
          </a:blip>
          <a:srcRect t="1632" b="14098"/>
          <a:stretch/>
        </p:blipFill>
        <p:spPr>
          <a:xfrm>
            <a:off x="20" y="10"/>
            <a:ext cx="12191980" cy="6857990"/>
          </a:xfrm>
          <a:prstGeom prst="rect">
            <a:avLst/>
          </a:prstGeom>
        </p:spPr>
      </p:pic>
      <p:sp>
        <p:nvSpPr>
          <p:cNvPr id="106" name="Google Shape;106;p16"/>
          <p:cNvSpPr txBox="1">
            <a:spLocks noGrp="1"/>
          </p:cNvSpPr>
          <p:nvPr>
            <p:ph type="ctrTitle"/>
          </p:nvPr>
        </p:nvSpPr>
        <p:spPr>
          <a:xfrm>
            <a:off x="1207657" y="997948"/>
            <a:ext cx="10058400" cy="3345451"/>
          </a:xfrm>
          <a:prstGeom prst="rect">
            <a:avLst/>
          </a:prstGeom>
        </p:spPr>
        <p:txBody>
          <a:bodyPr spcFirstLastPara="1" lIns="121900" tIns="121900" rIns="121900" bIns="121900" anchorCtr="0">
            <a:normAutofit/>
          </a:bodyPr>
          <a:lstStyle/>
          <a:p>
            <a:r>
              <a:rPr lang="en-US" altLang="ja-JP" sz="5400" b="1" dirty="0"/>
              <a:t>§8.  </a:t>
            </a:r>
            <a:r>
              <a:rPr lang="ja-JP" altLang="en-US" sz="5400" b="1" dirty="0"/>
              <a:t>参考資料</a:t>
            </a:r>
            <a:r>
              <a:rPr lang="ja-JP" altLang="en-US" sz="5400" b="1" dirty="0">
                <a:latin typeface="+mj-ea"/>
              </a:rPr>
              <a:t>（</a:t>
            </a:r>
            <a:r>
              <a:rPr lang="en-US" altLang="ja-JP" sz="5400" b="1" dirty="0">
                <a:latin typeface="+mj-ea"/>
              </a:rPr>
              <a:t>Appendix</a:t>
            </a:r>
            <a:r>
              <a:rPr lang="ja-JP" altLang="en-US" sz="5400" b="1" dirty="0">
                <a:latin typeface="+mj-ea"/>
              </a:rPr>
              <a:t>）</a:t>
            </a:r>
          </a:p>
        </p:txBody>
      </p:sp>
      <p:cxnSp>
        <p:nvCxnSpPr>
          <p:cNvPr id="121" name="Straight Connector 120">
            <a:extLst>
              <a:ext uri="{FF2B5EF4-FFF2-40B4-BE49-F238E27FC236}">
                <a16:creationId xmlns:a16="http://schemas.microsoft.com/office/drawing/2014/main" id="{E832A4F0-B852-42E9-91B8-58EB9F47CA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87D6777B-91DD-4D12-85FD-85A88ECC5A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59A1F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5" name="Rectangle 124">
            <a:extLst>
              <a:ext uri="{FF2B5EF4-FFF2-40B4-BE49-F238E27FC236}">
                <a16:creationId xmlns:a16="http://schemas.microsoft.com/office/drawing/2014/main" id="{F0988C9B-C9E0-4CBD-A3E8-D4F59982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46496B"/>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356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06"/>
                                        </p:tgtEl>
                                        <p:attrNameLst>
                                          <p:attrName>style.visibility</p:attrName>
                                        </p:attrNameLst>
                                      </p:cBhvr>
                                      <p:to>
                                        <p:strVal val="visible"/>
                                      </p:to>
                                    </p:set>
                                    <p:animEffect transition="in" filter="fade">
                                      <p:cBhvr>
                                        <p:cTn id="7" dur="7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9"/>
          <p:cNvSpPr txBox="1">
            <a:spLocks noGrp="1"/>
          </p:cNvSpPr>
          <p:nvPr>
            <p:ph type="sldNum" idx="4294967295"/>
          </p:nvPr>
        </p:nvSpPr>
        <p:spPr>
          <a:xfrm>
            <a:off x="11028363" y="192088"/>
            <a:ext cx="1163637" cy="523875"/>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kumimoji="0" lang="en-US" altLang="ja" sz="3733" b="1" kern="0">
                <a:solidFill>
                  <a:srgbClr val="2A3990"/>
                </a:solidFill>
              </a:rPr>
              <a:pPr defTabSz="1219170">
                <a:buClr>
                  <a:srgbClr val="000000"/>
                </a:buClr>
              </a:pPr>
              <a:t>24</a:t>
            </a:fld>
            <a:endParaRPr kumimoji="0" sz="3733" b="1" kern="0" dirty="0">
              <a:solidFill>
                <a:srgbClr val="2A3990"/>
              </a:solidFill>
            </a:endParaRPr>
          </a:p>
        </p:txBody>
      </p:sp>
      <p:sp>
        <p:nvSpPr>
          <p:cNvPr id="125" name="Google Shape;125;p19"/>
          <p:cNvSpPr txBox="1"/>
          <p:nvPr/>
        </p:nvSpPr>
        <p:spPr>
          <a:xfrm>
            <a:off x="357467" y="152601"/>
            <a:ext cx="1156760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kumimoji="0" lang="en-US" altLang="ja-JP" sz="2667" b="1" kern="0" dirty="0">
                <a:solidFill>
                  <a:srgbClr val="000000"/>
                </a:solidFill>
                <a:latin typeface="+mn-ea"/>
                <a:cs typeface="Roboto"/>
                <a:sym typeface="Roboto"/>
              </a:rPr>
              <a:t>[</a:t>
            </a:r>
            <a:r>
              <a:rPr kumimoji="0" lang="ja-JP" altLang="en-US" sz="2667" b="1" kern="0" dirty="0">
                <a:solidFill>
                  <a:srgbClr val="000000"/>
                </a:solidFill>
                <a:latin typeface="+mn-ea"/>
                <a:cs typeface="Roboto"/>
                <a:sym typeface="Roboto"/>
              </a:rPr>
              <a:t>参考１</a:t>
            </a:r>
            <a:r>
              <a:rPr kumimoji="0" lang="en-US" altLang="ja-JP" sz="2667" b="1" kern="0" dirty="0">
                <a:solidFill>
                  <a:srgbClr val="000000"/>
                </a:solidFill>
                <a:latin typeface="+mn-ea"/>
                <a:cs typeface="Roboto"/>
                <a:sym typeface="Roboto"/>
              </a:rPr>
              <a:t>]</a:t>
            </a:r>
            <a:r>
              <a:rPr lang="ja-JP" altLang="en-US" sz="2667" b="1" kern="0" dirty="0">
                <a:solidFill>
                  <a:srgbClr val="000000"/>
                </a:solidFill>
                <a:latin typeface="+mn-ea"/>
                <a:cs typeface="Roboto"/>
                <a:sym typeface="Roboto"/>
              </a:rPr>
              <a:t>パーツタイプ毎の需要量</a:t>
            </a:r>
            <a:r>
              <a:rPr lang="en-US" altLang="ja-JP" sz="2667" b="1" kern="0" dirty="0">
                <a:solidFill>
                  <a:srgbClr val="000000"/>
                </a:solidFill>
                <a:latin typeface="+mn-ea"/>
                <a:cs typeface="Roboto"/>
                <a:sym typeface="Roboto"/>
              </a:rPr>
              <a:t>Top3</a:t>
            </a:r>
            <a:r>
              <a:rPr lang="ja-JP" altLang="en-US" sz="2667" b="1" kern="0" dirty="0">
                <a:solidFill>
                  <a:srgbClr val="000000"/>
                </a:solidFill>
                <a:latin typeface="+mn-ea"/>
                <a:cs typeface="Roboto"/>
                <a:sym typeface="Roboto"/>
              </a:rPr>
              <a:t>①</a:t>
            </a:r>
            <a:endParaRPr kumimoji="0" sz="2667" b="1" kern="0" dirty="0">
              <a:solidFill>
                <a:srgbClr val="000000"/>
              </a:solidFill>
              <a:latin typeface="+mn-ea"/>
              <a:cs typeface="Roboto"/>
              <a:sym typeface="Roboto"/>
            </a:endParaRPr>
          </a:p>
        </p:txBody>
      </p:sp>
      <p:pic>
        <p:nvPicPr>
          <p:cNvPr id="2" name="図 1">
            <a:extLst>
              <a:ext uri="{FF2B5EF4-FFF2-40B4-BE49-F238E27FC236}">
                <a16:creationId xmlns:a16="http://schemas.microsoft.com/office/drawing/2014/main" id="{3FBBA609-0E1A-A343-CFAC-A2014C7396C0}"/>
              </a:ext>
            </a:extLst>
          </p:cNvPr>
          <p:cNvPicPr>
            <a:picLocks noChangeAspect="1"/>
          </p:cNvPicPr>
          <p:nvPr/>
        </p:nvPicPr>
        <p:blipFill>
          <a:blip r:embed="rId3"/>
          <a:stretch>
            <a:fillRect/>
          </a:stretch>
        </p:blipFill>
        <p:spPr>
          <a:xfrm>
            <a:off x="128568" y="755451"/>
            <a:ext cx="2714044" cy="1592333"/>
          </a:xfrm>
          <a:prstGeom prst="rect">
            <a:avLst/>
          </a:prstGeom>
        </p:spPr>
      </p:pic>
      <p:pic>
        <p:nvPicPr>
          <p:cNvPr id="3" name="図 2">
            <a:extLst>
              <a:ext uri="{FF2B5EF4-FFF2-40B4-BE49-F238E27FC236}">
                <a16:creationId xmlns:a16="http://schemas.microsoft.com/office/drawing/2014/main" id="{955A2F46-0B60-B33C-52D9-A34C6DAFE3E0}"/>
              </a:ext>
            </a:extLst>
          </p:cNvPr>
          <p:cNvPicPr>
            <a:picLocks noChangeAspect="1"/>
          </p:cNvPicPr>
          <p:nvPr/>
        </p:nvPicPr>
        <p:blipFill>
          <a:blip r:embed="rId4"/>
          <a:stretch>
            <a:fillRect/>
          </a:stretch>
        </p:blipFill>
        <p:spPr>
          <a:xfrm>
            <a:off x="2899119" y="754971"/>
            <a:ext cx="2714044" cy="1592334"/>
          </a:xfrm>
          <a:prstGeom prst="rect">
            <a:avLst/>
          </a:prstGeom>
        </p:spPr>
      </p:pic>
      <p:pic>
        <p:nvPicPr>
          <p:cNvPr id="4" name="図 3">
            <a:extLst>
              <a:ext uri="{FF2B5EF4-FFF2-40B4-BE49-F238E27FC236}">
                <a16:creationId xmlns:a16="http://schemas.microsoft.com/office/drawing/2014/main" id="{83C6808C-29B0-6888-BFAB-B8A9A7C7A8A2}"/>
              </a:ext>
            </a:extLst>
          </p:cNvPr>
          <p:cNvPicPr>
            <a:picLocks noChangeAspect="1"/>
          </p:cNvPicPr>
          <p:nvPr/>
        </p:nvPicPr>
        <p:blipFill>
          <a:blip r:embed="rId5"/>
          <a:stretch>
            <a:fillRect/>
          </a:stretch>
        </p:blipFill>
        <p:spPr>
          <a:xfrm>
            <a:off x="5669670" y="754971"/>
            <a:ext cx="2714045" cy="1592334"/>
          </a:xfrm>
          <a:prstGeom prst="rect">
            <a:avLst/>
          </a:prstGeom>
          <a:ln w="22225">
            <a:noFill/>
          </a:ln>
        </p:spPr>
      </p:pic>
      <p:pic>
        <p:nvPicPr>
          <p:cNvPr id="10" name="図 9" descr="グラフ, 折れ線グラフ&#10;&#10;自動的に生成された説明">
            <a:extLst>
              <a:ext uri="{FF2B5EF4-FFF2-40B4-BE49-F238E27FC236}">
                <a16:creationId xmlns:a16="http://schemas.microsoft.com/office/drawing/2014/main" id="{B7614EB9-DAF2-199D-0CDD-E5752B401C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5047" y="638067"/>
            <a:ext cx="3490605" cy="1745303"/>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16D9C012-EDE3-F0F2-CC1D-96017C4706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49" y="2347306"/>
            <a:ext cx="3086544" cy="1543272"/>
          </a:xfrm>
          <a:prstGeom prst="rect">
            <a:avLst/>
          </a:prstGeom>
        </p:spPr>
      </p:pic>
      <p:pic>
        <p:nvPicPr>
          <p:cNvPr id="14" name="図 13" descr="グラフ, 折れ線グラフ&#10;&#10;自動的に生成された説明">
            <a:extLst>
              <a:ext uri="{FF2B5EF4-FFF2-40B4-BE49-F238E27FC236}">
                <a16:creationId xmlns:a16="http://schemas.microsoft.com/office/drawing/2014/main" id="{B47F2852-77FD-4948-EC33-76895BA83E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9119" y="2383370"/>
            <a:ext cx="3004051" cy="1502026"/>
          </a:xfrm>
          <a:prstGeom prst="rect">
            <a:avLst/>
          </a:prstGeom>
        </p:spPr>
      </p:pic>
      <p:pic>
        <p:nvPicPr>
          <p:cNvPr id="16" name="図 15" descr="グラフ, 折れ線グラフ&#10;&#10;自動的に生成された説明">
            <a:extLst>
              <a:ext uri="{FF2B5EF4-FFF2-40B4-BE49-F238E27FC236}">
                <a16:creationId xmlns:a16="http://schemas.microsoft.com/office/drawing/2014/main" id="{3D2C1705-B00E-0038-8070-4413FFA5F8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03945" y="2410432"/>
            <a:ext cx="2949925" cy="1474963"/>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2B1AA353-E742-5276-4FEE-BB8F5A6A2B6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52022" y="2404304"/>
            <a:ext cx="3420991" cy="1710496"/>
          </a:xfrm>
          <a:prstGeom prst="rect">
            <a:avLst/>
          </a:prstGeom>
        </p:spPr>
      </p:pic>
      <p:pic>
        <p:nvPicPr>
          <p:cNvPr id="20" name="図 19" descr="グラフ, 折れ線グラフ&#10;&#10;自動的に生成された説明">
            <a:extLst>
              <a:ext uri="{FF2B5EF4-FFF2-40B4-BE49-F238E27FC236}">
                <a16:creationId xmlns:a16="http://schemas.microsoft.com/office/drawing/2014/main" id="{E5F704F6-4316-4186-CF64-ED392BE0C6C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3938942"/>
            <a:ext cx="3155093" cy="1577547"/>
          </a:xfrm>
          <a:prstGeom prst="rect">
            <a:avLst/>
          </a:prstGeom>
        </p:spPr>
      </p:pic>
      <p:pic>
        <p:nvPicPr>
          <p:cNvPr id="22" name="図 21" descr="グラフ, 折れ線グラフ&#10;&#10;自動的に生成された説明">
            <a:extLst>
              <a:ext uri="{FF2B5EF4-FFF2-40B4-BE49-F238E27FC236}">
                <a16:creationId xmlns:a16="http://schemas.microsoft.com/office/drawing/2014/main" id="{CA38BFAA-5344-C74A-9A37-2D648AE5E5A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86634" y="3925374"/>
            <a:ext cx="3048728" cy="1524364"/>
          </a:xfrm>
          <a:prstGeom prst="rect">
            <a:avLst/>
          </a:prstGeom>
        </p:spPr>
      </p:pic>
      <p:pic>
        <p:nvPicPr>
          <p:cNvPr id="24" name="図 23" descr="グラフ, 折れ線グラフ&#10;&#10;自動的に生成された説明">
            <a:extLst>
              <a:ext uri="{FF2B5EF4-FFF2-40B4-BE49-F238E27FC236}">
                <a16:creationId xmlns:a16="http://schemas.microsoft.com/office/drawing/2014/main" id="{23278EB6-EE63-ABBD-3641-DE2B11FEE65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37556" y="3934132"/>
            <a:ext cx="3048725" cy="1524363"/>
          </a:xfrm>
          <a:prstGeom prst="rect">
            <a:avLst/>
          </a:prstGeom>
        </p:spPr>
      </p:pic>
      <p:pic>
        <p:nvPicPr>
          <p:cNvPr id="26" name="図 25" descr="グラフ, 折れ線グラフ&#10;&#10;自動的に生成された説明">
            <a:extLst>
              <a:ext uri="{FF2B5EF4-FFF2-40B4-BE49-F238E27FC236}">
                <a16:creationId xmlns:a16="http://schemas.microsoft.com/office/drawing/2014/main" id="{D2B36D47-A0A8-E5B2-A2DE-C8D2242A506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552331" y="3948522"/>
            <a:ext cx="3306415" cy="1653208"/>
          </a:xfrm>
          <a:prstGeom prst="rect">
            <a:avLst/>
          </a:prstGeom>
        </p:spPr>
      </p:pic>
    </p:spTree>
    <p:extLst>
      <p:ext uri="{BB962C8B-B14F-4D97-AF65-F5344CB8AC3E}">
        <p14:creationId xmlns:p14="http://schemas.microsoft.com/office/powerpoint/2010/main" val="908956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9"/>
          <p:cNvSpPr txBox="1">
            <a:spLocks noGrp="1"/>
          </p:cNvSpPr>
          <p:nvPr>
            <p:ph type="sldNum" idx="4294967295"/>
          </p:nvPr>
        </p:nvSpPr>
        <p:spPr>
          <a:xfrm>
            <a:off x="11028363" y="192088"/>
            <a:ext cx="1163637" cy="523875"/>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kumimoji="0" lang="en-US" altLang="ja" sz="3733" b="1" kern="0">
                <a:solidFill>
                  <a:srgbClr val="2A3990"/>
                </a:solidFill>
              </a:rPr>
              <a:pPr defTabSz="1219170">
                <a:buClr>
                  <a:srgbClr val="000000"/>
                </a:buClr>
              </a:pPr>
              <a:t>25</a:t>
            </a:fld>
            <a:endParaRPr kumimoji="0" sz="3733" b="1" kern="0" dirty="0">
              <a:solidFill>
                <a:srgbClr val="2A3990"/>
              </a:solidFill>
            </a:endParaRPr>
          </a:p>
        </p:txBody>
      </p:sp>
      <p:sp>
        <p:nvSpPr>
          <p:cNvPr id="125" name="Google Shape;125;p19"/>
          <p:cNvSpPr txBox="1"/>
          <p:nvPr/>
        </p:nvSpPr>
        <p:spPr>
          <a:xfrm>
            <a:off x="357467" y="152601"/>
            <a:ext cx="1156760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kumimoji="0" lang="en-US" altLang="ja-JP" sz="2667" b="1" kern="0" dirty="0">
                <a:solidFill>
                  <a:srgbClr val="000000"/>
                </a:solidFill>
                <a:latin typeface="+mn-ea"/>
                <a:cs typeface="Roboto"/>
                <a:sym typeface="Roboto"/>
              </a:rPr>
              <a:t>[</a:t>
            </a:r>
            <a:r>
              <a:rPr kumimoji="0" lang="ja-JP" altLang="en-US" sz="2667" b="1" kern="0" dirty="0">
                <a:solidFill>
                  <a:srgbClr val="000000"/>
                </a:solidFill>
                <a:latin typeface="+mn-ea"/>
                <a:cs typeface="Roboto"/>
                <a:sym typeface="Roboto"/>
              </a:rPr>
              <a:t>参考１</a:t>
            </a:r>
            <a:r>
              <a:rPr kumimoji="0" lang="en-US" altLang="ja-JP" sz="2667" b="1" kern="0" dirty="0">
                <a:solidFill>
                  <a:srgbClr val="000000"/>
                </a:solidFill>
                <a:latin typeface="+mn-ea"/>
                <a:cs typeface="Roboto"/>
                <a:sym typeface="Roboto"/>
              </a:rPr>
              <a:t>]</a:t>
            </a:r>
            <a:r>
              <a:rPr lang="ja-JP" altLang="en-US" sz="2667" b="1" kern="0" dirty="0">
                <a:solidFill>
                  <a:srgbClr val="000000"/>
                </a:solidFill>
                <a:latin typeface="+mn-ea"/>
                <a:cs typeface="Roboto"/>
                <a:sym typeface="Roboto"/>
              </a:rPr>
              <a:t>パーツタイプ毎の需要量</a:t>
            </a:r>
            <a:r>
              <a:rPr lang="en-US" altLang="ja-JP" sz="2667" b="1" kern="0" dirty="0">
                <a:solidFill>
                  <a:srgbClr val="000000"/>
                </a:solidFill>
                <a:latin typeface="+mn-ea"/>
                <a:cs typeface="Roboto"/>
                <a:sym typeface="Roboto"/>
              </a:rPr>
              <a:t>Top3</a:t>
            </a:r>
            <a:r>
              <a:rPr lang="ja-JP" altLang="en-US" sz="2667" b="1" kern="0" dirty="0">
                <a:solidFill>
                  <a:srgbClr val="000000"/>
                </a:solidFill>
                <a:latin typeface="+mn-ea"/>
                <a:cs typeface="Roboto"/>
                <a:sym typeface="Roboto"/>
              </a:rPr>
              <a:t>②</a:t>
            </a:r>
            <a:endParaRPr kumimoji="0" sz="2667" b="1" kern="0" dirty="0">
              <a:solidFill>
                <a:srgbClr val="000000"/>
              </a:solidFill>
              <a:latin typeface="+mn-ea"/>
              <a:cs typeface="Roboto"/>
              <a:sym typeface="Roboto"/>
            </a:endParaRPr>
          </a:p>
        </p:txBody>
      </p:sp>
      <p:pic>
        <p:nvPicPr>
          <p:cNvPr id="6" name="図 5" descr="グラフ, 折れ線グラフ&#10;&#10;自動的に生成された説明">
            <a:extLst>
              <a:ext uri="{FF2B5EF4-FFF2-40B4-BE49-F238E27FC236}">
                <a16:creationId xmlns:a16="http://schemas.microsoft.com/office/drawing/2014/main" id="{CC78A40F-741A-BB8A-E99D-EC363CE82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6" y="826912"/>
            <a:ext cx="3086320" cy="1543160"/>
          </a:xfrm>
          <a:prstGeom prst="rect">
            <a:avLst/>
          </a:prstGeom>
        </p:spPr>
      </p:pic>
      <p:pic>
        <p:nvPicPr>
          <p:cNvPr id="8" name="図 7" descr="グラフ, 折れ線グラフ&#10;&#10;自動的に生成された説明">
            <a:extLst>
              <a:ext uri="{FF2B5EF4-FFF2-40B4-BE49-F238E27FC236}">
                <a16:creationId xmlns:a16="http://schemas.microsoft.com/office/drawing/2014/main" id="{BA8B488A-78DF-047C-97D3-01A1057DF0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9119" y="838049"/>
            <a:ext cx="3029189" cy="1514595"/>
          </a:xfrm>
          <a:prstGeom prst="rect">
            <a:avLst/>
          </a:prstGeom>
        </p:spPr>
      </p:pic>
      <p:pic>
        <p:nvPicPr>
          <p:cNvPr id="11" name="図 10" descr="グラフ, 折れ線グラフ&#10;&#10;自動的に生成された説明">
            <a:extLst>
              <a:ext uri="{FF2B5EF4-FFF2-40B4-BE49-F238E27FC236}">
                <a16:creationId xmlns:a16="http://schemas.microsoft.com/office/drawing/2014/main" id="{3DF9CA66-4BDB-6847-8A9D-08368240D5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1261" y="838049"/>
            <a:ext cx="3085696" cy="1542848"/>
          </a:xfrm>
          <a:prstGeom prst="rect">
            <a:avLst/>
          </a:prstGeom>
        </p:spPr>
      </p:pic>
      <p:pic>
        <p:nvPicPr>
          <p:cNvPr id="15" name="図 14" descr="グラフ, 折れ線グラフ&#10;&#10;自動的に生成された説明">
            <a:extLst>
              <a:ext uri="{FF2B5EF4-FFF2-40B4-BE49-F238E27FC236}">
                <a16:creationId xmlns:a16="http://schemas.microsoft.com/office/drawing/2014/main" id="{8144BF9B-5FFC-A419-8895-899AF5FB42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5866" y="809215"/>
            <a:ext cx="3490605" cy="1745303"/>
          </a:xfrm>
          <a:prstGeom prst="rect">
            <a:avLst/>
          </a:prstGeom>
        </p:spPr>
      </p:pic>
      <p:pic>
        <p:nvPicPr>
          <p:cNvPr id="19" name="図 18" descr="グラフ, 折れ線グラフ&#10;&#10;自動的に生成された説明">
            <a:extLst>
              <a:ext uri="{FF2B5EF4-FFF2-40B4-BE49-F238E27FC236}">
                <a16:creationId xmlns:a16="http://schemas.microsoft.com/office/drawing/2014/main" id="{FDC19C27-7FE1-57FC-C9B7-DAF4F1C215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28" y="2376138"/>
            <a:ext cx="3117395" cy="1558698"/>
          </a:xfrm>
          <a:prstGeom prst="rect">
            <a:avLst/>
          </a:prstGeom>
        </p:spPr>
      </p:pic>
      <p:pic>
        <p:nvPicPr>
          <p:cNvPr id="23" name="図 22" descr="グラフ, 折れ線グラフ&#10;&#10;自動的に生成された説明">
            <a:extLst>
              <a:ext uri="{FF2B5EF4-FFF2-40B4-BE49-F238E27FC236}">
                <a16:creationId xmlns:a16="http://schemas.microsoft.com/office/drawing/2014/main" id="{6E5109F8-162E-470A-1771-14A655EF7A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89005" y="2376138"/>
            <a:ext cx="3029189" cy="1514595"/>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7FB85DE8-E1C2-6479-8B7B-81165AFC1BC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51261" y="2380896"/>
            <a:ext cx="3107878" cy="1553939"/>
          </a:xfrm>
          <a:prstGeom prst="rect">
            <a:avLst/>
          </a:prstGeom>
        </p:spPr>
      </p:pic>
      <p:pic>
        <p:nvPicPr>
          <p:cNvPr id="29" name="図 28" descr="グラフ&#10;&#10;自動的に生成された説明">
            <a:extLst>
              <a:ext uri="{FF2B5EF4-FFF2-40B4-BE49-F238E27FC236}">
                <a16:creationId xmlns:a16="http://schemas.microsoft.com/office/drawing/2014/main" id="{AF67FEBD-54C2-E396-4A8D-481E3D9F209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97053" y="2354603"/>
            <a:ext cx="3426592" cy="1713296"/>
          </a:xfrm>
          <a:prstGeom prst="rect">
            <a:avLst/>
          </a:prstGeom>
        </p:spPr>
      </p:pic>
    </p:spTree>
    <p:extLst>
      <p:ext uri="{BB962C8B-B14F-4D97-AF65-F5344CB8AC3E}">
        <p14:creationId xmlns:p14="http://schemas.microsoft.com/office/powerpoint/2010/main" val="2866285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9"/>
          <p:cNvSpPr txBox="1">
            <a:spLocks noGrp="1"/>
          </p:cNvSpPr>
          <p:nvPr>
            <p:ph type="sldNum" idx="4294967295"/>
          </p:nvPr>
        </p:nvSpPr>
        <p:spPr>
          <a:xfrm>
            <a:off x="11028363" y="192088"/>
            <a:ext cx="1163637" cy="523875"/>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kumimoji="0" lang="en-US" altLang="ja" sz="3733" b="1" kern="0">
                <a:solidFill>
                  <a:srgbClr val="2A3990"/>
                </a:solidFill>
              </a:rPr>
              <a:pPr defTabSz="1219170">
                <a:buClr>
                  <a:srgbClr val="000000"/>
                </a:buClr>
              </a:pPr>
              <a:t>26</a:t>
            </a:fld>
            <a:endParaRPr kumimoji="0" sz="3733" b="1" kern="0" dirty="0">
              <a:solidFill>
                <a:srgbClr val="2A3990"/>
              </a:solidFill>
            </a:endParaRPr>
          </a:p>
        </p:txBody>
      </p:sp>
      <p:sp>
        <p:nvSpPr>
          <p:cNvPr id="125" name="Google Shape;125;p19"/>
          <p:cNvSpPr txBox="1"/>
          <p:nvPr/>
        </p:nvSpPr>
        <p:spPr>
          <a:xfrm>
            <a:off x="357467" y="152601"/>
            <a:ext cx="1156760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kumimoji="0" lang="en-US" altLang="ja-JP" sz="2667" b="1" kern="0" dirty="0">
                <a:solidFill>
                  <a:srgbClr val="000000"/>
                </a:solidFill>
                <a:latin typeface="+mn-ea"/>
                <a:cs typeface="Roboto"/>
                <a:sym typeface="Roboto"/>
              </a:rPr>
              <a:t>[</a:t>
            </a:r>
            <a:r>
              <a:rPr kumimoji="0" lang="ja-JP" altLang="en-US" sz="2667" b="1" kern="0" dirty="0">
                <a:solidFill>
                  <a:srgbClr val="000000"/>
                </a:solidFill>
                <a:latin typeface="+mn-ea"/>
                <a:cs typeface="Roboto"/>
                <a:sym typeface="Roboto"/>
              </a:rPr>
              <a:t>参考２</a:t>
            </a:r>
            <a:r>
              <a:rPr kumimoji="0" lang="en-US" altLang="ja-JP" sz="2667" b="1" kern="0" dirty="0">
                <a:solidFill>
                  <a:srgbClr val="000000"/>
                </a:solidFill>
                <a:latin typeface="+mn-ea"/>
                <a:cs typeface="Roboto"/>
                <a:sym typeface="Roboto"/>
              </a:rPr>
              <a:t>]</a:t>
            </a:r>
            <a:r>
              <a:rPr lang="ja-JP" altLang="en-US" sz="2667" b="1" kern="0" dirty="0">
                <a:solidFill>
                  <a:srgbClr val="000000"/>
                </a:solidFill>
                <a:latin typeface="+mn-ea"/>
                <a:cs typeface="Roboto"/>
                <a:sym typeface="Roboto"/>
              </a:rPr>
              <a:t>予測モデルの作成手法比較</a:t>
            </a:r>
            <a:endParaRPr kumimoji="0" sz="2667" b="1" kern="0" dirty="0">
              <a:solidFill>
                <a:srgbClr val="000000"/>
              </a:solidFill>
              <a:latin typeface="+mn-ea"/>
              <a:cs typeface="Roboto"/>
              <a:sym typeface="Roboto"/>
            </a:endParaRPr>
          </a:p>
        </p:txBody>
      </p:sp>
      <p:sp>
        <p:nvSpPr>
          <p:cNvPr id="2" name="二等辺三角形 1">
            <a:extLst>
              <a:ext uri="{FF2B5EF4-FFF2-40B4-BE49-F238E27FC236}">
                <a16:creationId xmlns:a16="http://schemas.microsoft.com/office/drawing/2014/main" id="{9C818CE7-55DD-09F6-12E4-3457E64F38E3}"/>
              </a:ext>
            </a:extLst>
          </p:cNvPr>
          <p:cNvSpPr/>
          <p:nvPr/>
        </p:nvSpPr>
        <p:spPr>
          <a:xfrm rot="10800000">
            <a:off x="271707" y="1397129"/>
            <a:ext cx="157815" cy="381808"/>
          </a:xfrm>
          <a:prstGeom prst="triangle">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ローチャート: 論理積ゲート 1">
            <a:extLst>
              <a:ext uri="{FF2B5EF4-FFF2-40B4-BE49-F238E27FC236}">
                <a16:creationId xmlns:a16="http://schemas.microsoft.com/office/drawing/2014/main" id="{20C52D9A-BD07-A8E6-A72C-3961282F43E4}"/>
              </a:ext>
            </a:extLst>
          </p:cNvPr>
          <p:cNvSpPr/>
          <p:nvPr/>
        </p:nvSpPr>
        <p:spPr>
          <a:xfrm>
            <a:off x="271707" y="1101810"/>
            <a:ext cx="2234770" cy="295319"/>
          </a:xfrm>
          <a:custGeom>
            <a:avLst/>
            <a:gdLst>
              <a:gd name="connsiteX0" fmla="*/ 0 w 3231921"/>
              <a:gd name="connsiteY0" fmla="*/ 0 h 699247"/>
              <a:gd name="connsiteX1" fmla="*/ 1615961 w 3231921"/>
              <a:gd name="connsiteY1" fmla="*/ 0 h 699247"/>
              <a:gd name="connsiteX2" fmla="*/ 3231922 w 3231921"/>
              <a:gd name="connsiteY2" fmla="*/ 349624 h 699247"/>
              <a:gd name="connsiteX3" fmla="*/ 1615961 w 3231921"/>
              <a:gd name="connsiteY3" fmla="*/ 699248 h 699247"/>
              <a:gd name="connsiteX4" fmla="*/ 0 w 3231921"/>
              <a:gd name="connsiteY4" fmla="*/ 699247 h 699247"/>
              <a:gd name="connsiteX5" fmla="*/ 0 w 3231921"/>
              <a:gd name="connsiteY5" fmla="*/ 0 h 699247"/>
              <a:gd name="connsiteX0" fmla="*/ 0 w 3283758"/>
              <a:gd name="connsiteY0" fmla="*/ 0 h 699248"/>
              <a:gd name="connsiteX1" fmla="*/ 1615961 w 3283758"/>
              <a:gd name="connsiteY1" fmla="*/ 0 h 699248"/>
              <a:gd name="connsiteX2" fmla="*/ 3231922 w 3283758"/>
              <a:gd name="connsiteY2" fmla="*/ 349624 h 699248"/>
              <a:gd name="connsiteX3" fmla="*/ 2404855 w 3283758"/>
              <a:gd name="connsiteY3" fmla="*/ 699248 h 699248"/>
              <a:gd name="connsiteX4" fmla="*/ 0 w 3283758"/>
              <a:gd name="connsiteY4" fmla="*/ 699247 h 699248"/>
              <a:gd name="connsiteX5" fmla="*/ 0 w 3283758"/>
              <a:gd name="connsiteY5" fmla="*/ 0 h 699248"/>
              <a:gd name="connsiteX0" fmla="*/ 0 w 3235001"/>
              <a:gd name="connsiteY0" fmla="*/ 0 h 699248"/>
              <a:gd name="connsiteX1" fmla="*/ 2422785 w 3235001"/>
              <a:gd name="connsiteY1" fmla="*/ 17930 h 699248"/>
              <a:gd name="connsiteX2" fmla="*/ 3231922 w 3235001"/>
              <a:gd name="connsiteY2" fmla="*/ 349624 h 699248"/>
              <a:gd name="connsiteX3" fmla="*/ 2404855 w 3235001"/>
              <a:gd name="connsiteY3" fmla="*/ 699248 h 699248"/>
              <a:gd name="connsiteX4" fmla="*/ 0 w 3235001"/>
              <a:gd name="connsiteY4" fmla="*/ 699247 h 699248"/>
              <a:gd name="connsiteX5" fmla="*/ 0 w 3235001"/>
              <a:gd name="connsiteY5" fmla="*/ 0 h 699248"/>
              <a:gd name="connsiteX0" fmla="*/ 0 w 3237310"/>
              <a:gd name="connsiteY0" fmla="*/ 0 h 699248"/>
              <a:gd name="connsiteX1" fmla="*/ 2324173 w 3237310"/>
              <a:gd name="connsiteY1" fmla="*/ 17930 h 699248"/>
              <a:gd name="connsiteX2" fmla="*/ 3231922 w 3237310"/>
              <a:gd name="connsiteY2" fmla="*/ 349624 h 699248"/>
              <a:gd name="connsiteX3" fmla="*/ 2404855 w 3237310"/>
              <a:gd name="connsiteY3" fmla="*/ 699248 h 699248"/>
              <a:gd name="connsiteX4" fmla="*/ 0 w 3237310"/>
              <a:gd name="connsiteY4" fmla="*/ 699247 h 699248"/>
              <a:gd name="connsiteX5" fmla="*/ 0 w 3237310"/>
              <a:gd name="connsiteY5" fmla="*/ 0 h 699248"/>
              <a:gd name="connsiteX0" fmla="*/ 0 w 3234410"/>
              <a:gd name="connsiteY0" fmla="*/ 0 h 699248"/>
              <a:gd name="connsiteX1" fmla="*/ 2324173 w 3234410"/>
              <a:gd name="connsiteY1" fmla="*/ 17930 h 699248"/>
              <a:gd name="connsiteX2" fmla="*/ 3231922 w 3234410"/>
              <a:gd name="connsiteY2" fmla="*/ 349624 h 699248"/>
              <a:gd name="connsiteX3" fmla="*/ 2377961 w 3234410"/>
              <a:gd name="connsiteY3" fmla="*/ 699248 h 699248"/>
              <a:gd name="connsiteX4" fmla="*/ 0 w 3234410"/>
              <a:gd name="connsiteY4" fmla="*/ 699247 h 699248"/>
              <a:gd name="connsiteX5" fmla="*/ 0 w 3234410"/>
              <a:gd name="connsiteY5" fmla="*/ 0 h 699248"/>
              <a:gd name="connsiteX0" fmla="*/ 0 w 3231986"/>
              <a:gd name="connsiteY0" fmla="*/ 0 h 699248"/>
              <a:gd name="connsiteX1" fmla="*/ 2324173 w 3231986"/>
              <a:gd name="connsiteY1" fmla="*/ 17930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8966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1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1986" h="699248">
                <a:moveTo>
                  <a:pt x="0" y="0"/>
                </a:moveTo>
                <a:lnTo>
                  <a:pt x="2324173" y="1"/>
                </a:lnTo>
                <a:cubicBezTo>
                  <a:pt x="3216644" y="1"/>
                  <a:pt x="3233416" y="233083"/>
                  <a:pt x="3231922" y="349624"/>
                </a:cubicBezTo>
                <a:cubicBezTo>
                  <a:pt x="3230428" y="466165"/>
                  <a:pt x="3207679" y="699248"/>
                  <a:pt x="2315208" y="699248"/>
                </a:cubicBezTo>
                <a:lnTo>
                  <a:pt x="0" y="699247"/>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1400" b="0" i="0" u="sng" strike="noStrike" baseline="0" dirty="0">
                <a:solidFill>
                  <a:srgbClr val="FFFFFF"/>
                </a:solidFill>
                <a:latin typeface="MeiryoUI"/>
              </a:rPr>
              <a:t>予測手法一覧</a:t>
            </a:r>
            <a:endParaRPr kumimoji="1" lang="ja-JP" altLang="en-US" sz="1400" dirty="0"/>
          </a:p>
        </p:txBody>
      </p:sp>
      <p:sp>
        <p:nvSpPr>
          <p:cNvPr id="4" name="正方形/長方形 3">
            <a:extLst>
              <a:ext uri="{FF2B5EF4-FFF2-40B4-BE49-F238E27FC236}">
                <a16:creationId xmlns:a16="http://schemas.microsoft.com/office/drawing/2014/main" id="{3BB9C71B-B9E7-D848-0D33-B682DBD98802}"/>
              </a:ext>
            </a:extLst>
          </p:cNvPr>
          <p:cNvSpPr/>
          <p:nvPr/>
        </p:nvSpPr>
        <p:spPr>
          <a:xfrm>
            <a:off x="429522" y="1397130"/>
            <a:ext cx="11335329" cy="337449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sz="1600" dirty="0">
              <a:solidFill>
                <a:schemeClr val="tx1"/>
              </a:solidFill>
            </a:endParaRPr>
          </a:p>
        </p:txBody>
      </p:sp>
      <p:graphicFrame>
        <p:nvGraphicFramePr>
          <p:cNvPr id="5" name="表 4">
            <a:extLst>
              <a:ext uri="{FF2B5EF4-FFF2-40B4-BE49-F238E27FC236}">
                <a16:creationId xmlns:a16="http://schemas.microsoft.com/office/drawing/2014/main" id="{196CD467-C168-8BC4-16AA-89C247581F0D}"/>
              </a:ext>
            </a:extLst>
          </p:cNvPr>
          <p:cNvGraphicFramePr>
            <a:graphicFrameLocks noGrp="1"/>
          </p:cNvGraphicFramePr>
          <p:nvPr>
            <p:extLst>
              <p:ext uri="{D42A27DB-BD31-4B8C-83A1-F6EECF244321}">
                <p14:modId xmlns:p14="http://schemas.microsoft.com/office/powerpoint/2010/main" val="3588518002"/>
              </p:ext>
            </p:extLst>
          </p:nvPr>
        </p:nvGraphicFramePr>
        <p:xfrm>
          <a:off x="587339" y="1594397"/>
          <a:ext cx="10926374" cy="2945327"/>
        </p:xfrm>
        <a:graphic>
          <a:graphicData uri="http://schemas.openxmlformats.org/drawingml/2006/table">
            <a:tbl>
              <a:tblPr firstRow="1" firstCol="1">
                <a:tableStyleId>{5C22544A-7EE6-4342-B048-85BDC9FD1C3A}</a:tableStyleId>
              </a:tblPr>
              <a:tblGrid>
                <a:gridCol w="2014733">
                  <a:extLst>
                    <a:ext uri="{9D8B030D-6E8A-4147-A177-3AD203B41FA5}">
                      <a16:colId xmlns:a16="http://schemas.microsoft.com/office/drawing/2014/main" val="4014309015"/>
                    </a:ext>
                  </a:extLst>
                </a:gridCol>
                <a:gridCol w="4281686">
                  <a:extLst>
                    <a:ext uri="{9D8B030D-6E8A-4147-A177-3AD203B41FA5}">
                      <a16:colId xmlns:a16="http://schemas.microsoft.com/office/drawing/2014/main" val="1198632348"/>
                    </a:ext>
                  </a:extLst>
                </a:gridCol>
                <a:gridCol w="4629955">
                  <a:extLst>
                    <a:ext uri="{9D8B030D-6E8A-4147-A177-3AD203B41FA5}">
                      <a16:colId xmlns:a16="http://schemas.microsoft.com/office/drawing/2014/main" val="367314618"/>
                    </a:ext>
                  </a:extLst>
                </a:gridCol>
              </a:tblGrid>
              <a:tr h="324047">
                <a:tc>
                  <a:txBody>
                    <a:bodyPr/>
                    <a:lstStyle/>
                    <a:p>
                      <a:pPr algn="ctr"/>
                      <a:r>
                        <a:rPr kumimoji="1" lang="ja-JP" altLang="en-US" sz="1400" b="0" i="0" dirty="0"/>
                        <a:t>予測手法</a:t>
                      </a:r>
                    </a:p>
                  </a:txBody>
                  <a:tcPr>
                    <a:solidFill>
                      <a:schemeClr val="accent2">
                        <a:lumMod val="75000"/>
                      </a:schemeClr>
                    </a:solidFill>
                  </a:tcPr>
                </a:tc>
                <a:tc>
                  <a:txBody>
                    <a:bodyPr/>
                    <a:lstStyle/>
                    <a:p>
                      <a:pPr algn="ctr"/>
                      <a:r>
                        <a:rPr kumimoji="1" lang="ja-JP" altLang="en-US" sz="1400" b="0" i="0" dirty="0"/>
                        <a:t>メリット</a:t>
                      </a:r>
                    </a:p>
                  </a:txBody>
                  <a:tcPr>
                    <a:lnR w="12700" cap="flat" cmpd="sng" algn="ctr">
                      <a:solidFill>
                        <a:schemeClr val="tx1"/>
                      </a:solidFill>
                      <a:prstDash val="solid"/>
                      <a:round/>
                      <a:headEnd type="none" w="med" len="med"/>
                      <a:tailEnd type="none" w="med" len="med"/>
                    </a:lnR>
                    <a:solidFill>
                      <a:schemeClr val="accent2">
                        <a:lumMod val="75000"/>
                      </a:schemeClr>
                    </a:solidFill>
                  </a:tcPr>
                </a:tc>
                <a:tc>
                  <a:txBody>
                    <a:bodyPr/>
                    <a:lstStyle/>
                    <a:p>
                      <a:pPr algn="ctr"/>
                      <a:r>
                        <a:rPr kumimoji="1" lang="ja-JP" altLang="en-US" sz="1400" b="0" i="0" dirty="0"/>
                        <a:t>デメリット</a:t>
                      </a:r>
                    </a:p>
                  </a:txBody>
                  <a:tcPr>
                    <a:lnL w="12700" cap="flat" cmpd="sng" algn="ctr">
                      <a:solidFill>
                        <a:schemeClr val="tx1"/>
                      </a:solidFill>
                      <a:prstDash val="solid"/>
                      <a:round/>
                      <a:headEnd type="none" w="med" len="med"/>
                      <a:tailEnd type="none" w="med" len="med"/>
                    </a:lnL>
                    <a:solidFill>
                      <a:schemeClr val="accent2">
                        <a:lumMod val="75000"/>
                      </a:schemeClr>
                    </a:solidFill>
                  </a:tcPr>
                </a:tc>
                <a:extLst>
                  <a:ext uri="{0D108BD9-81ED-4DB2-BD59-A6C34878D82A}">
                    <a16:rowId xmlns:a16="http://schemas.microsoft.com/office/drawing/2014/main" val="317886870"/>
                  </a:ext>
                </a:extLst>
              </a:tr>
              <a:tr h="797328">
                <a:tc>
                  <a:txBody>
                    <a:bodyPr/>
                    <a:lstStyle/>
                    <a:p>
                      <a:pPr algn="l"/>
                      <a:r>
                        <a:rPr kumimoji="1" lang="ja-JP" altLang="en-US" sz="1600" b="0" i="0" u="none" strike="noStrike" kern="1200" baseline="0" dirty="0">
                          <a:solidFill>
                            <a:schemeClr val="lt1"/>
                          </a:solidFill>
                          <a:latin typeface="+mn-lt"/>
                          <a:ea typeface="+mn-ea"/>
                          <a:cs typeface="+mn-cs"/>
                        </a:rPr>
                        <a:t>ルールベース</a:t>
                      </a:r>
                      <a:endParaRPr kumimoji="1" lang="ja-JP" altLang="en-US" sz="1600" dirty="0"/>
                    </a:p>
                  </a:txBody>
                  <a:tcPr anchor="ctr">
                    <a:solidFill>
                      <a:schemeClr val="accent2">
                        <a:lumMod val="75000"/>
                      </a:schemeClr>
                    </a:solidFill>
                  </a:tcPr>
                </a:tc>
                <a:tc>
                  <a:txBody>
                    <a:bodyPr/>
                    <a:lstStyle/>
                    <a:p>
                      <a:r>
                        <a:rPr kumimoji="1" lang="en-US" altLang="ja-JP" sz="1400" dirty="0"/>
                        <a:t>• </a:t>
                      </a:r>
                      <a:r>
                        <a:rPr kumimoji="1" lang="ja-JP" altLang="en-US" sz="1400" b="1" dirty="0">
                          <a:solidFill>
                            <a:srgbClr val="FF0000"/>
                          </a:solidFill>
                        </a:rPr>
                        <a:t>データが少なくても予測可能</a:t>
                      </a:r>
                      <a:r>
                        <a:rPr kumimoji="1" lang="ja-JP" altLang="en-US" sz="1400" dirty="0"/>
                        <a:t>。</a:t>
                      </a:r>
                    </a:p>
                    <a:p>
                      <a:r>
                        <a:rPr kumimoji="1" lang="en-US" altLang="ja-JP" sz="1400" dirty="0"/>
                        <a:t>• </a:t>
                      </a:r>
                      <a:r>
                        <a:rPr kumimoji="1" lang="ja-JP" altLang="en-US" sz="1400" dirty="0"/>
                        <a:t>なぜそのような予測をしたのかの解釈が容易</a:t>
                      </a:r>
                    </a:p>
                    <a:p>
                      <a:r>
                        <a:rPr kumimoji="1" lang="en-US" altLang="ja-JP" sz="1400" dirty="0"/>
                        <a:t>• </a:t>
                      </a:r>
                      <a:r>
                        <a:rPr kumimoji="1" lang="ja-JP" altLang="en-US" sz="1400" dirty="0"/>
                        <a:t>他の手法と違い機械学習技術を必要としないため、</a:t>
                      </a:r>
                    </a:p>
                    <a:p>
                      <a:r>
                        <a:rPr kumimoji="1" lang="ja-JP" altLang="en-US" sz="1400" dirty="0"/>
                        <a:t>比較的簡単に導入することができる。</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CC"/>
                    </a:solidFill>
                  </a:tcPr>
                </a:tc>
                <a:tc>
                  <a:txBody>
                    <a:bodyPr/>
                    <a:lstStyle/>
                    <a:p>
                      <a:r>
                        <a:rPr kumimoji="1" lang="en-US" altLang="ja-JP" sz="1400" dirty="0"/>
                        <a:t>• </a:t>
                      </a:r>
                      <a:r>
                        <a:rPr kumimoji="1" lang="ja-JP" altLang="en-US" sz="1400" dirty="0"/>
                        <a:t>人間がルールを決めてあげる必要がある。</a:t>
                      </a:r>
                    </a:p>
                    <a:p>
                      <a:r>
                        <a:rPr kumimoji="1" lang="en-US" altLang="ja-JP" sz="1400" dirty="0"/>
                        <a:t>• </a:t>
                      </a:r>
                      <a:r>
                        <a:rPr kumimoji="1" lang="ja-JP" altLang="en-US" sz="1400" dirty="0"/>
                        <a:t>事前に設定したルールのみに従って動くため、</a:t>
                      </a:r>
                      <a:r>
                        <a:rPr kumimoji="1" lang="ja-JP" altLang="en-US" sz="1400" b="1" dirty="0">
                          <a:solidFill>
                            <a:srgbClr val="FF0000"/>
                          </a:solidFill>
                        </a:rPr>
                        <a:t>変化に</a:t>
                      </a:r>
                    </a:p>
                    <a:p>
                      <a:r>
                        <a:rPr kumimoji="1" lang="ja-JP" altLang="en-US" sz="1400" b="1" dirty="0">
                          <a:solidFill>
                            <a:srgbClr val="FF0000"/>
                          </a:solidFill>
                        </a:rPr>
                        <a:t>弱い</a:t>
                      </a:r>
                      <a:r>
                        <a:rPr kumimoji="1" lang="ja-JP" alt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530933973"/>
                  </a:ext>
                </a:extLst>
              </a:tr>
              <a:tr h="775187">
                <a:tc>
                  <a:txBody>
                    <a:bodyPr/>
                    <a:lstStyle/>
                    <a:p>
                      <a:pPr algn="l"/>
                      <a:r>
                        <a:rPr kumimoji="1" lang="en-US" altLang="ja-JP" sz="1600" b="0" i="0" u="none" strike="noStrike" kern="1200" baseline="0" dirty="0">
                          <a:solidFill>
                            <a:schemeClr val="lt1"/>
                          </a:solidFill>
                          <a:latin typeface="+mn-lt"/>
                          <a:ea typeface="+mn-ea"/>
                          <a:cs typeface="+mn-cs"/>
                        </a:rPr>
                        <a:t>AI</a:t>
                      </a:r>
                      <a:r>
                        <a:rPr kumimoji="1" lang="ja-JP" altLang="en-US" sz="1600" b="0" i="0" u="none" strike="noStrike" kern="1200" baseline="0" dirty="0">
                          <a:solidFill>
                            <a:schemeClr val="lt1"/>
                          </a:solidFill>
                          <a:latin typeface="+mn-lt"/>
                          <a:ea typeface="+mn-ea"/>
                          <a:cs typeface="+mn-cs"/>
                        </a:rPr>
                        <a:t>・機械学習モデル</a:t>
                      </a:r>
                      <a:endParaRPr kumimoji="1" lang="ja-JP" altLang="en-US" sz="1600" dirty="0"/>
                    </a:p>
                  </a:txBody>
                  <a:tcPr anchor="ctr">
                    <a:solidFill>
                      <a:schemeClr val="accent2">
                        <a:lumMod val="75000"/>
                      </a:schemeClr>
                    </a:solidFill>
                  </a:tcPr>
                </a:tc>
                <a:tc>
                  <a:txBody>
                    <a:bodyPr/>
                    <a:lstStyle/>
                    <a:p>
                      <a:r>
                        <a:rPr kumimoji="1" lang="en-US" altLang="ja-JP" sz="1400" dirty="0"/>
                        <a:t>• </a:t>
                      </a:r>
                      <a:r>
                        <a:rPr kumimoji="1" lang="ja-JP" altLang="en-US" sz="1400" dirty="0"/>
                        <a:t>一般的にはルールベースよりも精度が高い</a:t>
                      </a:r>
                      <a:endParaRPr kumimoji="1" lang="en-US" altLang="ja-JP" sz="1400" dirty="0"/>
                    </a:p>
                    <a:p>
                      <a:r>
                        <a:rPr kumimoji="1" lang="ja-JP" altLang="en-US" sz="1400" dirty="0"/>
                        <a:t>　（データ量が十分に有る場合に限る）</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400" dirty="0"/>
                        <a:t>• </a:t>
                      </a:r>
                      <a:r>
                        <a:rPr kumimoji="1" lang="ja-JP" altLang="en-US" sz="1400" dirty="0"/>
                        <a:t>パターンを見つけれるだけの</a:t>
                      </a:r>
                      <a:r>
                        <a:rPr kumimoji="1" lang="ja-JP" altLang="en-US" sz="1400" b="1" dirty="0">
                          <a:solidFill>
                            <a:srgbClr val="FF0000"/>
                          </a:solidFill>
                        </a:rPr>
                        <a:t>十分な量のデータが必要</a:t>
                      </a:r>
                    </a:p>
                    <a:p>
                      <a:r>
                        <a:rPr kumimoji="1" lang="en-US" altLang="ja-JP" sz="1400" dirty="0"/>
                        <a:t>• </a:t>
                      </a:r>
                      <a:r>
                        <a:rPr kumimoji="1" lang="ja-JP" altLang="en-US" sz="1400" dirty="0"/>
                        <a:t>なぜそのような予測をしたのかの解釈が難しい場合が</a:t>
                      </a:r>
                    </a:p>
                    <a:p>
                      <a:r>
                        <a:rPr kumimoji="1" lang="ja-JP" altLang="en-US" sz="1400" dirty="0"/>
                        <a:t>ある</a:t>
                      </a:r>
                    </a:p>
                    <a:p>
                      <a:r>
                        <a:rPr kumimoji="1" lang="en-US" altLang="ja-JP" sz="1400" b="1" dirty="0">
                          <a:solidFill>
                            <a:srgbClr val="FF0000"/>
                          </a:solidFill>
                        </a:rPr>
                        <a:t>• </a:t>
                      </a:r>
                      <a:r>
                        <a:rPr kumimoji="1" lang="ja-JP" altLang="en-US" sz="1400" b="1" dirty="0">
                          <a:solidFill>
                            <a:srgbClr val="FF0000"/>
                          </a:solidFill>
                        </a:rPr>
                        <a:t>運用コストが比較的高い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1054925"/>
                  </a:ext>
                </a:extLst>
              </a:tr>
              <a:tr h="705068">
                <a:tc>
                  <a:txBody>
                    <a:bodyPr/>
                    <a:lstStyle/>
                    <a:p>
                      <a:pPr algn="l"/>
                      <a:r>
                        <a:rPr kumimoji="1" lang="ja-JP" altLang="en-US" sz="1600" dirty="0"/>
                        <a:t>時系列モデル</a:t>
                      </a:r>
                    </a:p>
                  </a:txBody>
                  <a:tcPr anchor="ctr">
                    <a:solidFill>
                      <a:schemeClr val="accent2">
                        <a:lumMod val="75000"/>
                      </a:schemeClr>
                    </a:solidFill>
                  </a:tcPr>
                </a:tc>
                <a:tc>
                  <a:txBody>
                    <a:bodyPr/>
                    <a:lstStyle/>
                    <a:p>
                      <a:r>
                        <a:rPr kumimoji="1" lang="en-US" altLang="ja-JP" sz="1400" dirty="0"/>
                        <a:t>• </a:t>
                      </a:r>
                      <a:r>
                        <a:rPr kumimoji="1" lang="ja-JP" altLang="en-US" sz="1400" dirty="0"/>
                        <a:t>予測したい項目</a:t>
                      </a:r>
                      <a:r>
                        <a:rPr kumimoji="1" lang="en-US" altLang="ja-JP" sz="1400" dirty="0"/>
                        <a:t>(</a:t>
                      </a:r>
                      <a:r>
                        <a:rPr kumimoji="1" lang="ja-JP" altLang="en-US" sz="1400" dirty="0"/>
                        <a:t>今回の場合トラック台数</a:t>
                      </a:r>
                      <a:r>
                        <a:rPr kumimoji="1" lang="en-US" altLang="ja-JP" sz="1400" dirty="0"/>
                        <a:t>) </a:t>
                      </a:r>
                      <a:r>
                        <a:rPr kumimoji="1" lang="ja-JP" altLang="en-US" sz="1400" dirty="0"/>
                        <a:t>のデータ</a:t>
                      </a:r>
                    </a:p>
                    <a:p>
                      <a:r>
                        <a:rPr kumimoji="1" lang="ja-JP" altLang="en-US" sz="1400" dirty="0"/>
                        <a:t>だけで予測が可能</a:t>
                      </a:r>
                    </a:p>
                    <a:p>
                      <a:r>
                        <a:rPr kumimoji="1" lang="en-US" altLang="ja-JP" sz="1400" dirty="0"/>
                        <a:t>• </a:t>
                      </a:r>
                      <a:r>
                        <a:rPr kumimoji="1" lang="ja-JP" altLang="en-US" sz="1400" dirty="0"/>
                        <a:t>一般的にはルールベースよりも精度が高い</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400" dirty="0"/>
                        <a:t>• </a:t>
                      </a:r>
                      <a:r>
                        <a:rPr kumimoji="1" lang="ja-JP" altLang="en-US" sz="1400" dirty="0"/>
                        <a:t>トレンドや季節性が現れる</a:t>
                      </a:r>
                      <a:r>
                        <a:rPr kumimoji="1" lang="ja-JP" altLang="en-US" sz="1400" b="1" dirty="0">
                          <a:solidFill>
                            <a:srgbClr val="FF0000"/>
                          </a:solidFill>
                        </a:rPr>
                        <a:t>十分な量のデータが必要</a:t>
                      </a:r>
                      <a:endParaRPr kumimoji="1" lang="en-US" altLang="ja-JP"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6358629"/>
                  </a:ext>
                </a:extLst>
              </a:tr>
            </a:tbl>
          </a:graphicData>
        </a:graphic>
      </p:graphicFrame>
      <p:sp>
        <p:nvSpPr>
          <p:cNvPr id="17" name="テキスト ボックス 16">
            <a:extLst>
              <a:ext uri="{FF2B5EF4-FFF2-40B4-BE49-F238E27FC236}">
                <a16:creationId xmlns:a16="http://schemas.microsoft.com/office/drawing/2014/main" id="{0DED06E6-2B81-0C91-2431-7B0BE113A7D9}"/>
              </a:ext>
            </a:extLst>
          </p:cNvPr>
          <p:cNvSpPr txBox="1"/>
          <p:nvPr/>
        </p:nvSpPr>
        <p:spPr>
          <a:xfrm>
            <a:off x="598868" y="5112913"/>
            <a:ext cx="8268236" cy="369332"/>
          </a:xfrm>
          <a:prstGeom prst="rect">
            <a:avLst/>
          </a:prstGeom>
          <a:noFill/>
        </p:spPr>
        <p:txBody>
          <a:bodyPr wrap="square" rtlCol="0">
            <a:spAutoFit/>
          </a:bodyPr>
          <a:lstStyle/>
          <a:p>
            <a:r>
              <a:rPr kumimoji="1" lang="en-US" altLang="ja-JP" dirty="0"/>
              <a:t>※</a:t>
            </a:r>
            <a:r>
              <a:rPr kumimoji="1" lang="ja-JP" altLang="en-US" dirty="0"/>
              <a:t>データ量から考えて、今回は</a:t>
            </a:r>
            <a:r>
              <a:rPr kumimoji="1" lang="ja-JP" altLang="en-US" b="1" dirty="0">
                <a:solidFill>
                  <a:srgbClr val="FF0000"/>
                </a:solidFill>
              </a:rPr>
              <a:t>ルールベース</a:t>
            </a:r>
            <a:r>
              <a:rPr kumimoji="1" lang="ja-JP" altLang="en-US" dirty="0"/>
              <a:t>を採用する</a:t>
            </a:r>
          </a:p>
        </p:txBody>
      </p:sp>
      <p:sp>
        <p:nvSpPr>
          <p:cNvPr id="6" name="正方形/長方形 5">
            <a:extLst>
              <a:ext uri="{FF2B5EF4-FFF2-40B4-BE49-F238E27FC236}">
                <a16:creationId xmlns:a16="http://schemas.microsoft.com/office/drawing/2014/main" id="{2E4565DC-2A33-0755-CF38-EBD0E02CDB62}"/>
              </a:ext>
            </a:extLst>
          </p:cNvPr>
          <p:cNvSpPr/>
          <p:nvPr/>
        </p:nvSpPr>
        <p:spPr>
          <a:xfrm>
            <a:off x="542207" y="1888535"/>
            <a:ext cx="11018750" cy="9649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67874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Shape 602"/>
        <p:cNvGrpSpPr/>
        <p:nvPr/>
      </p:nvGrpSpPr>
      <p:grpSpPr>
        <a:xfrm>
          <a:off x="0" y="0"/>
          <a:ext cx="0" cy="0"/>
          <a:chOff x="0" y="0"/>
          <a:chExt cx="0" cy="0"/>
        </a:xfrm>
      </p:grpSpPr>
      <p:sp>
        <p:nvSpPr>
          <p:cNvPr id="622" name="Rectangle 621">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Rectangle 623">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26" name="Straight Connector 62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18" name="Picture 617" descr="Stack of files">
            <a:extLst>
              <a:ext uri="{FF2B5EF4-FFF2-40B4-BE49-F238E27FC236}">
                <a16:creationId xmlns:a16="http://schemas.microsoft.com/office/drawing/2014/main" id="{FA3DE5E5-68A2-5F6A-071C-E935985A6C20}"/>
              </a:ext>
            </a:extLst>
          </p:cNvPr>
          <p:cNvPicPr>
            <a:picLocks noChangeAspect="1"/>
          </p:cNvPicPr>
          <p:nvPr/>
        </p:nvPicPr>
        <p:blipFill rotWithShape="1">
          <a:blip r:embed="rId3">
            <a:alphaModFix amt="35000"/>
          </a:blip>
          <a:srcRect t="15730"/>
          <a:stretch/>
        </p:blipFill>
        <p:spPr>
          <a:xfrm>
            <a:off x="20" y="10"/>
            <a:ext cx="12191980" cy="6857990"/>
          </a:xfrm>
          <a:prstGeom prst="rect">
            <a:avLst/>
          </a:prstGeom>
        </p:spPr>
      </p:pic>
      <p:sp>
        <p:nvSpPr>
          <p:cNvPr id="603" name="Google Shape;603;p57"/>
          <p:cNvSpPr txBox="1">
            <a:spLocks noGrp="1"/>
          </p:cNvSpPr>
          <p:nvPr>
            <p:ph type="title"/>
          </p:nvPr>
        </p:nvSpPr>
        <p:spPr>
          <a:xfrm>
            <a:off x="1097280" y="758952"/>
            <a:ext cx="10058400" cy="3566160"/>
          </a:xfrm>
          <a:prstGeom prst="rect">
            <a:avLst/>
          </a:prstGeom>
        </p:spPr>
        <p:txBody>
          <a:bodyPr spcFirstLastPara="1" vert="horz" lIns="91440" tIns="45720" rIns="91440" bIns="45720" rtlCol="0" anchor="b" anchorCtr="0">
            <a:normAutofit/>
          </a:bodyPr>
          <a:lstStyle/>
          <a:p>
            <a:pPr>
              <a:spcBef>
                <a:spcPct val="0"/>
              </a:spcBef>
            </a:pPr>
            <a:r>
              <a:rPr lang="ja-JP" altLang="en-US" sz="5300" b="1" dirty="0">
                <a:solidFill>
                  <a:schemeClr val="tx1"/>
                </a:solidFill>
              </a:rPr>
              <a:t>ご清聴ありがとうございました</a:t>
            </a:r>
            <a:br>
              <a:rPr lang="en-US" altLang="ja" sz="8000" b="1" dirty="0">
                <a:solidFill>
                  <a:schemeClr val="tx1"/>
                </a:solidFill>
              </a:rPr>
            </a:br>
            <a:br>
              <a:rPr lang="en-US" altLang="ja" sz="8000" b="1" dirty="0">
                <a:solidFill>
                  <a:schemeClr val="tx1"/>
                </a:solidFill>
              </a:rPr>
            </a:br>
            <a:r>
              <a:rPr lang="en-US" altLang="ja" sz="8000" b="1" dirty="0">
                <a:solidFill>
                  <a:schemeClr val="tx1"/>
                </a:solidFill>
              </a:rPr>
              <a:t>End of Document</a:t>
            </a:r>
            <a:endParaRPr lang="en-US" sz="8000" b="1" dirty="0">
              <a:solidFill>
                <a:schemeClr val="tx1"/>
              </a:solidFill>
            </a:endParaRPr>
          </a:p>
        </p:txBody>
      </p:sp>
      <p:cxnSp>
        <p:nvCxnSpPr>
          <p:cNvPr id="628" name="Straight Connector 627">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630" name="Rectangle 629">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68B47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Rectangle 631">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51523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8" name="Google Shape;118;p18"/>
          <p:cNvSpPr txBox="1"/>
          <p:nvPr/>
        </p:nvSpPr>
        <p:spPr>
          <a:xfrm>
            <a:off x="357467" y="848281"/>
            <a:ext cx="11567600" cy="5232161"/>
          </a:xfrm>
          <a:prstGeom prst="rect">
            <a:avLst/>
          </a:prstGeom>
          <a:solidFill>
            <a:schemeClr val="bg1"/>
          </a:solidFill>
          <a:ln>
            <a:noFill/>
          </a:ln>
        </p:spPr>
        <p:txBody>
          <a:bodyPr spcFirstLastPara="1" wrap="square" lIns="121900" tIns="121900" rIns="121900" bIns="121900" anchor="t" anchorCtr="0">
            <a:spAutoFit/>
          </a:bodyPr>
          <a:lstStyle/>
          <a:p>
            <a:pPr defTabSz="1219170">
              <a:buClr>
                <a:srgbClr val="000000"/>
              </a:buClr>
            </a:pPr>
            <a:r>
              <a:rPr kumimoji="0" lang="ja" altLang="en-US" b="1" kern="0" dirty="0">
                <a:solidFill>
                  <a:srgbClr val="000000"/>
                </a:solidFill>
                <a:latin typeface="+mn-ea"/>
                <a:cs typeface="Roboto"/>
                <a:sym typeface="Roboto"/>
              </a:rPr>
              <a:t>■プロジェクトの背景</a:t>
            </a:r>
            <a:endParaRPr kumimoji="0" b="1" kern="0" dirty="0">
              <a:solidFill>
                <a:srgbClr val="000000"/>
              </a:solidFill>
              <a:latin typeface="+mn-ea"/>
              <a:cs typeface="Roboto"/>
              <a:sym typeface="Roboto"/>
            </a:endParaRPr>
          </a:p>
          <a:p>
            <a:pPr algn="l"/>
            <a:r>
              <a:rPr lang="ja" altLang="en-US" kern="0" dirty="0">
                <a:solidFill>
                  <a:srgbClr val="000000"/>
                </a:solidFill>
                <a:latin typeface="ＭＳ ゴシック" panose="020B0609070205080204" pitchFamily="49" charset="-128"/>
                <a:ea typeface="ＭＳ ゴシック" panose="020B0609070205080204" pitchFamily="49" charset="-128"/>
                <a:sym typeface="Roboto"/>
              </a:rPr>
              <a:t>　</a:t>
            </a:r>
            <a:r>
              <a:rPr lang="ja-JP" altLang="en-US" kern="0" dirty="0">
                <a:solidFill>
                  <a:srgbClr val="000000"/>
                </a:solidFill>
                <a:latin typeface="ＭＳ ゴシック" panose="020B0609070205080204" pitchFamily="49" charset="-128"/>
                <a:ea typeface="ＭＳ ゴシック" panose="020B0609070205080204" pitchFamily="49" charset="-128"/>
                <a:sym typeface="Roboto"/>
              </a:rPr>
              <a:t>・</a:t>
            </a:r>
            <a:r>
              <a:rPr lang="ja-JP" altLang="en-US" kern="0" dirty="0">
                <a:solidFill>
                  <a:srgbClr val="000000"/>
                </a:solidFill>
                <a:latin typeface="ＭＳ ゴシック" panose="020B0609070205080204" pitchFamily="49" charset="-128"/>
                <a:ea typeface="ＭＳ ゴシック" panose="020B0609070205080204" pitchFamily="49" charset="-128"/>
              </a:rPr>
              <a:t>貴社の業績は堅調に推移してきたが、直近数年でビジネス規模の拡大に舵を切り始めている。</a:t>
            </a:r>
          </a:p>
          <a:p>
            <a:pPr algn="l"/>
            <a:r>
              <a:rPr lang="ja-JP" altLang="en-US" kern="0" dirty="0">
                <a:solidFill>
                  <a:srgbClr val="000000"/>
                </a:solidFill>
                <a:latin typeface="ＭＳ ゴシック" panose="020B0609070205080204" pitchFamily="49" charset="-128"/>
                <a:ea typeface="ＭＳ ゴシック" panose="020B0609070205080204" pitchFamily="49" charset="-128"/>
              </a:rPr>
              <a:t>　　しかし、業務プロセス自体は従来のままであったため、トラック手配や生産計画立案などの領域で、</a:t>
            </a:r>
            <a:endParaRPr lang="en-US" altLang="ja-JP" kern="0" dirty="0">
              <a:solidFill>
                <a:srgbClr val="000000"/>
              </a:solidFill>
              <a:latin typeface="ＭＳ ゴシック" panose="020B0609070205080204" pitchFamily="49" charset="-128"/>
              <a:ea typeface="ＭＳ ゴシック" panose="020B0609070205080204" pitchFamily="49" charset="-128"/>
            </a:endParaRPr>
          </a:p>
          <a:p>
            <a:pPr algn="l"/>
            <a:r>
              <a:rPr lang="ja-JP" altLang="en-US" kern="0" dirty="0">
                <a:solidFill>
                  <a:srgbClr val="000000"/>
                </a:solidFill>
                <a:latin typeface="ＭＳ ゴシック" panose="020B0609070205080204" pitchFamily="49" charset="-128"/>
                <a:ea typeface="ＭＳ ゴシック" panose="020B0609070205080204" pitchFamily="49" charset="-128"/>
              </a:rPr>
              <a:t>　・改善の必要性を感じている。</a:t>
            </a:r>
          </a:p>
          <a:p>
            <a:pPr algn="l"/>
            <a:r>
              <a:rPr lang="ja-JP" altLang="en-US" kern="0" dirty="0">
                <a:solidFill>
                  <a:srgbClr val="000000"/>
                </a:solidFill>
                <a:latin typeface="ＭＳ ゴシック" panose="020B0609070205080204" pitchFamily="49" charset="-128"/>
                <a:ea typeface="ＭＳ ゴシック" panose="020B0609070205080204" pitchFamily="49" charset="-128"/>
              </a:rPr>
              <a:t>　・また、いくつかの業務が属人化しており、かつ社員の平均年齢も上がってきている。</a:t>
            </a:r>
          </a:p>
          <a:p>
            <a:pPr algn="l"/>
            <a:r>
              <a:rPr lang="ja-JP" altLang="en-US" kern="0" dirty="0">
                <a:solidFill>
                  <a:srgbClr val="000000"/>
                </a:solidFill>
                <a:latin typeface="ＭＳ ゴシック" panose="020B0609070205080204" pitchFamily="49" charset="-128"/>
                <a:ea typeface="ＭＳ ゴシック" panose="020B0609070205080204" pitchFamily="49" charset="-128"/>
              </a:rPr>
              <a:t>　・そんな最中、世界的パンデミックの発生によりビジネス環境に大きな変化が訪れ、常に安定的に</a:t>
            </a:r>
            <a:endParaRPr lang="en-US" altLang="ja-JP" kern="0" dirty="0">
              <a:solidFill>
                <a:srgbClr val="000000"/>
              </a:solidFill>
              <a:latin typeface="ＭＳ ゴシック" panose="020B0609070205080204" pitchFamily="49" charset="-128"/>
              <a:ea typeface="ＭＳ ゴシック" panose="020B0609070205080204" pitchFamily="49" charset="-128"/>
            </a:endParaRPr>
          </a:p>
          <a:p>
            <a:pPr algn="l"/>
            <a:r>
              <a:rPr lang="ja-JP" altLang="en-US" kern="0" dirty="0">
                <a:solidFill>
                  <a:srgbClr val="000000"/>
                </a:solidFill>
                <a:latin typeface="ＭＳ ゴシック" panose="020B0609070205080204" pitchFamily="49" charset="-128"/>
                <a:ea typeface="ＭＳ ゴシック" panose="020B0609070205080204" pitchFamily="49" charset="-128"/>
              </a:rPr>
              <a:t>　　ビジネスを行いづらい状況を迎えている。</a:t>
            </a:r>
            <a:endParaRPr lang="en-US" altLang="ja" kern="0" dirty="0">
              <a:solidFill>
                <a:srgbClr val="000000"/>
              </a:solidFill>
              <a:latin typeface="ＭＳ ゴシック" panose="020B0609070205080204" pitchFamily="49" charset="-128"/>
              <a:ea typeface="ＭＳ ゴシック" panose="020B0609070205080204" pitchFamily="49" charset="-128"/>
              <a:sym typeface="Roboto"/>
            </a:endParaRPr>
          </a:p>
          <a:p>
            <a:pPr defTabSz="1219170">
              <a:buClr>
                <a:srgbClr val="000000"/>
              </a:buClr>
            </a:pPr>
            <a:r>
              <a:rPr kumimoji="0" lang="ja" altLang="en-US" kern="0" dirty="0">
                <a:solidFill>
                  <a:srgbClr val="000000"/>
                </a:solidFill>
                <a:latin typeface="+mn-ea"/>
                <a:cs typeface="Roboto"/>
                <a:sym typeface="Roboto"/>
              </a:rPr>
              <a:t>　　　 　</a:t>
            </a:r>
            <a:endParaRPr kumimoji="0" kern="0" dirty="0">
              <a:solidFill>
                <a:srgbClr val="000000"/>
              </a:solidFill>
              <a:latin typeface="+mn-ea"/>
              <a:cs typeface="Roboto"/>
              <a:sym typeface="Roboto"/>
            </a:endParaRPr>
          </a:p>
          <a:p>
            <a:pPr defTabSz="1219170">
              <a:buClr>
                <a:srgbClr val="000000"/>
              </a:buClr>
            </a:pPr>
            <a:r>
              <a:rPr kumimoji="0" lang="ja" altLang="en-US" b="1" kern="0" dirty="0">
                <a:solidFill>
                  <a:srgbClr val="000000"/>
                </a:solidFill>
                <a:latin typeface="+mn-ea"/>
                <a:cs typeface="Roboto"/>
                <a:sym typeface="Roboto"/>
              </a:rPr>
              <a:t>■プロジェクトの目的</a:t>
            </a:r>
            <a:endParaRPr kumimoji="0" lang="en-US" altLang="ja" b="1" kern="0" dirty="0">
              <a:solidFill>
                <a:srgbClr val="000000"/>
              </a:solidFill>
              <a:latin typeface="+mn-ea"/>
              <a:cs typeface="Roboto"/>
              <a:sym typeface="Roboto"/>
            </a:endParaRPr>
          </a:p>
          <a:p>
            <a:pPr defTabSz="1219170">
              <a:buClr>
                <a:srgbClr val="000000"/>
              </a:buClr>
            </a:pPr>
            <a:r>
              <a:rPr lang="ja-JP" altLang="en-US" kern="0" dirty="0">
                <a:solidFill>
                  <a:srgbClr val="000000"/>
                </a:solidFill>
                <a:latin typeface="+mn-ea"/>
                <a:sym typeface="Roboto"/>
              </a:rPr>
              <a:t>　以下の２つの手法を用いて、トラック契約台数の最適化を本プロジェクトの目標とする。</a:t>
            </a:r>
            <a:endParaRPr kern="0" dirty="0">
              <a:solidFill>
                <a:srgbClr val="000000"/>
              </a:solidFill>
              <a:latin typeface="+mn-ea"/>
              <a:sym typeface="Roboto"/>
            </a:endParaRPr>
          </a:p>
          <a:p>
            <a:pPr defTabSz="1219170">
              <a:buClr>
                <a:srgbClr val="000000"/>
              </a:buClr>
            </a:pPr>
            <a:r>
              <a:rPr kumimoji="0" lang="ja" altLang="en-US" kern="0" dirty="0">
                <a:solidFill>
                  <a:srgbClr val="000000"/>
                </a:solidFill>
                <a:latin typeface="+mn-ea"/>
                <a:cs typeface="Roboto"/>
                <a:sym typeface="Roboto"/>
              </a:rPr>
              <a:t>　</a:t>
            </a:r>
            <a:r>
              <a:rPr kumimoji="0" lang="ja-JP" altLang="en-US" kern="0" dirty="0">
                <a:solidFill>
                  <a:srgbClr val="000000"/>
                </a:solidFill>
                <a:latin typeface="+mn-ea"/>
                <a:cs typeface="Roboto"/>
                <a:sym typeface="Roboto"/>
              </a:rPr>
              <a:t>①需要予測により、</a:t>
            </a:r>
            <a:r>
              <a:rPr lang="ja-JP" altLang="en-US" kern="0" dirty="0">
                <a:solidFill>
                  <a:srgbClr val="000000"/>
                </a:solidFill>
                <a:latin typeface="+mn-ea"/>
                <a:cs typeface="Roboto"/>
                <a:sym typeface="Roboto"/>
              </a:rPr>
              <a:t>トラック契約台数の最適化を見据え、</a:t>
            </a:r>
            <a:r>
              <a:rPr lang="en-US" altLang="ja-JP" b="1" u="sng" kern="0" dirty="0">
                <a:solidFill>
                  <a:srgbClr val="FF0000"/>
                </a:solidFill>
                <a:latin typeface="+mn-ea"/>
                <a:cs typeface="Roboto"/>
                <a:sym typeface="Roboto"/>
              </a:rPr>
              <a:t>AI</a:t>
            </a:r>
            <a:r>
              <a:rPr lang="ja-JP" altLang="en-US" b="1" u="sng" kern="0" dirty="0">
                <a:solidFill>
                  <a:srgbClr val="FF0000"/>
                </a:solidFill>
                <a:latin typeface="+mn-ea"/>
                <a:cs typeface="Roboto"/>
                <a:sym typeface="Roboto"/>
              </a:rPr>
              <a:t>による需要予測モデルの可能性を検証</a:t>
            </a:r>
            <a:r>
              <a:rPr lang="ja-JP" altLang="en-US" kern="0" dirty="0">
                <a:solidFill>
                  <a:srgbClr val="000000"/>
                </a:solidFill>
                <a:latin typeface="+mn-ea"/>
                <a:cs typeface="Roboto"/>
                <a:sym typeface="Roboto"/>
              </a:rPr>
              <a:t>する。</a:t>
            </a:r>
            <a:endParaRPr lang="en-US" altLang="ja-JP" kern="0" dirty="0">
              <a:solidFill>
                <a:srgbClr val="000000"/>
              </a:solidFill>
              <a:latin typeface="+mn-ea"/>
              <a:cs typeface="Roboto"/>
              <a:sym typeface="Roboto"/>
            </a:endParaRPr>
          </a:p>
          <a:p>
            <a:pPr defTabSz="1219170">
              <a:buClr>
                <a:srgbClr val="000000"/>
              </a:buClr>
            </a:pPr>
            <a:r>
              <a:rPr kumimoji="0" lang="ja" altLang="en-US" kern="0" dirty="0">
                <a:solidFill>
                  <a:srgbClr val="000000"/>
                </a:solidFill>
                <a:latin typeface="+mn-ea"/>
                <a:cs typeface="Roboto"/>
                <a:sym typeface="Roboto"/>
              </a:rPr>
              <a:t>　</a:t>
            </a:r>
            <a:r>
              <a:rPr kumimoji="0" lang="ja-JP" altLang="en-US" kern="0" dirty="0">
                <a:solidFill>
                  <a:srgbClr val="000000"/>
                </a:solidFill>
                <a:latin typeface="+mn-ea"/>
                <a:cs typeface="Roboto"/>
                <a:sym typeface="Roboto"/>
              </a:rPr>
              <a:t>②ルールベースでの</a:t>
            </a:r>
            <a:r>
              <a:rPr kumimoji="0" lang="ja-JP" altLang="en-US" b="1" u="sng" kern="0" dirty="0">
                <a:solidFill>
                  <a:srgbClr val="FF0000"/>
                </a:solidFill>
                <a:latin typeface="+mn-ea"/>
                <a:cs typeface="Roboto"/>
                <a:sym typeface="Roboto"/>
              </a:rPr>
              <a:t>内示需要量からのトラック契約台数の最適化</a:t>
            </a:r>
            <a:r>
              <a:rPr kumimoji="0" lang="ja-JP" altLang="en-US" kern="0" dirty="0">
                <a:solidFill>
                  <a:srgbClr val="000000"/>
                </a:solidFill>
                <a:latin typeface="+mn-ea"/>
                <a:cs typeface="Roboto"/>
                <a:sym typeface="Roboto"/>
              </a:rPr>
              <a:t>を行う。</a:t>
            </a:r>
            <a:endParaRPr lang="en-US" altLang="ja-JP" kern="0" dirty="0">
              <a:solidFill>
                <a:srgbClr val="000000"/>
              </a:solidFill>
              <a:latin typeface="+mn-ea"/>
              <a:cs typeface="Roboto"/>
              <a:sym typeface="Roboto"/>
            </a:endParaRPr>
          </a:p>
          <a:p>
            <a:pPr defTabSz="1219170">
              <a:buClr>
                <a:srgbClr val="000000"/>
              </a:buClr>
            </a:pPr>
            <a:endParaRPr kumimoji="0" kern="0" dirty="0">
              <a:solidFill>
                <a:srgbClr val="000000"/>
              </a:solidFill>
              <a:latin typeface="+mn-ea"/>
              <a:cs typeface="Roboto"/>
              <a:sym typeface="Roboto"/>
            </a:endParaRPr>
          </a:p>
          <a:p>
            <a:pPr defTabSz="1219170">
              <a:buClr>
                <a:srgbClr val="000000"/>
              </a:buClr>
            </a:pPr>
            <a:r>
              <a:rPr kumimoji="0" lang="ja" altLang="en-US" b="1" kern="0" dirty="0">
                <a:solidFill>
                  <a:srgbClr val="000000"/>
                </a:solidFill>
                <a:latin typeface="+mn-ea"/>
                <a:cs typeface="Roboto"/>
                <a:sym typeface="Roboto"/>
              </a:rPr>
              <a:t>■目標の設定</a:t>
            </a:r>
            <a:endParaRPr kumimoji="0" lang="en-US" altLang="ja" b="1" kern="0" dirty="0">
              <a:solidFill>
                <a:srgbClr val="000000"/>
              </a:solidFill>
              <a:latin typeface="+mn-ea"/>
              <a:cs typeface="Roboto"/>
              <a:sym typeface="Roboto"/>
            </a:endParaRPr>
          </a:p>
          <a:p>
            <a:pPr defTabSz="1219170">
              <a:buClr>
                <a:srgbClr val="000000"/>
              </a:buClr>
            </a:pPr>
            <a:r>
              <a:rPr lang="ja-JP" altLang="en-US" kern="0" dirty="0">
                <a:solidFill>
                  <a:srgbClr val="000000"/>
                </a:solidFill>
                <a:latin typeface="+mn-ea"/>
                <a:sym typeface="Roboto"/>
              </a:rPr>
              <a:t>　トラック契約台数の最適化として以下を目標とする。</a:t>
            </a:r>
            <a:endParaRPr kern="0" dirty="0">
              <a:solidFill>
                <a:srgbClr val="000000"/>
              </a:solidFill>
              <a:latin typeface="+mn-ea"/>
              <a:sym typeface="Roboto"/>
            </a:endParaRPr>
          </a:p>
          <a:p>
            <a:pPr defTabSz="1219170">
              <a:buClr>
                <a:srgbClr val="000000"/>
              </a:buClr>
            </a:pPr>
            <a:r>
              <a:rPr kumimoji="0" lang="ja" altLang="en-US" kern="0" dirty="0">
                <a:solidFill>
                  <a:srgbClr val="000000"/>
                </a:solidFill>
                <a:latin typeface="+mn-ea"/>
                <a:cs typeface="Roboto"/>
                <a:sym typeface="Roboto"/>
              </a:rPr>
              <a:t>　</a:t>
            </a:r>
            <a:r>
              <a:rPr kumimoji="0" lang="en-US" altLang="ja" kern="0" dirty="0">
                <a:solidFill>
                  <a:srgbClr val="000000"/>
                </a:solidFill>
                <a:latin typeface="+mn-ea"/>
                <a:cs typeface="Roboto"/>
                <a:sym typeface="Roboto"/>
              </a:rPr>
              <a:t>1.</a:t>
            </a:r>
            <a:r>
              <a:rPr kumimoji="0" lang="ja" altLang="en-US" kern="0" dirty="0">
                <a:solidFill>
                  <a:srgbClr val="000000"/>
                </a:solidFill>
                <a:latin typeface="+mn-ea"/>
                <a:cs typeface="Roboto"/>
                <a:sym typeface="Roboto"/>
              </a:rPr>
              <a:t>　</a:t>
            </a:r>
            <a:r>
              <a:rPr kumimoji="0" lang="ja-JP" altLang="en-US" kern="0" dirty="0">
                <a:solidFill>
                  <a:srgbClr val="000000"/>
                </a:solidFill>
                <a:latin typeface="+mn-ea"/>
                <a:cs typeface="Roboto"/>
                <a:sym typeface="Roboto"/>
              </a:rPr>
              <a:t>現行の２カ月前内示</a:t>
            </a:r>
            <a:r>
              <a:rPr kumimoji="0" lang="ja" altLang="en-US" kern="0" dirty="0">
                <a:solidFill>
                  <a:srgbClr val="000000"/>
                </a:solidFill>
                <a:latin typeface="+mn-ea"/>
                <a:cs typeface="Roboto"/>
                <a:sym typeface="Roboto"/>
              </a:rPr>
              <a:t>に</a:t>
            </a:r>
            <a:r>
              <a:rPr kumimoji="0" lang="ja" altLang="en-US" kern="0" dirty="0">
                <a:latin typeface="+mn-ea"/>
                <a:cs typeface="Roboto"/>
                <a:sym typeface="Roboto"/>
              </a:rPr>
              <a:t>置き換</a:t>
            </a:r>
            <a:r>
              <a:rPr kumimoji="0" lang="ja-JP" altLang="en-US" kern="0" dirty="0">
                <a:latin typeface="+mn-ea"/>
                <a:cs typeface="Roboto"/>
                <a:sym typeface="Roboto"/>
              </a:rPr>
              <a:t>え</a:t>
            </a:r>
            <a:r>
              <a:rPr kumimoji="0" lang="ja" altLang="en-US" kern="0" dirty="0">
                <a:latin typeface="+mn-ea"/>
                <a:cs typeface="Roboto"/>
                <a:sym typeface="Roboto"/>
              </a:rPr>
              <a:t>る</a:t>
            </a:r>
            <a:r>
              <a:rPr kumimoji="0" lang="ja" altLang="en-US" b="1" u="sng" kern="0" dirty="0">
                <a:solidFill>
                  <a:srgbClr val="FF0000"/>
                </a:solidFill>
                <a:latin typeface="+mn-ea"/>
                <a:cs typeface="Roboto"/>
                <a:sym typeface="Roboto"/>
              </a:rPr>
              <a:t>需要予測モデルを検討</a:t>
            </a:r>
            <a:r>
              <a:rPr kumimoji="0" lang="ja-JP" altLang="en-US" kern="0" dirty="0">
                <a:solidFill>
                  <a:srgbClr val="000000"/>
                </a:solidFill>
                <a:latin typeface="+mn-ea"/>
                <a:cs typeface="Roboto"/>
                <a:sym typeface="Roboto"/>
              </a:rPr>
              <a:t>し、その需要量から必要トラック量を算出する。</a:t>
            </a:r>
            <a:endParaRPr kumimoji="0" kern="0" dirty="0">
              <a:solidFill>
                <a:srgbClr val="000000"/>
              </a:solidFill>
              <a:latin typeface="+mn-ea"/>
              <a:cs typeface="Roboto"/>
              <a:sym typeface="Roboto"/>
            </a:endParaRPr>
          </a:p>
          <a:p>
            <a:pPr defTabSz="1219170">
              <a:buClr>
                <a:srgbClr val="000000"/>
              </a:buClr>
            </a:pPr>
            <a:r>
              <a:rPr kumimoji="0" lang="ja" altLang="en-US" kern="0" dirty="0">
                <a:solidFill>
                  <a:srgbClr val="000000"/>
                </a:solidFill>
                <a:latin typeface="+mn-ea"/>
                <a:cs typeface="Roboto"/>
                <a:sym typeface="Roboto"/>
              </a:rPr>
              <a:t>　</a:t>
            </a:r>
            <a:r>
              <a:rPr kumimoji="0" lang="en-US" altLang="ja" kern="0" dirty="0">
                <a:solidFill>
                  <a:srgbClr val="000000"/>
                </a:solidFill>
                <a:latin typeface="+mn-ea"/>
                <a:cs typeface="Roboto"/>
                <a:sym typeface="Roboto"/>
              </a:rPr>
              <a:t>2.</a:t>
            </a:r>
            <a:r>
              <a:rPr kumimoji="0" lang="ja" altLang="en-US" kern="0" dirty="0">
                <a:solidFill>
                  <a:srgbClr val="000000"/>
                </a:solidFill>
                <a:latin typeface="+mn-ea"/>
                <a:cs typeface="Roboto"/>
                <a:sym typeface="Roboto"/>
              </a:rPr>
              <a:t>　</a:t>
            </a:r>
            <a:r>
              <a:rPr kumimoji="0" lang="ja-JP" altLang="en-US" kern="0" dirty="0">
                <a:solidFill>
                  <a:srgbClr val="000000"/>
                </a:solidFill>
                <a:latin typeface="+mn-ea"/>
                <a:cs typeface="Roboto"/>
                <a:sym typeface="Roboto"/>
              </a:rPr>
              <a:t>現行のデータ量で需要予測が行えるか、どれほどデータを蓄積すれば</a:t>
            </a:r>
            <a:r>
              <a:rPr kumimoji="0" lang="ja-JP" altLang="en-US" b="1" u="sng" kern="0" dirty="0">
                <a:solidFill>
                  <a:srgbClr val="FF0000"/>
                </a:solidFill>
                <a:latin typeface="+mn-ea"/>
                <a:cs typeface="Roboto"/>
                <a:sym typeface="Roboto"/>
              </a:rPr>
              <a:t>需要予測が可能かを検討</a:t>
            </a:r>
            <a:r>
              <a:rPr kumimoji="0" lang="ja-JP" altLang="en-US" kern="0" dirty="0">
                <a:solidFill>
                  <a:srgbClr val="000000"/>
                </a:solidFill>
                <a:latin typeface="+mn-ea"/>
                <a:cs typeface="Roboto"/>
                <a:sym typeface="Roboto"/>
              </a:rPr>
              <a:t>する。</a:t>
            </a:r>
            <a:endParaRPr kumimoji="0" lang="en-US" altLang="ja-JP" kern="0" dirty="0">
              <a:solidFill>
                <a:srgbClr val="000000"/>
              </a:solidFill>
              <a:latin typeface="+mn-ea"/>
              <a:cs typeface="Roboto"/>
              <a:sym typeface="Roboto"/>
            </a:endParaRPr>
          </a:p>
          <a:p>
            <a:pPr defTabSz="1219170">
              <a:buClr>
                <a:srgbClr val="000000"/>
              </a:buClr>
            </a:pPr>
            <a:r>
              <a:rPr lang="ja-JP" altLang="en-US" kern="0" dirty="0">
                <a:solidFill>
                  <a:srgbClr val="000000"/>
                </a:solidFill>
                <a:latin typeface="+mn-ea"/>
                <a:cs typeface="Roboto"/>
                <a:sym typeface="Roboto"/>
              </a:rPr>
              <a:t>　</a:t>
            </a:r>
            <a:r>
              <a:rPr lang="en-US" altLang="ja-JP" kern="0" dirty="0">
                <a:solidFill>
                  <a:srgbClr val="000000"/>
                </a:solidFill>
                <a:latin typeface="+mn-ea"/>
                <a:cs typeface="Roboto"/>
                <a:sym typeface="Roboto"/>
              </a:rPr>
              <a:t>3.</a:t>
            </a:r>
            <a:r>
              <a:rPr lang="ja-JP" altLang="en-US" kern="0" dirty="0">
                <a:solidFill>
                  <a:srgbClr val="000000"/>
                </a:solidFill>
                <a:latin typeface="+mn-ea"/>
                <a:cs typeface="Roboto"/>
                <a:sym typeface="Roboto"/>
              </a:rPr>
              <a:t>　現行データで需要予測が不可能となった場合、</a:t>
            </a:r>
            <a:r>
              <a:rPr lang="ja-JP" altLang="en-US" b="1" u="sng" kern="0" dirty="0">
                <a:solidFill>
                  <a:srgbClr val="FF0000"/>
                </a:solidFill>
                <a:latin typeface="+mn-ea"/>
                <a:cs typeface="Roboto"/>
                <a:sym typeface="Roboto"/>
              </a:rPr>
              <a:t>ルールベースでのトラック台数の算出を検討</a:t>
            </a:r>
            <a:r>
              <a:rPr lang="ja-JP" altLang="en-US" kern="0" dirty="0">
                <a:solidFill>
                  <a:srgbClr val="000000"/>
                </a:solidFill>
                <a:latin typeface="+mn-ea"/>
                <a:cs typeface="Roboto"/>
                <a:sym typeface="Roboto"/>
              </a:rPr>
              <a:t>する。</a:t>
            </a:r>
            <a:endParaRPr lang="en-US" altLang="ja-JP" kern="0" dirty="0">
              <a:solidFill>
                <a:srgbClr val="000000"/>
              </a:solidFill>
              <a:latin typeface="+mn-ea"/>
              <a:cs typeface="Roboto"/>
              <a:sym typeface="Roboto"/>
            </a:endParaRPr>
          </a:p>
        </p:txBody>
      </p:sp>
      <p:sp>
        <p:nvSpPr>
          <p:cNvPr id="116" name="Google Shape;116;p18"/>
          <p:cNvSpPr txBox="1">
            <a:spLocks noGrp="1"/>
          </p:cNvSpPr>
          <p:nvPr>
            <p:ph type="sldNum" idx="12"/>
          </p:nvPr>
        </p:nvSpPr>
        <p:spPr>
          <a:xfrm>
            <a:off x="10808561" y="191667"/>
            <a:ext cx="1163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kumimoji="0" lang="en-US" altLang="ja" sz="3733" b="1" kern="0">
                <a:solidFill>
                  <a:srgbClr val="2A3990"/>
                </a:solidFill>
              </a:rPr>
              <a:pPr defTabSz="1219170">
                <a:buClr>
                  <a:srgbClr val="000000"/>
                </a:buClr>
              </a:pPr>
              <a:t>3</a:t>
            </a:fld>
            <a:endParaRPr kumimoji="0" sz="3733" b="1" kern="0">
              <a:solidFill>
                <a:srgbClr val="2A3990"/>
              </a:solidFill>
            </a:endParaRPr>
          </a:p>
        </p:txBody>
      </p:sp>
      <p:sp>
        <p:nvSpPr>
          <p:cNvPr id="117" name="Google Shape;117;p18"/>
          <p:cNvSpPr txBox="1"/>
          <p:nvPr/>
        </p:nvSpPr>
        <p:spPr>
          <a:xfrm>
            <a:off x="357467" y="152601"/>
            <a:ext cx="1156760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kumimoji="0" lang="en-US" altLang="ja-JP" sz="2667" b="1" kern="0" dirty="0">
                <a:solidFill>
                  <a:srgbClr val="000000"/>
                </a:solidFill>
                <a:latin typeface="+mj-ea"/>
                <a:ea typeface="+mj-ea"/>
                <a:cs typeface="Roboto"/>
                <a:sym typeface="Roboto"/>
              </a:rPr>
              <a:t>§1. </a:t>
            </a:r>
            <a:r>
              <a:rPr kumimoji="0" lang="ja-JP" altLang="en-US" sz="2667" b="1" kern="0" dirty="0">
                <a:solidFill>
                  <a:srgbClr val="000000"/>
                </a:solidFill>
                <a:latin typeface="+mj-ea"/>
                <a:ea typeface="+mj-ea"/>
                <a:cs typeface="Roboto"/>
                <a:sym typeface="Roboto"/>
              </a:rPr>
              <a:t>本プロジェクトの背景・目的</a:t>
            </a:r>
            <a:endParaRPr kumimoji="0" sz="2667" b="1" kern="0" dirty="0">
              <a:solidFill>
                <a:srgbClr val="000000"/>
              </a:solidFill>
              <a:latin typeface="+mj-ea"/>
              <a:ea typeface="+mj-ea"/>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2"/>
        <p:cNvGrpSpPr/>
        <p:nvPr/>
      </p:nvGrpSpPr>
      <p:grpSpPr>
        <a:xfrm>
          <a:off x="0" y="0"/>
          <a:ext cx="0" cy="0"/>
          <a:chOff x="0" y="0"/>
          <a:chExt cx="0" cy="0"/>
        </a:xfrm>
      </p:grpSpPr>
      <p:sp>
        <p:nvSpPr>
          <p:cNvPr id="124" name="Google Shape;124;p19"/>
          <p:cNvSpPr txBox="1">
            <a:spLocks noGrp="1"/>
          </p:cNvSpPr>
          <p:nvPr>
            <p:ph type="sldNum" idx="4294967295"/>
          </p:nvPr>
        </p:nvSpPr>
        <p:spPr>
          <a:xfrm>
            <a:off x="11028363" y="192088"/>
            <a:ext cx="1163637" cy="523875"/>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kumimoji="0" lang="en-US" altLang="ja" sz="3733" b="1" kern="0">
                <a:solidFill>
                  <a:srgbClr val="2A3990"/>
                </a:solidFill>
              </a:rPr>
              <a:pPr defTabSz="1219170">
                <a:buClr>
                  <a:srgbClr val="000000"/>
                </a:buClr>
              </a:pPr>
              <a:t>4</a:t>
            </a:fld>
            <a:endParaRPr kumimoji="0" sz="3733" b="1" kern="0" dirty="0">
              <a:solidFill>
                <a:srgbClr val="2A3990"/>
              </a:solidFill>
            </a:endParaRPr>
          </a:p>
        </p:txBody>
      </p:sp>
      <p:sp>
        <p:nvSpPr>
          <p:cNvPr id="125" name="Google Shape;125;p19"/>
          <p:cNvSpPr txBox="1"/>
          <p:nvPr/>
        </p:nvSpPr>
        <p:spPr>
          <a:xfrm>
            <a:off x="357467" y="152601"/>
            <a:ext cx="1156760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kumimoji="0" lang="en-US" altLang="ja-JP" sz="2667" b="1" kern="0" dirty="0">
                <a:solidFill>
                  <a:srgbClr val="000000"/>
                </a:solidFill>
                <a:latin typeface="+mn-ea"/>
                <a:cs typeface="Roboto"/>
                <a:sym typeface="Roboto"/>
              </a:rPr>
              <a:t>§2. </a:t>
            </a:r>
            <a:r>
              <a:rPr kumimoji="0" lang="ja-JP" altLang="en-US" sz="2667" b="1" kern="0" dirty="0">
                <a:solidFill>
                  <a:srgbClr val="000000"/>
                </a:solidFill>
                <a:latin typeface="+mn-ea"/>
                <a:cs typeface="Roboto"/>
                <a:sym typeface="Roboto"/>
              </a:rPr>
              <a:t>検討プロセス</a:t>
            </a:r>
            <a:endParaRPr kumimoji="0" sz="2667" b="1" kern="0" dirty="0">
              <a:solidFill>
                <a:srgbClr val="000000"/>
              </a:solidFill>
              <a:latin typeface="+mn-ea"/>
              <a:cs typeface="Roboto"/>
              <a:sym typeface="Roboto"/>
            </a:endParaRPr>
          </a:p>
        </p:txBody>
      </p:sp>
      <p:sp>
        <p:nvSpPr>
          <p:cNvPr id="2" name="矢印: 五方向 1">
            <a:extLst>
              <a:ext uri="{FF2B5EF4-FFF2-40B4-BE49-F238E27FC236}">
                <a16:creationId xmlns:a16="http://schemas.microsoft.com/office/drawing/2014/main" id="{BB9BE26C-4B6A-CE68-732D-D71C23D4C21E}"/>
              </a:ext>
            </a:extLst>
          </p:cNvPr>
          <p:cNvSpPr/>
          <p:nvPr/>
        </p:nvSpPr>
        <p:spPr>
          <a:xfrm>
            <a:off x="363972" y="1109327"/>
            <a:ext cx="1801182" cy="69028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rgbClr val="002060"/>
                </a:solidFill>
              </a:rPr>
              <a:t>現状把握</a:t>
            </a:r>
          </a:p>
        </p:txBody>
      </p:sp>
      <p:sp>
        <p:nvSpPr>
          <p:cNvPr id="3" name="矢印: 五方向 2">
            <a:extLst>
              <a:ext uri="{FF2B5EF4-FFF2-40B4-BE49-F238E27FC236}">
                <a16:creationId xmlns:a16="http://schemas.microsoft.com/office/drawing/2014/main" id="{80204294-1244-17E4-9E16-70BF6DBD4486}"/>
              </a:ext>
            </a:extLst>
          </p:cNvPr>
          <p:cNvSpPr/>
          <p:nvPr/>
        </p:nvSpPr>
        <p:spPr>
          <a:xfrm>
            <a:off x="3676756" y="1109327"/>
            <a:ext cx="1653647" cy="69028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rgbClr val="002060"/>
                </a:solidFill>
              </a:rPr>
              <a:t>要求・</a:t>
            </a:r>
            <a:endParaRPr kumimoji="1" lang="en-US" altLang="ja-JP" sz="1600" dirty="0">
              <a:solidFill>
                <a:srgbClr val="002060"/>
              </a:solidFill>
            </a:endParaRPr>
          </a:p>
          <a:p>
            <a:pPr algn="ctr"/>
            <a:r>
              <a:rPr kumimoji="1" lang="ja-JP" altLang="en-US" sz="1600" dirty="0">
                <a:solidFill>
                  <a:srgbClr val="002060"/>
                </a:solidFill>
              </a:rPr>
              <a:t>要件定義</a:t>
            </a:r>
          </a:p>
        </p:txBody>
      </p:sp>
      <p:sp>
        <p:nvSpPr>
          <p:cNvPr id="4" name="矢印: 五方向 3">
            <a:extLst>
              <a:ext uri="{FF2B5EF4-FFF2-40B4-BE49-F238E27FC236}">
                <a16:creationId xmlns:a16="http://schemas.microsoft.com/office/drawing/2014/main" id="{3B2E657E-50DD-17C6-25A4-21B0B06F133E}"/>
              </a:ext>
            </a:extLst>
          </p:cNvPr>
          <p:cNvSpPr/>
          <p:nvPr/>
        </p:nvSpPr>
        <p:spPr>
          <a:xfrm>
            <a:off x="5344423" y="1109327"/>
            <a:ext cx="1543610" cy="69028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rgbClr val="002060"/>
                </a:solidFill>
              </a:rPr>
              <a:t>デジタル検証</a:t>
            </a:r>
          </a:p>
        </p:txBody>
      </p:sp>
      <p:sp>
        <p:nvSpPr>
          <p:cNvPr id="5" name="矢印: 五方向 4">
            <a:extLst>
              <a:ext uri="{FF2B5EF4-FFF2-40B4-BE49-F238E27FC236}">
                <a16:creationId xmlns:a16="http://schemas.microsoft.com/office/drawing/2014/main" id="{6F5F06CB-2C5C-0899-246E-92D23F316FE4}"/>
              </a:ext>
            </a:extLst>
          </p:cNvPr>
          <p:cNvSpPr/>
          <p:nvPr/>
        </p:nvSpPr>
        <p:spPr>
          <a:xfrm>
            <a:off x="6902053" y="1109327"/>
            <a:ext cx="1653647" cy="69028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2060"/>
                </a:solidFill>
              </a:rPr>
              <a:t>DX</a:t>
            </a:r>
            <a:r>
              <a:rPr kumimoji="1" lang="ja-JP" altLang="en-US" sz="1600" dirty="0">
                <a:solidFill>
                  <a:srgbClr val="002060"/>
                </a:solidFill>
              </a:rPr>
              <a:t>導入・展開計画</a:t>
            </a:r>
          </a:p>
        </p:txBody>
      </p:sp>
      <p:sp>
        <p:nvSpPr>
          <p:cNvPr id="6" name="矢印: 五方向 5">
            <a:extLst>
              <a:ext uri="{FF2B5EF4-FFF2-40B4-BE49-F238E27FC236}">
                <a16:creationId xmlns:a16="http://schemas.microsoft.com/office/drawing/2014/main" id="{D3B68221-CC34-ECD1-CF95-A3C2F898B6C7}"/>
              </a:ext>
            </a:extLst>
          </p:cNvPr>
          <p:cNvSpPr/>
          <p:nvPr/>
        </p:nvSpPr>
        <p:spPr>
          <a:xfrm>
            <a:off x="8603490" y="1109327"/>
            <a:ext cx="1628774" cy="690282"/>
          </a:xfrm>
          <a:prstGeom prst="homePlate">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rgbClr val="002060"/>
                </a:solidFill>
              </a:rPr>
              <a:t>最終プレゼン</a:t>
            </a:r>
          </a:p>
        </p:txBody>
      </p:sp>
      <p:sp>
        <p:nvSpPr>
          <p:cNvPr id="7" name="矢印: 五方向 6">
            <a:extLst>
              <a:ext uri="{FF2B5EF4-FFF2-40B4-BE49-F238E27FC236}">
                <a16:creationId xmlns:a16="http://schemas.microsoft.com/office/drawing/2014/main" id="{5ECDA052-C591-A20A-8566-859708CE3C3C}"/>
              </a:ext>
            </a:extLst>
          </p:cNvPr>
          <p:cNvSpPr/>
          <p:nvPr/>
        </p:nvSpPr>
        <p:spPr>
          <a:xfrm>
            <a:off x="10232264" y="1109327"/>
            <a:ext cx="1701437" cy="69028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2060"/>
                </a:solidFill>
              </a:rPr>
              <a:t>DX</a:t>
            </a:r>
            <a:r>
              <a:rPr kumimoji="1" lang="ja-JP" altLang="en-US" sz="1600" dirty="0">
                <a:solidFill>
                  <a:srgbClr val="002060"/>
                </a:solidFill>
              </a:rPr>
              <a:t>推進</a:t>
            </a:r>
          </a:p>
        </p:txBody>
      </p:sp>
      <p:sp>
        <p:nvSpPr>
          <p:cNvPr id="8" name="正方形/長方形 7">
            <a:extLst>
              <a:ext uri="{FF2B5EF4-FFF2-40B4-BE49-F238E27FC236}">
                <a16:creationId xmlns:a16="http://schemas.microsoft.com/office/drawing/2014/main" id="{7CBD9670-08D0-32E0-994E-3AE84A7E9000}"/>
              </a:ext>
            </a:extLst>
          </p:cNvPr>
          <p:cNvSpPr/>
          <p:nvPr/>
        </p:nvSpPr>
        <p:spPr>
          <a:xfrm>
            <a:off x="363973" y="2328333"/>
            <a:ext cx="1470574" cy="12698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トラック台数に向けた業務工程の理解・分析</a:t>
            </a:r>
          </a:p>
          <a:p>
            <a:endParaRPr kumimoji="1" lang="ja-JP" altLang="en-US" sz="1200" dirty="0">
              <a:solidFill>
                <a:schemeClr val="tx1"/>
              </a:solidFill>
            </a:endParaRPr>
          </a:p>
        </p:txBody>
      </p:sp>
      <p:sp>
        <p:nvSpPr>
          <p:cNvPr id="9" name="正方形/長方形 8">
            <a:extLst>
              <a:ext uri="{FF2B5EF4-FFF2-40B4-BE49-F238E27FC236}">
                <a16:creationId xmlns:a16="http://schemas.microsoft.com/office/drawing/2014/main" id="{3FEFA274-0CB4-B61B-389B-DE9782FC340F}"/>
              </a:ext>
            </a:extLst>
          </p:cNvPr>
          <p:cNvSpPr/>
          <p:nvPr/>
        </p:nvSpPr>
        <p:spPr>
          <a:xfrm>
            <a:off x="363971" y="4174837"/>
            <a:ext cx="1470575" cy="1958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貴社内ヒアリング</a:t>
            </a:r>
            <a:endParaRPr kumimoji="1" lang="en-US" altLang="ja-JP" sz="1200" dirty="0">
              <a:solidFill>
                <a:schemeClr val="tx1"/>
              </a:solidFill>
            </a:endParaRPr>
          </a:p>
          <a:p>
            <a:r>
              <a:rPr kumimoji="1" lang="ja-JP" altLang="en-US" sz="1200" dirty="0">
                <a:solidFill>
                  <a:schemeClr val="tx1"/>
                </a:solidFill>
              </a:rPr>
              <a:t>〇社長</a:t>
            </a:r>
            <a:endParaRPr kumimoji="1" lang="en-US" altLang="ja-JP" sz="1200" dirty="0">
              <a:solidFill>
                <a:schemeClr val="tx1"/>
              </a:solidFill>
            </a:endParaRPr>
          </a:p>
          <a:p>
            <a:r>
              <a:rPr kumimoji="1" lang="ja-JP" altLang="en-US" sz="1200" dirty="0">
                <a:solidFill>
                  <a:schemeClr val="tx1"/>
                </a:solidFill>
              </a:rPr>
              <a:t>〇副社長</a:t>
            </a:r>
            <a:endParaRPr kumimoji="1" lang="en-US" altLang="ja-JP" sz="1200" dirty="0">
              <a:solidFill>
                <a:schemeClr val="tx1"/>
              </a:solidFill>
            </a:endParaRPr>
          </a:p>
          <a:p>
            <a:r>
              <a:rPr kumimoji="1" lang="ja-JP" altLang="en-US" sz="1200" dirty="0">
                <a:solidFill>
                  <a:schemeClr val="tx1"/>
                </a:solidFill>
              </a:rPr>
              <a:t>〇営業部</a:t>
            </a:r>
            <a:endParaRPr kumimoji="1" lang="en-US" altLang="ja-JP" sz="1200" dirty="0">
              <a:solidFill>
                <a:schemeClr val="tx1"/>
              </a:solidFill>
            </a:endParaRPr>
          </a:p>
          <a:p>
            <a:r>
              <a:rPr kumimoji="1" lang="ja-JP" altLang="en-US" sz="1200" dirty="0">
                <a:solidFill>
                  <a:schemeClr val="tx1"/>
                </a:solidFill>
              </a:rPr>
              <a:t>〇製造・組立部</a:t>
            </a:r>
            <a:endParaRPr kumimoji="1" lang="en-US" altLang="ja-JP" sz="1200" dirty="0">
              <a:solidFill>
                <a:schemeClr val="tx1"/>
              </a:solidFill>
            </a:endParaRPr>
          </a:p>
          <a:p>
            <a:r>
              <a:rPr kumimoji="1" lang="ja-JP" altLang="en-US" sz="1200" dirty="0">
                <a:solidFill>
                  <a:schemeClr val="tx1"/>
                </a:solidFill>
              </a:rPr>
              <a:t>〇物流管理部</a:t>
            </a:r>
            <a:endParaRPr kumimoji="1" lang="en-US" altLang="ja-JP" sz="1200" dirty="0">
              <a:solidFill>
                <a:schemeClr val="tx1"/>
              </a:solidFill>
            </a:endParaRPr>
          </a:p>
          <a:p>
            <a:r>
              <a:rPr kumimoji="1" lang="ja-JP" altLang="en-US" sz="1200" dirty="0">
                <a:solidFill>
                  <a:schemeClr val="tx1"/>
                </a:solidFill>
              </a:rPr>
              <a:t>　　　　　　　　　　等</a:t>
            </a:r>
          </a:p>
        </p:txBody>
      </p:sp>
      <p:sp>
        <p:nvSpPr>
          <p:cNvPr id="10" name="矢印: 左カーブ 9">
            <a:extLst>
              <a:ext uri="{FF2B5EF4-FFF2-40B4-BE49-F238E27FC236}">
                <a16:creationId xmlns:a16="http://schemas.microsoft.com/office/drawing/2014/main" id="{93BF23C1-73A2-28BB-9A27-FDA01C5294C2}"/>
              </a:ext>
            </a:extLst>
          </p:cNvPr>
          <p:cNvSpPr/>
          <p:nvPr/>
        </p:nvSpPr>
        <p:spPr>
          <a:xfrm>
            <a:off x="1238250" y="3674840"/>
            <a:ext cx="227463" cy="44388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矢印: 左カーブ 10">
            <a:extLst>
              <a:ext uri="{FF2B5EF4-FFF2-40B4-BE49-F238E27FC236}">
                <a16:creationId xmlns:a16="http://schemas.microsoft.com/office/drawing/2014/main" id="{820CBF71-C1AD-E50A-1A6E-B04B0ABB26AC}"/>
              </a:ext>
            </a:extLst>
          </p:cNvPr>
          <p:cNvSpPr/>
          <p:nvPr/>
        </p:nvSpPr>
        <p:spPr>
          <a:xfrm rot="10964789">
            <a:off x="962183" y="3636739"/>
            <a:ext cx="227463" cy="44388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057C04EE-C4C6-C5B2-238D-216661D79DDB}"/>
              </a:ext>
            </a:extLst>
          </p:cNvPr>
          <p:cNvSpPr/>
          <p:nvPr/>
        </p:nvSpPr>
        <p:spPr>
          <a:xfrm>
            <a:off x="3676756" y="2327508"/>
            <a:ext cx="1337059" cy="379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トラック台数最適化の具体化、</a:t>
            </a:r>
            <a:r>
              <a:rPr kumimoji="1" lang="en-US" altLang="ja-JP" sz="1200" dirty="0" err="1">
                <a:solidFill>
                  <a:schemeClr val="tx1"/>
                </a:solidFill>
              </a:rPr>
              <a:t>PoC</a:t>
            </a:r>
            <a:r>
              <a:rPr kumimoji="1" lang="ja-JP" altLang="en-US" sz="1200" dirty="0">
                <a:solidFill>
                  <a:schemeClr val="tx1"/>
                </a:solidFill>
              </a:rPr>
              <a:t>にむけた要件定義</a:t>
            </a:r>
            <a:endParaRPr kumimoji="1" lang="en-US" altLang="ja-JP" sz="1200" dirty="0">
              <a:solidFill>
                <a:schemeClr val="tx1"/>
              </a:solidFill>
            </a:endParaRPr>
          </a:p>
        </p:txBody>
      </p:sp>
      <p:cxnSp>
        <p:nvCxnSpPr>
          <p:cNvPr id="13" name="コネクタ: カギ線 12">
            <a:extLst>
              <a:ext uri="{FF2B5EF4-FFF2-40B4-BE49-F238E27FC236}">
                <a16:creationId xmlns:a16="http://schemas.microsoft.com/office/drawing/2014/main" id="{E90FDBA5-76B6-9DEA-3598-633AA8F62CC1}"/>
              </a:ext>
            </a:extLst>
          </p:cNvPr>
          <p:cNvCxnSpPr>
            <a:cxnSpLocks/>
            <a:stCxn id="8" idx="3"/>
            <a:endCxn id="63" idx="1"/>
          </p:cNvCxnSpPr>
          <p:nvPr/>
        </p:nvCxnSpPr>
        <p:spPr>
          <a:xfrm>
            <a:off x="1834547" y="2963283"/>
            <a:ext cx="330608" cy="1263942"/>
          </a:xfrm>
          <a:prstGeom prst="bent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DF0688DD-639E-CD3A-2857-159CFC6FC87D}"/>
              </a:ext>
            </a:extLst>
          </p:cNvPr>
          <p:cNvCxnSpPr>
            <a:cxnSpLocks/>
            <a:stCxn id="9" idx="3"/>
            <a:endCxn id="63" idx="1"/>
          </p:cNvCxnSpPr>
          <p:nvPr/>
        </p:nvCxnSpPr>
        <p:spPr>
          <a:xfrm flipV="1">
            <a:off x="1834546" y="4227225"/>
            <a:ext cx="330609" cy="926724"/>
          </a:xfrm>
          <a:prstGeom prst="bentConnector3">
            <a:avLst>
              <a:gd name="adj1" fmla="val 50000"/>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DA3C6F3D-4942-B730-1F06-065949EF0D01}"/>
              </a:ext>
            </a:extLst>
          </p:cNvPr>
          <p:cNvSpPr/>
          <p:nvPr/>
        </p:nvSpPr>
        <p:spPr>
          <a:xfrm>
            <a:off x="5344423" y="2327507"/>
            <a:ext cx="1226053" cy="379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rPr>
              <a:t>PoC</a:t>
            </a:r>
            <a:r>
              <a:rPr kumimoji="1" lang="ja-JP" altLang="en-US" sz="1200" dirty="0">
                <a:solidFill>
                  <a:schemeClr val="tx1"/>
                </a:solidFill>
              </a:rPr>
              <a:t>実施</a:t>
            </a:r>
            <a:endParaRPr kumimoji="1" lang="en-US" altLang="ja-JP" sz="1200" dirty="0">
              <a:solidFill>
                <a:schemeClr val="tx1"/>
              </a:solidFill>
            </a:endParaRPr>
          </a:p>
        </p:txBody>
      </p:sp>
      <p:cxnSp>
        <p:nvCxnSpPr>
          <p:cNvPr id="16" name="コネクタ: カギ線 15">
            <a:extLst>
              <a:ext uri="{FF2B5EF4-FFF2-40B4-BE49-F238E27FC236}">
                <a16:creationId xmlns:a16="http://schemas.microsoft.com/office/drawing/2014/main" id="{EEB1D1B0-F699-61E7-F604-83D03C6E5A7B}"/>
              </a:ext>
            </a:extLst>
          </p:cNvPr>
          <p:cNvCxnSpPr>
            <a:cxnSpLocks/>
            <a:stCxn id="12" idx="3"/>
            <a:endCxn id="15" idx="1"/>
          </p:cNvCxnSpPr>
          <p:nvPr/>
        </p:nvCxnSpPr>
        <p:spPr>
          <a:xfrm flipV="1">
            <a:off x="5013815" y="4226507"/>
            <a:ext cx="330608" cy="1"/>
          </a:xfrm>
          <a:prstGeom prst="bentConnector3">
            <a:avLst>
              <a:gd name="adj1" fmla="val 50000"/>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DD5D284D-9F59-5F54-B0A3-C5E1A33425B9}"/>
              </a:ext>
            </a:extLst>
          </p:cNvPr>
          <p:cNvSpPr/>
          <p:nvPr/>
        </p:nvSpPr>
        <p:spPr>
          <a:xfrm>
            <a:off x="6888033" y="2333625"/>
            <a:ext cx="1410386" cy="379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業務プロセスの設計、業務効果の算出、システム実装・運用設計</a:t>
            </a:r>
            <a:endParaRPr kumimoji="1" lang="en-US" altLang="ja-JP" sz="1200" dirty="0">
              <a:solidFill>
                <a:schemeClr val="tx1"/>
              </a:solidFill>
            </a:endParaRPr>
          </a:p>
        </p:txBody>
      </p:sp>
      <p:cxnSp>
        <p:nvCxnSpPr>
          <p:cNvPr id="18" name="直線矢印コネクタ 17">
            <a:extLst>
              <a:ext uri="{FF2B5EF4-FFF2-40B4-BE49-F238E27FC236}">
                <a16:creationId xmlns:a16="http://schemas.microsoft.com/office/drawing/2014/main" id="{A674215D-1478-E9C5-718C-4C0F9EF35F8A}"/>
              </a:ext>
            </a:extLst>
          </p:cNvPr>
          <p:cNvCxnSpPr>
            <a:cxnSpLocks/>
            <a:stCxn id="15" idx="3"/>
            <a:endCxn id="17" idx="1"/>
          </p:cNvCxnSpPr>
          <p:nvPr/>
        </p:nvCxnSpPr>
        <p:spPr>
          <a:xfrm>
            <a:off x="6570476" y="4226507"/>
            <a:ext cx="317557" cy="6118"/>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846A0D84-6C01-2072-159E-5B428C3C5DF3}"/>
              </a:ext>
            </a:extLst>
          </p:cNvPr>
          <p:cNvSpPr/>
          <p:nvPr/>
        </p:nvSpPr>
        <p:spPr>
          <a:xfrm>
            <a:off x="8603490" y="2333625"/>
            <a:ext cx="1434776" cy="3798000"/>
          </a:xfrm>
          <a:prstGeom prst="rect">
            <a:avLst/>
          </a:prstGeom>
          <a:solidFill>
            <a:srgbClr val="FFFF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err="1">
                <a:solidFill>
                  <a:srgbClr val="FF0000"/>
                </a:solidFill>
              </a:rPr>
              <a:t>PoC</a:t>
            </a:r>
            <a:r>
              <a:rPr kumimoji="1" lang="ja-JP" altLang="en-US" sz="1200" dirty="0">
                <a:solidFill>
                  <a:srgbClr val="FF0000"/>
                </a:solidFill>
              </a:rPr>
              <a:t>を踏まえた本番実装のご提案</a:t>
            </a:r>
            <a:endParaRPr kumimoji="1" lang="en-US" altLang="ja-JP" sz="1200" dirty="0">
              <a:solidFill>
                <a:srgbClr val="FF0000"/>
              </a:solidFill>
            </a:endParaRPr>
          </a:p>
        </p:txBody>
      </p:sp>
      <p:sp>
        <p:nvSpPr>
          <p:cNvPr id="20" name="吹き出し: 四角形 19">
            <a:extLst>
              <a:ext uri="{FF2B5EF4-FFF2-40B4-BE49-F238E27FC236}">
                <a16:creationId xmlns:a16="http://schemas.microsoft.com/office/drawing/2014/main" id="{0931C243-085B-40D6-AF94-35463FB2281E}"/>
              </a:ext>
            </a:extLst>
          </p:cNvPr>
          <p:cNvSpPr/>
          <p:nvPr/>
        </p:nvSpPr>
        <p:spPr>
          <a:xfrm>
            <a:off x="8885782" y="1883584"/>
            <a:ext cx="1064190" cy="303838"/>
          </a:xfrm>
          <a:prstGeom prst="wedgeRectCallout">
            <a:avLst>
              <a:gd name="adj1" fmla="val -33967"/>
              <a:gd name="adj2" fmla="val 128458"/>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本日ご報告</a:t>
            </a:r>
          </a:p>
        </p:txBody>
      </p:sp>
      <p:sp>
        <p:nvSpPr>
          <p:cNvPr id="21" name="正方形/長方形 20">
            <a:extLst>
              <a:ext uri="{FF2B5EF4-FFF2-40B4-BE49-F238E27FC236}">
                <a16:creationId xmlns:a16="http://schemas.microsoft.com/office/drawing/2014/main" id="{37809B03-8FF0-D983-041B-B9F6FC3BE4E8}"/>
              </a:ext>
            </a:extLst>
          </p:cNvPr>
          <p:cNvSpPr/>
          <p:nvPr/>
        </p:nvSpPr>
        <p:spPr>
          <a:xfrm>
            <a:off x="10451135" y="2332800"/>
            <a:ext cx="1434776" cy="12736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システム実装</a:t>
            </a:r>
            <a:endParaRPr kumimoji="1" lang="en-US" altLang="ja-JP" sz="1200" dirty="0">
              <a:solidFill>
                <a:schemeClr val="tx1"/>
              </a:solidFill>
            </a:endParaRPr>
          </a:p>
          <a:p>
            <a:r>
              <a:rPr kumimoji="1" lang="ja-JP" altLang="en-US" sz="1200" dirty="0">
                <a:solidFill>
                  <a:schemeClr val="tx1"/>
                </a:solidFill>
              </a:rPr>
              <a:t>・ハード</a:t>
            </a:r>
            <a:endParaRPr kumimoji="1" lang="en-US" altLang="ja-JP" sz="1200" dirty="0">
              <a:solidFill>
                <a:schemeClr val="tx1"/>
              </a:solidFill>
            </a:endParaRPr>
          </a:p>
          <a:p>
            <a:r>
              <a:rPr kumimoji="1" lang="ja-JP" altLang="en-US" sz="1200" dirty="0">
                <a:solidFill>
                  <a:schemeClr val="tx1"/>
                </a:solidFill>
              </a:rPr>
              <a:t>・ソフト</a:t>
            </a:r>
          </a:p>
          <a:p>
            <a:endParaRPr kumimoji="1" lang="ja-JP" altLang="en-US" sz="1200" dirty="0">
              <a:solidFill>
                <a:schemeClr val="tx1"/>
              </a:solidFill>
            </a:endParaRPr>
          </a:p>
        </p:txBody>
      </p:sp>
      <p:cxnSp>
        <p:nvCxnSpPr>
          <p:cNvPr id="22" name="直線矢印コネクタ 21">
            <a:extLst>
              <a:ext uri="{FF2B5EF4-FFF2-40B4-BE49-F238E27FC236}">
                <a16:creationId xmlns:a16="http://schemas.microsoft.com/office/drawing/2014/main" id="{305C4C1A-CC26-DC4D-36F2-EDF3A23D9EEE}"/>
              </a:ext>
            </a:extLst>
          </p:cNvPr>
          <p:cNvCxnSpPr>
            <a:cxnSpLocks/>
            <a:stCxn id="17" idx="3"/>
            <a:endCxn id="19" idx="1"/>
          </p:cNvCxnSpPr>
          <p:nvPr/>
        </p:nvCxnSpPr>
        <p:spPr>
          <a:xfrm>
            <a:off x="8298419" y="4232625"/>
            <a:ext cx="305071"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57B12D61-06F3-8CF3-9341-C99CE53CFD01}"/>
              </a:ext>
            </a:extLst>
          </p:cNvPr>
          <p:cNvCxnSpPr>
            <a:cxnSpLocks/>
            <a:stCxn id="19" idx="3"/>
            <a:endCxn id="21" idx="1"/>
          </p:cNvCxnSpPr>
          <p:nvPr/>
        </p:nvCxnSpPr>
        <p:spPr>
          <a:xfrm flipV="1">
            <a:off x="10038266" y="2969643"/>
            <a:ext cx="412869" cy="1262982"/>
          </a:xfrm>
          <a:prstGeom prst="bentConnector3">
            <a:avLst>
              <a:gd name="adj1" fmla="val 50000"/>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8F316452-69D7-6033-DABB-D0FD3F9694D0}"/>
              </a:ext>
            </a:extLst>
          </p:cNvPr>
          <p:cNvSpPr/>
          <p:nvPr/>
        </p:nvSpPr>
        <p:spPr>
          <a:xfrm>
            <a:off x="10451136" y="4159501"/>
            <a:ext cx="1434776" cy="1971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100" dirty="0">
                <a:solidFill>
                  <a:schemeClr val="tx1"/>
                </a:solidFill>
              </a:rPr>
              <a:t>業務への定着</a:t>
            </a:r>
            <a:endParaRPr kumimoji="1" lang="en-US" altLang="ja-JP" sz="1100" dirty="0">
              <a:solidFill>
                <a:schemeClr val="tx1"/>
              </a:solidFill>
            </a:endParaRPr>
          </a:p>
          <a:p>
            <a:r>
              <a:rPr kumimoji="1" lang="ja-JP" altLang="en-US" sz="1100" dirty="0">
                <a:solidFill>
                  <a:schemeClr val="tx1"/>
                </a:solidFill>
              </a:rPr>
              <a:t>・従業員説明</a:t>
            </a:r>
            <a:endParaRPr kumimoji="1" lang="en-US" altLang="ja-JP" sz="1100" dirty="0">
              <a:solidFill>
                <a:schemeClr val="tx1"/>
              </a:solidFill>
            </a:endParaRPr>
          </a:p>
        </p:txBody>
      </p:sp>
      <p:cxnSp>
        <p:nvCxnSpPr>
          <p:cNvPr id="25" name="コネクタ: カギ線 24">
            <a:extLst>
              <a:ext uri="{FF2B5EF4-FFF2-40B4-BE49-F238E27FC236}">
                <a16:creationId xmlns:a16="http://schemas.microsoft.com/office/drawing/2014/main" id="{0870B871-9D8A-85A5-3EFF-870DAAFF1295}"/>
              </a:ext>
            </a:extLst>
          </p:cNvPr>
          <p:cNvCxnSpPr>
            <a:cxnSpLocks/>
            <a:stCxn id="19" idx="3"/>
            <a:endCxn id="24" idx="1"/>
          </p:cNvCxnSpPr>
          <p:nvPr/>
        </p:nvCxnSpPr>
        <p:spPr>
          <a:xfrm>
            <a:off x="10038266" y="4232625"/>
            <a:ext cx="412870" cy="912526"/>
          </a:xfrm>
          <a:prstGeom prst="bentConnector3">
            <a:avLst>
              <a:gd name="adj1" fmla="val 50000"/>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矢印: 左カーブ 25">
            <a:extLst>
              <a:ext uri="{FF2B5EF4-FFF2-40B4-BE49-F238E27FC236}">
                <a16:creationId xmlns:a16="http://schemas.microsoft.com/office/drawing/2014/main" id="{F5703D10-E4AE-810E-46AE-DBC3900AA84C}"/>
              </a:ext>
            </a:extLst>
          </p:cNvPr>
          <p:cNvSpPr/>
          <p:nvPr/>
        </p:nvSpPr>
        <p:spPr>
          <a:xfrm>
            <a:off x="11086248" y="3646821"/>
            <a:ext cx="227463" cy="44388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矢印: 左カーブ 26">
            <a:extLst>
              <a:ext uri="{FF2B5EF4-FFF2-40B4-BE49-F238E27FC236}">
                <a16:creationId xmlns:a16="http://schemas.microsoft.com/office/drawing/2014/main" id="{FBDCD9D8-57FC-EE31-92A3-8171FAFECE2E}"/>
              </a:ext>
            </a:extLst>
          </p:cNvPr>
          <p:cNvSpPr/>
          <p:nvPr/>
        </p:nvSpPr>
        <p:spPr>
          <a:xfrm rot="10964789">
            <a:off x="10810181" y="3608720"/>
            <a:ext cx="227463" cy="44388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矢印: 五方向 32">
            <a:extLst>
              <a:ext uri="{FF2B5EF4-FFF2-40B4-BE49-F238E27FC236}">
                <a16:creationId xmlns:a16="http://schemas.microsoft.com/office/drawing/2014/main" id="{5DEE1D7A-F560-EBF2-164D-E44F6FF7380B}"/>
              </a:ext>
            </a:extLst>
          </p:cNvPr>
          <p:cNvSpPr/>
          <p:nvPr/>
        </p:nvSpPr>
        <p:spPr>
          <a:xfrm>
            <a:off x="2165154" y="1109327"/>
            <a:ext cx="1520421" cy="69028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rgbClr val="002060"/>
                </a:solidFill>
              </a:rPr>
              <a:t>分析・</a:t>
            </a:r>
            <a:endParaRPr kumimoji="1" lang="en-US" altLang="ja-JP" sz="1600" dirty="0">
              <a:solidFill>
                <a:srgbClr val="002060"/>
              </a:solidFill>
            </a:endParaRPr>
          </a:p>
          <a:p>
            <a:pPr algn="ctr"/>
            <a:r>
              <a:rPr kumimoji="1" lang="ja-JP" altLang="en-US" sz="1600" dirty="0">
                <a:solidFill>
                  <a:srgbClr val="002060"/>
                </a:solidFill>
              </a:rPr>
              <a:t>課題特定</a:t>
            </a:r>
          </a:p>
        </p:txBody>
      </p:sp>
      <p:sp>
        <p:nvSpPr>
          <p:cNvPr id="63" name="正方形/長方形 62">
            <a:extLst>
              <a:ext uri="{FF2B5EF4-FFF2-40B4-BE49-F238E27FC236}">
                <a16:creationId xmlns:a16="http://schemas.microsoft.com/office/drawing/2014/main" id="{B80CFAFC-E340-3E34-5DB7-2E28DDFEF4DE}"/>
              </a:ext>
            </a:extLst>
          </p:cNvPr>
          <p:cNvSpPr/>
          <p:nvPr/>
        </p:nvSpPr>
        <p:spPr>
          <a:xfrm>
            <a:off x="2165155" y="2327507"/>
            <a:ext cx="1195014" cy="37994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探索的なデータ確認・初期分析を踏まえた、深堀すべき課題の絞り込み・分析</a:t>
            </a:r>
            <a:endParaRPr kumimoji="1" lang="en-US" altLang="ja-JP" sz="1200" dirty="0">
              <a:solidFill>
                <a:schemeClr val="tx1"/>
              </a:solidFill>
            </a:endParaRPr>
          </a:p>
        </p:txBody>
      </p:sp>
      <p:cxnSp>
        <p:nvCxnSpPr>
          <p:cNvPr id="70" name="コネクタ: カギ線 69">
            <a:extLst>
              <a:ext uri="{FF2B5EF4-FFF2-40B4-BE49-F238E27FC236}">
                <a16:creationId xmlns:a16="http://schemas.microsoft.com/office/drawing/2014/main" id="{2CA6AD50-2D40-4D4B-57DE-8D61F5E816CF}"/>
              </a:ext>
            </a:extLst>
          </p:cNvPr>
          <p:cNvCxnSpPr>
            <a:cxnSpLocks/>
            <a:stCxn id="63" idx="3"/>
            <a:endCxn id="12" idx="1"/>
          </p:cNvCxnSpPr>
          <p:nvPr/>
        </p:nvCxnSpPr>
        <p:spPr>
          <a:xfrm flipV="1">
            <a:off x="3360169" y="4226508"/>
            <a:ext cx="316587" cy="717"/>
          </a:xfrm>
          <a:prstGeom prst="bentConnector3">
            <a:avLst>
              <a:gd name="adj1" fmla="val 50000"/>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462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8" name="Google Shape;118;p18"/>
          <p:cNvSpPr txBox="1"/>
          <p:nvPr/>
        </p:nvSpPr>
        <p:spPr>
          <a:xfrm>
            <a:off x="357467" y="625221"/>
            <a:ext cx="11567600" cy="5693826"/>
          </a:xfrm>
          <a:prstGeom prst="rect">
            <a:avLst/>
          </a:prstGeom>
          <a:solidFill>
            <a:schemeClr val="bg1"/>
          </a:solidFill>
          <a:ln>
            <a:noFill/>
          </a:ln>
        </p:spPr>
        <p:txBody>
          <a:bodyPr spcFirstLastPara="1" wrap="square" lIns="121900" tIns="121900" rIns="121900" bIns="121900" anchor="t" anchorCtr="0">
            <a:spAutoFit/>
          </a:bodyPr>
          <a:lstStyle/>
          <a:p>
            <a:pPr defTabSz="1219170">
              <a:buClr>
                <a:srgbClr val="000000"/>
              </a:buClr>
            </a:pP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◆貴社トラック契約台数最適化に向け、需要量の大きい部品に着目した</a:t>
            </a:r>
            <a:r>
              <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AI</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による需要予測の</a:t>
            </a:r>
            <a:r>
              <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PoC</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を行った。</a:t>
            </a: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◆さらにルールベースでのトラック台数算出の</a:t>
            </a:r>
            <a:r>
              <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PoC</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を実施した。</a:t>
            </a: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◆本日は</a:t>
            </a:r>
            <a:r>
              <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PoC(</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実証実験</a:t>
            </a:r>
            <a:r>
              <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結果も踏まえ、</a:t>
            </a:r>
            <a:r>
              <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AI</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による需要予測の可能性、およびルールベースでの台数予測の効果及びコスト、</a:t>
            </a: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　本番実装に向けたアクションについてご提案する。</a:t>
            </a: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r>
              <a:rPr lang="ja-JP" altLang="en-US" sz="1600" b="1" u="sng" kern="0" dirty="0">
                <a:solidFill>
                  <a:srgbClr val="000000"/>
                </a:solidFill>
                <a:latin typeface="游ゴシック Medium" panose="020B0500000000000000" pitchFamily="50" charset="-128"/>
                <a:ea typeface="游ゴシック Medium" panose="020B0500000000000000" pitchFamily="50" charset="-128"/>
                <a:cs typeface="Roboto"/>
                <a:sym typeface="Roboto"/>
              </a:rPr>
              <a:t>①</a:t>
            </a:r>
            <a:r>
              <a:rPr lang="en-US" altLang="ja-JP" sz="1600" b="1" u="sng" kern="0" dirty="0">
                <a:solidFill>
                  <a:srgbClr val="000000"/>
                </a:solidFill>
                <a:latin typeface="游ゴシック Medium" panose="020B0500000000000000" pitchFamily="50" charset="-128"/>
                <a:ea typeface="游ゴシック Medium" panose="020B0500000000000000" pitchFamily="50" charset="-128"/>
                <a:cs typeface="Roboto"/>
                <a:sym typeface="Roboto"/>
              </a:rPr>
              <a:t>AI</a:t>
            </a:r>
            <a:r>
              <a:rPr lang="ja-JP" altLang="en-US" sz="1600" b="1" u="sng" kern="0" dirty="0">
                <a:solidFill>
                  <a:srgbClr val="000000"/>
                </a:solidFill>
                <a:latin typeface="游ゴシック Medium" panose="020B0500000000000000" pitchFamily="50" charset="-128"/>
                <a:ea typeface="游ゴシック Medium" panose="020B0500000000000000" pitchFamily="50" charset="-128"/>
                <a:cs typeface="Roboto"/>
                <a:sym typeface="Roboto"/>
              </a:rPr>
              <a:t>による需要予測</a:t>
            </a:r>
            <a:endParaRPr lang="en-US" altLang="ja-JP" sz="1600" b="1" u="sng"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　〇本検討では、当該年月の前月までの最終</a:t>
            </a:r>
            <a:r>
              <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確定</a:t>
            </a:r>
            <a:r>
              <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需要量を元に</a:t>
            </a:r>
            <a:r>
              <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AI</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での需要予測を行った。</a:t>
            </a: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　　・現行データ量では、データ不足で需要予測の精度は十分ではない。</a:t>
            </a: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　　・そこで、ダミーのデータを追加し、どの程度のデータ量であれば需要予測が可能かシミュレーションを行った。</a:t>
            </a: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　　・結果として</a:t>
            </a:r>
            <a:r>
              <a:rPr lang="ja-JP" altLang="en-US" sz="1400" b="1" u="sng" kern="0" dirty="0">
                <a:solidFill>
                  <a:srgbClr val="FF0000"/>
                </a:solidFill>
                <a:latin typeface="游ゴシック Medium" panose="020B0500000000000000" pitchFamily="50" charset="-128"/>
                <a:ea typeface="游ゴシック Medium" panose="020B0500000000000000" pitchFamily="50" charset="-128"/>
                <a:cs typeface="Roboto"/>
                <a:sym typeface="Roboto"/>
              </a:rPr>
              <a:t>４年間以上のデータ量</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があれば、精度が向上し</a:t>
            </a:r>
            <a:r>
              <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AI</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による需要予測が出来る可能性はある。</a:t>
            </a: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　　・需要予測の精度が向上出来た場合、需要予測⇒製造計画⇒在庫管理と順次展開していくことが可能となり、</a:t>
            </a: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　　　システムを統合していくことが可能となるので、</a:t>
            </a:r>
            <a:r>
              <a:rPr lang="ja-JP" altLang="en-US" sz="1400" b="1" u="sng" kern="0" dirty="0">
                <a:solidFill>
                  <a:srgbClr val="FF0000"/>
                </a:solidFill>
                <a:latin typeface="游ゴシック Medium" panose="020B0500000000000000" pitchFamily="50" charset="-128"/>
                <a:ea typeface="游ゴシック Medium" panose="020B0500000000000000" pitchFamily="50" charset="-128"/>
                <a:cs typeface="Roboto"/>
                <a:sym typeface="Roboto"/>
              </a:rPr>
              <a:t>継続してデータ収集・検証を行い、精度向上を目指したい</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a:t>
            </a: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r>
              <a:rPr lang="ja-JP" altLang="en-US" sz="1600" b="1" u="sng" kern="0" dirty="0">
                <a:solidFill>
                  <a:srgbClr val="000000"/>
                </a:solidFill>
                <a:latin typeface="游ゴシック Medium" panose="020B0500000000000000" pitchFamily="50" charset="-128"/>
                <a:ea typeface="游ゴシック Medium" panose="020B0500000000000000" pitchFamily="50" charset="-128"/>
                <a:cs typeface="Roboto"/>
                <a:sym typeface="Roboto"/>
              </a:rPr>
              <a:t>②ルールベースでのトラック台数予測</a:t>
            </a:r>
            <a:endParaRPr lang="en-US" altLang="ja-JP" sz="1600" b="1" u="sng"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　〇現状のデータ量では</a:t>
            </a:r>
            <a:r>
              <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AI</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による需要予測は困難である為、代替案としてルールベースでのトラック台数の予測も行った。</a:t>
            </a: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　　・結果として、最大で２００万円</a:t>
            </a:r>
            <a:r>
              <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月程度のトラック費用削減が可能であった。</a:t>
            </a: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　〇初期費用を抑えたトラック台数の最適化、ランニングコスト縮小、従業員の満足度・負荷軽減が 実現可能な見込み。</a:t>
            </a:r>
          </a:p>
          <a:p>
            <a:pPr defTabSz="1219170">
              <a:buClr>
                <a:srgbClr val="000000"/>
              </a:buClr>
            </a:pP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　　・初期費用：</a:t>
            </a:r>
            <a:r>
              <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PoC</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で作成した</a:t>
            </a:r>
            <a:r>
              <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Excel</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を用いれば、</a:t>
            </a:r>
            <a:r>
              <a:rPr lang="ja-JP" altLang="en-US" sz="1400" b="1" u="sng" kern="0" dirty="0">
                <a:solidFill>
                  <a:srgbClr val="FF0000"/>
                </a:solidFill>
                <a:latin typeface="游ゴシック Medium" panose="020B0500000000000000" pitchFamily="50" charset="-128"/>
                <a:ea typeface="游ゴシック Medium" panose="020B0500000000000000" pitchFamily="50" charset="-128"/>
                <a:cs typeface="Roboto"/>
                <a:sym typeface="Roboto"/>
              </a:rPr>
              <a:t>イニシャルコストは０</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a:t>
            </a: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　　・今後の継続運用が見込まれる場合は段階的にシステム化も可能。</a:t>
            </a: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　　・ランニングコスト：</a:t>
            </a:r>
            <a:r>
              <a:rPr lang="ja-JP" altLang="en-US" sz="1400" b="1" u="sng" kern="0" dirty="0">
                <a:solidFill>
                  <a:srgbClr val="FF0000"/>
                </a:solidFill>
                <a:latin typeface="游ゴシック Medium" panose="020B0500000000000000" pitchFamily="50" charset="-128"/>
                <a:ea typeface="游ゴシック Medium" panose="020B0500000000000000" pitchFamily="50" charset="-128"/>
                <a:cs typeface="Roboto"/>
                <a:sym typeface="Roboto"/>
              </a:rPr>
              <a:t>一人で１</a:t>
            </a:r>
            <a:r>
              <a:rPr lang="en-US" altLang="ja-JP" sz="1400" b="1" u="sng" kern="0" dirty="0">
                <a:solidFill>
                  <a:srgbClr val="FF0000"/>
                </a:solidFill>
                <a:latin typeface="游ゴシック Medium" panose="020B0500000000000000" pitchFamily="50" charset="-128"/>
                <a:ea typeface="游ゴシック Medium" panose="020B0500000000000000" pitchFamily="50" charset="-128"/>
                <a:cs typeface="Roboto"/>
                <a:sym typeface="Roboto"/>
              </a:rPr>
              <a:t>H/</a:t>
            </a:r>
            <a:r>
              <a:rPr lang="ja-JP" altLang="en-US" sz="1400" b="1" u="sng" kern="0" dirty="0">
                <a:solidFill>
                  <a:srgbClr val="FF0000"/>
                </a:solidFill>
                <a:latin typeface="游ゴシック Medium" panose="020B0500000000000000" pitchFamily="50" charset="-128"/>
                <a:ea typeface="游ゴシック Medium" panose="020B0500000000000000" pitchFamily="50" charset="-128"/>
                <a:cs typeface="Roboto"/>
                <a:sym typeface="Roboto"/>
              </a:rPr>
              <a:t>月程度</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。（新規の</a:t>
            </a:r>
            <a:r>
              <a:rPr lang="ja-JP" altLang="en-US" sz="1400" b="1" u="sng" kern="0" dirty="0">
                <a:solidFill>
                  <a:srgbClr val="FF0000"/>
                </a:solidFill>
                <a:latin typeface="游ゴシック Medium" panose="020B0500000000000000" pitchFamily="50" charset="-128"/>
                <a:ea typeface="游ゴシック Medium" panose="020B0500000000000000" pitchFamily="50" charset="-128"/>
                <a:cs typeface="Roboto"/>
                <a:sym typeface="Roboto"/>
              </a:rPr>
              <a:t>データの取込作業のみ</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で実行が可能）</a:t>
            </a: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　　・従業員の満足度向上・負荷軽減： </a:t>
            </a:r>
            <a:r>
              <a:rPr lang="en-US" altLang="ja-JP" sz="1400" b="1" u="sng" kern="0" dirty="0">
                <a:solidFill>
                  <a:srgbClr val="FF0000"/>
                </a:solidFill>
                <a:latin typeface="游ゴシック Medium" panose="020B0500000000000000" pitchFamily="50" charset="-128"/>
                <a:ea typeface="游ゴシック Medium" panose="020B0500000000000000" pitchFamily="50" charset="-128"/>
                <a:cs typeface="Roboto"/>
                <a:sym typeface="Roboto"/>
              </a:rPr>
              <a:t>Excel</a:t>
            </a:r>
            <a:r>
              <a:rPr lang="ja-JP" altLang="en-US" sz="1400" b="1" u="sng" kern="0" dirty="0">
                <a:solidFill>
                  <a:srgbClr val="FF0000"/>
                </a:solidFill>
                <a:latin typeface="游ゴシック Medium" panose="020B0500000000000000" pitchFamily="50" charset="-128"/>
                <a:ea typeface="游ゴシック Medium" panose="020B0500000000000000" pitchFamily="50" charset="-128"/>
                <a:cs typeface="Roboto"/>
                <a:sym typeface="Roboto"/>
              </a:rPr>
              <a:t>による簡単操作</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なので、担当者の満足度・帰属意識が向上。</a:t>
            </a: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r>
              <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基本的にクラウドの</a:t>
            </a:r>
            <a:r>
              <a:rPr lang="en-US" altLang="ja-JP" sz="1400" kern="0" dirty="0" err="1">
                <a:solidFill>
                  <a:srgbClr val="000000"/>
                </a:solidFill>
                <a:latin typeface="游ゴシック Medium" panose="020B0500000000000000" pitchFamily="50" charset="-128"/>
                <a:ea typeface="游ゴシック Medium" panose="020B0500000000000000" pitchFamily="50" charset="-128"/>
                <a:cs typeface="Roboto"/>
                <a:sym typeface="Roboto"/>
              </a:rPr>
              <a:t>Saas</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サービスは利用せず、社内サーバーでの運用を想定する。</a:t>
            </a: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a:p>
            <a:pPr defTabSz="1219170">
              <a:buClr>
                <a:srgbClr val="000000"/>
              </a:buClr>
            </a:pP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a:t>
            </a:r>
            <a:r>
              <a:rPr lang="en-US" altLang="ja-JP" sz="1400" kern="0" dirty="0" err="1">
                <a:solidFill>
                  <a:srgbClr val="000000"/>
                </a:solidFill>
                <a:latin typeface="游ゴシック Medium" panose="020B0500000000000000" pitchFamily="50" charset="-128"/>
                <a:ea typeface="游ゴシック Medium" panose="020B0500000000000000" pitchFamily="50" charset="-128"/>
                <a:cs typeface="Roboto"/>
                <a:sym typeface="Roboto"/>
              </a:rPr>
              <a:t>Saas</a:t>
            </a:r>
            <a:r>
              <a:rPr lang="ja-JP" altLang="en-US" sz="1400" kern="0" dirty="0">
                <a:solidFill>
                  <a:srgbClr val="000000"/>
                </a:solidFill>
                <a:latin typeface="游ゴシック Medium" panose="020B0500000000000000" pitchFamily="50" charset="-128"/>
                <a:ea typeface="游ゴシック Medium" panose="020B0500000000000000" pitchFamily="50" charset="-128"/>
                <a:cs typeface="Roboto"/>
                <a:sym typeface="Roboto"/>
              </a:rPr>
              <a:t>ではシステム障害発生時に、復旧まで影響が出る為。更に、クラウド化するメリットも少ないと考えられる）</a:t>
            </a:r>
            <a:endParaRPr lang="en-US" altLang="ja-JP" sz="1400" kern="0" dirty="0">
              <a:solidFill>
                <a:srgbClr val="000000"/>
              </a:solidFill>
              <a:latin typeface="游ゴシック Medium" panose="020B0500000000000000" pitchFamily="50" charset="-128"/>
              <a:ea typeface="游ゴシック Medium" panose="020B0500000000000000" pitchFamily="50" charset="-128"/>
              <a:cs typeface="Roboto"/>
              <a:sym typeface="Roboto"/>
            </a:endParaRPr>
          </a:p>
        </p:txBody>
      </p:sp>
      <p:sp>
        <p:nvSpPr>
          <p:cNvPr id="116" name="Google Shape;116;p18"/>
          <p:cNvSpPr txBox="1">
            <a:spLocks noGrp="1"/>
          </p:cNvSpPr>
          <p:nvPr>
            <p:ph type="sldNum" idx="12"/>
          </p:nvPr>
        </p:nvSpPr>
        <p:spPr>
          <a:xfrm>
            <a:off x="10808561" y="191667"/>
            <a:ext cx="1163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kumimoji="0" lang="en-US" altLang="ja" sz="3733" b="1" kern="0">
                <a:solidFill>
                  <a:srgbClr val="2A3990"/>
                </a:solidFill>
              </a:rPr>
              <a:pPr defTabSz="1219170">
                <a:buClr>
                  <a:srgbClr val="000000"/>
                </a:buClr>
              </a:pPr>
              <a:t>5</a:t>
            </a:fld>
            <a:endParaRPr kumimoji="0" sz="3733" b="1" kern="0">
              <a:solidFill>
                <a:srgbClr val="2A3990"/>
              </a:solidFill>
            </a:endParaRPr>
          </a:p>
        </p:txBody>
      </p:sp>
      <p:sp>
        <p:nvSpPr>
          <p:cNvPr id="117" name="Google Shape;117;p18"/>
          <p:cNvSpPr txBox="1"/>
          <p:nvPr/>
        </p:nvSpPr>
        <p:spPr>
          <a:xfrm>
            <a:off x="357467" y="59853"/>
            <a:ext cx="1156760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kumimoji="0" lang="en-US" altLang="ja-JP" sz="2667" b="1" kern="0" dirty="0">
                <a:solidFill>
                  <a:srgbClr val="000000"/>
                </a:solidFill>
                <a:latin typeface="游ゴシック" panose="020B0400000000000000" pitchFamily="50" charset="-128"/>
                <a:ea typeface="游ゴシック" panose="020B0400000000000000" pitchFamily="50" charset="-128"/>
                <a:cs typeface="Roboto"/>
                <a:sym typeface="Roboto"/>
              </a:rPr>
              <a:t>§3. </a:t>
            </a:r>
            <a:r>
              <a:rPr kumimoji="0" lang="ja-JP" altLang="en-US" sz="2667" b="1" kern="0" dirty="0">
                <a:solidFill>
                  <a:srgbClr val="000000"/>
                </a:solidFill>
                <a:latin typeface="游ゴシック" panose="020B0400000000000000" pitchFamily="50" charset="-128"/>
                <a:ea typeface="游ゴシック" panose="020B0400000000000000" pitchFamily="50" charset="-128"/>
                <a:cs typeface="Roboto"/>
                <a:sym typeface="Roboto"/>
              </a:rPr>
              <a:t>ご提案サマリー</a:t>
            </a:r>
            <a:endParaRPr kumimoji="0" sz="2667" b="1" kern="0" dirty="0">
              <a:solidFill>
                <a:srgbClr val="000000"/>
              </a:solidFill>
              <a:latin typeface="游ゴシック" panose="020B0400000000000000" pitchFamily="50" charset="-128"/>
              <a:ea typeface="游ゴシック" panose="020B0400000000000000" pitchFamily="50" charset="-128"/>
              <a:cs typeface="Roboto"/>
              <a:sym typeface="Roboto"/>
            </a:endParaRPr>
          </a:p>
        </p:txBody>
      </p:sp>
    </p:spTree>
    <p:extLst>
      <p:ext uri="{BB962C8B-B14F-4D97-AF65-F5344CB8AC3E}">
        <p14:creationId xmlns:p14="http://schemas.microsoft.com/office/powerpoint/2010/main" val="762005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Shape 110"/>
        <p:cNvGrpSpPr/>
        <p:nvPr/>
      </p:nvGrpSpPr>
      <p:grpSpPr>
        <a:xfrm>
          <a:off x="0" y="0"/>
          <a:ext cx="0" cy="0"/>
          <a:chOff x="0" y="0"/>
          <a:chExt cx="0" cy="0"/>
        </a:xfrm>
      </p:grpSpPr>
      <p:pic>
        <p:nvPicPr>
          <p:cNvPr id="113" name="Picture 112" descr="株式市場のデジタル グラフ">
            <a:extLst>
              <a:ext uri="{FF2B5EF4-FFF2-40B4-BE49-F238E27FC236}">
                <a16:creationId xmlns:a16="http://schemas.microsoft.com/office/drawing/2014/main" id="{23802B40-F526-628D-CC83-E5925F79663E}"/>
              </a:ext>
            </a:extLst>
          </p:cNvPr>
          <p:cNvPicPr>
            <a:picLocks noChangeAspect="1"/>
          </p:cNvPicPr>
          <p:nvPr/>
        </p:nvPicPr>
        <p:blipFill rotWithShape="1">
          <a:blip r:embed="rId3">
            <a:alphaModFix amt="35000"/>
          </a:blip>
          <a:srcRect t="6762" b="10517"/>
          <a:stretch/>
        </p:blipFill>
        <p:spPr>
          <a:xfrm>
            <a:off x="20" y="10"/>
            <a:ext cx="12191980" cy="6857990"/>
          </a:xfrm>
          <a:prstGeom prst="rect">
            <a:avLst/>
          </a:prstGeom>
        </p:spPr>
      </p:pic>
      <p:sp>
        <p:nvSpPr>
          <p:cNvPr id="111" name="Google Shape;111;p17"/>
          <p:cNvSpPr txBox="1">
            <a:spLocks noGrp="1"/>
          </p:cNvSpPr>
          <p:nvPr>
            <p:ph type="ctrTitle"/>
          </p:nvPr>
        </p:nvSpPr>
        <p:spPr>
          <a:xfrm>
            <a:off x="1097280" y="758952"/>
            <a:ext cx="10058400" cy="3566160"/>
          </a:xfrm>
          <a:prstGeom prst="rect">
            <a:avLst/>
          </a:prstGeom>
        </p:spPr>
        <p:txBody>
          <a:bodyPr spcFirstLastPara="1" lIns="121900" tIns="121900" rIns="121900" bIns="121900" anchorCtr="0">
            <a:normAutofit/>
          </a:bodyPr>
          <a:lstStyle/>
          <a:p>
            <a:r>
              <a:rPr lang="en-US" altLang="ja-JP" sz="5400" b="1" dirty="0">
                <a:solidFill>
                  <a:schemeClr val="tx1"/>
                </a:solidFill>
              </a:rPr>
              <a:t>§4.  </a:t>
            </a:r>
            <a:r>
              <a:rPr kumimoji="0" lang="en-US" altLang="ja-JP" sz="5400" b="1" kern="0" dirty="0">
                <a:solidFill>
                  <a:schemeClr val="tx1"/>
                </a:solidFill>
                <a:latin typeface="+mn-ea"/>
                <a:cs typeface="Roboto"/>
                <a:sym typeface="Roboto"/>
              </a:rPr>
              <a:t>AI</a:t>
            </a:r>
            <a:r>
              <a:rPr kumimoji="0" lang="ja-JP" altLang="en-US" sz="5400" b="1" kern="0" dirty="0">
                <a:solidFill>
                  <a:schemeClr val="tx1"/>
                </a:solidFill>
                <a:latin typeface="+mn-ea"/>
                <a:cs typeface="Roboto"/>
                <a:sym typeface="Roboto"/>
              </a:rPr>
              <a:t>による需要予測</a:t>
            </a:r>
            <a:endParaRPr lang="ja-JP" altLang="en-US" sz="5400" b="1" dirty="0">
              <a:solidFill>
                <a:schemeClr val="tx1"/>
              </a:solidFill>
            </a:endParaRPr>
          </a:p>
        </p:txBody>
      </p:sp>
      <p:cxnSp>
        <p:nvCxnSpPr>
          <p:cNvPr id="117" name="Straight Connector 116">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058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1" name="Rectangle 120">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5A3465"/>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99679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11"/>
                                        </p:tgtEl>
                                        <p:attrNameLst>
                                          <p:attrName>style.visibility</p:attrName>
                                        </p:attrNameLst>
                                      </p:cBhvr>
                                      <p:to>
                                        <p:strVal val="visible"/>
                                      </p:to>
                                    </p:set>
                                    <p:animEffect transition="in" filter="fade">
                                      <p:cBhvr>
                                        <p:cTn id="7" dur="7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9"/>
          <p:cNvSpPr txBox="1">
            <a:spLocks noGrp="1"/>
          </p:cNvSpPr>
          <p:nvPr>
            <p:ph type="sldNum" idx="4294967295"/>
          </p:nvPr>
        </p:nvSpPr>
        <p:spPr>
          <a:xfrm>
            <a:off x="11028363" y="192088"/>
            <a:ext cx="1163637" cy="523875"/>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kumimoji="0" lang="en-US" altLang="ja" sz="3733" b="1" kern="0">
                <a:solidFill>
                  <a:srgbClr val="2A3990"/>
                </a:solidFill>
              </a:rPr>
              <a:pPr defTabSz="1219170">
                <a:buClr>
                  <a:srgbClr val="000000"/>
                </a:buClr>
              </a:pPr>
              <a:t>7</a:t>
            </a:fld>
            <a:endParaRPr kumimoji="0" sz="3733" b="1" kern="0" dirty="0">
              <a:solidFill>
                <a:srgbClr val="2A3990"/>
              </a:solidFill>
            </a:endParaRPr>
          </a:p>
        </p:txBody>
      </p:sp>
      <p:sp>
        <p:nvSpPr>
          <p:cNvPr id="125" name="Google Shape;125;p19"/>
          <p:cNvSpPr txBox="1"/>
          <p:nvPr/>
        </p:nvSpPr>
        <p:spPr>
          <a:xfrm>
            <a:off x="357467" y="152601"/>
            <a:ext cx="11567600" cy="677068"/>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kumimoji="0" lang="en-US" altLang="ja-JP" sz="2800" b="1" kern="0" dirty="0">
                <a:solidFill>
                  <a:srgbClr val="000000"/>
                </a:solidFill>
                <a:latin typeface="+mn-ea"/>
                <a:cs typeface="Roboto"/>
                <a:sym typeface="Roboto"/>
              </a:rPr>
              <a:t>§</a:t>
            </a:r>
            <a:r>
              <a:rPr lang="en-US" altLang="ja-JP" sz="2800" b="1" kern="0" dirty="0">
                <a:solidFill>
                  <a:srgbClr val="000000"/>
                </a:solidFill>
                <a:latin typeface="+mn-ea"/>
                <a:cs typeface="Roboto"/>
                <a:sym typeface="Roboto"/>
              </a:rPr>
              <a:t>4-1.</a:t>
            </a:r>
            <a:r>
              <a:rPr lang="ja-JP" altLang="en-US" sz="2800" b="1" kern="0" dirty="0">
                <a:solidFill>
                  <a:srgbClr val="000000"/>
                </a:solidFill>
                <a:latin typeface="+mn-ea"/>
                <a:cs typeface="Roboto"/>
                <a:sym typeface="Roboto"/>
              </a:rPr>
              <a:t> </a:t>
            </a:r>
            <a:r>
              <a:rPr kumimoji="0" lang="en-US" altLang="ja-JP" sz="2800" b="1" kern="0" dirty="0">
                <a:solidFill>
                  <a:srgbClr val="000000"/>
                </a:solidFill>
                <a:latin typeface="+mn-ea"/>
                <a:cs typeface="Roboto"/>
                <a:sym typeface="Roboto"/>
              </a:rPr>
              <a:t>AI</a:t>
            </a:r>
            <a:r>
              <a:rPr kumimoji="0" lang="ja-JP" altLang="en-US" sz="2800" b="1" kern="0" dirty="0">
                <a:solidFill>
                  <a:srgbClr val="000000"/>
                </a:solidFill>
                <a:latin typeface="+mn-ea"/>
                <a:cs typeface="Roboto"/>
                <a:sym typeface="Roboto"/>
              </a:rPr>
              <a:t>による需要予測　</a:t>
            </a:r>
            <a:r>
              <a:rPr kumimoji="0" lang="ja-JP" altLang="en-US" sz="2667" b="1" kern="0" dirty="0">
                <a:solidFill>
                  <a:srgbClr val="000000"/>
                </a:solidFill>
                <a:latin typeface="+mn-ea"/>
                <a:cs typeface="Roboto"/>
                <a:sym typeface="Roboto"/>
              </a:rPr>
              <a:t>要件</a:t>
            </a:r>
            <a:r>
              <a:rPr kumimoji="0" lang="ja" altLang="en-US" sz="2667" b="1" kern="0" dirty="0">
                <a:solidFill>
                  <a:srgbClr val="000000"/>
                </a:solidFill>
                <a:latin typeface="+mn-ea"/>
                <a:cs typeface="Roboto"/>
                <a:sym typeface="Roboto"/>
              </a:rPr>
              <a:t>定義</a:t>
            </a:r>
            <a:endParaRPr kumimoji="0" sz="2667" b="1" kern="0" dirty="0">
              <a:solidFill>
                <a:srgbClr val="000000"/>
              </a:solidFill>
              <a:latin typeface="+mn-ea"/>
              <a:cs typeface="Roboto"/>
              <a:sym typeface="Roboto"/>
            </a:endParaRPr>
          </a:p>
        </p:txBody>
      </p:sp>
      <p:sp>
        <p:nvSpPr>
          <p:cNvPr id="126" name="Google Shape;126;p19"/>
          <p:cNvSpPr txBox="1"/>
          <p:nvPr/>
        </p:nvSpPr>
        <p:spPr>
          <a:xfrm>
            <a:off x="357467" y="882371"/>
            <a:ext cx="11567600" cy="4391418"/>
          </a:xfrm>
          <a:prstGeom prst="rect">
            <a:avLst/>
          </a:prstGeom>
          <a:solidFill>
            <a:schemeClr val="bg1"/>
          </a:solidFill>
          <a:ln>
            <a:noFill/>
          </a:ln>
        </p:spPr>
        <p:txBody>
          <a:bodyPr spcFirstLastPara="1" wrap="square" lIns="121900" tIns="121900" rIns="121900" bIns="121900" anchor="t" anchorCtr="0">
            <a:spAutoFit/>
          </a:bodyPr>
          <a:lstStyle/>
          <a:p>
            <a:pPr defTabSz="1219170">
              <a:buClr>
                <a:srgbClr val="000000"/>
              </a:buClr>
            </a:pPr>
            <a:r>
              <a:rPr kumimoji="0" lang="ja" altLang="en-US" sz="2133" b="1" kern="0" dirty="0">
                <a:solidFill>
                  <a:srgbClr val="000000"/>
                </a:solidFill>
                <a:latin typeface="+mn-ea"/>
                <a:cs typeface="Roboto"/>
                <a:sym typeface="Roboto"/>
              </a:rPr>
              <a:t>■分析結果のビジネスユースケース</a:t>
            </a:r>
            <a:endParaRPr kumimoji="0" sz="2133" b="1" kern="0" dirty="0">
              <a:solidFill>
                <a:srgbClr val="000000"/>
              </a:solidFill>
              <a:latin typeface="+mn-ea"/>
              <a:cs typeface="Roboto"/>
              <a:sym typeface="Roboto"/>
            </a:endParaRPr>
          </a:p>
          <a:p>
            <a:pPr defTabSz="1219170">
              <a:buClr>
                <a:srgbClr val="000000"/>
              </a:buClr>
            </a:pPr>
            <a:r>
              <a:rPr kumimoji="0" lang="ja" altLang="en-US" sz="1867" kern="0" dirty="0">
                <a:solidFill>
                  <a:srgbClr val="000000"/>
                </a:solidFill>
                <a:latin typeface="+mn-ea"/>
                <a:cs typeface="Roboto"/>
                <a:sym typeface="Roboto"/>
              </a:rPr>
              <a:t>　・</a:t>
            </a:r>
            <a:r>
              <a:rPr kumimoji="0" lang="ja-JP" altLang="en-US" sz="1867" kern="0" dirty="0">
                <a:solidFill>
                  <a:srgbClr val="000000"/>
                </a:solidFill>
                <a:latin typeface="+mn-ea"/>
                <a:cs typeface="Roboto"/>
                <a:sym typeface="Roboto"/>
              </a:rPr>
              <a:t>２ヶ月前内示を受領した時点で、前月末までの最終需要量から</a:t>
            </a:r>
            <a:r>
              <a:rPr kumimoji="0" lang="ja-JP" altLang="en-US" sz="1867" kern="0" dirty="0">
                <a:solidFill>
                  <a:srgbClr val="FF0000"/>
                </a:solidFill>
                <a:latin typeface="+mn-ea"/>
                <a:cs typeface="Roboto"/>
                <a:sym typeface="Roboto"/>
              </a:rPr>
              <a:t>２ヶ月後の最終需要量を予測</a:t>
            </a:r>
            <a:r>
              <a:rPr kumimoji="0" lang="ja-JP" altLang="en-US" sz="1867" kern="0" dirty="0">
                <a:solidFill>
                  <a:srgbClr val="000000"/>
                </a:solidFill>
                <a:latin typeface="+mn-ea"/>
                <a:cs typeface="Roboto"/>
                <a:sym typeface="Roboto"/>
              </a:rPr>
              <a:t>し、内示需要量と比較を行う。</a:t>
            </a:r>
            <a:endParaRPr kumimoji="0" lang="en-US" altLang="ja-JP" sz="1867" kern="0" dirty="0">
              <a:solidFill>
                <a:srgbClr val="000000"/>
              </a:solidFill>
              <a:latin typeface="+mn-ea"/>
              <a:cs typeface="Roboto"/>
              <a:sym typeface="Roboto"/>
            </a:endParaRPr>
          </a:p>
          <a:p>
            <a:pPr defTabSz="1219170">
              <a:buClr>
                <a:srgbClr val="000000"/>
              </a:buClr>
            </a:pPr>
            <a:r>
              <a:rPr lang="ja-JP" altLang="en-US" sz="1867" kern="0" dirty="0">
                <a:solidFill>
                  <a:srgbClr val="000000"/>
                </a:solidFill>
                <a:latin typeface="+mn-ea"/>
                <a:cs typeface="Roboto"/>
                <a:sym typeface="Roboto"/>
              </a:rPr>
              <a:t>　・予測した需要量から、必要トラック台数を算出し、定期便の契約を行う。</a:t>
            </a:r>
            <a:endParaRPr lang="en-US" altLang="ja-JP" sz="1867" kern="0" dirty="0">
              <a:solidFill>
                <a:srgbClr val="000000"/>
              </a:solidFill>
              <a:latin typeface="+mn-ea"/>
              <a:cs typeface="Roboto"/>
              <a:sym typeface="Roboto"/>
            </a:endParaRPr>
          </a:p>
          <a:p>
            <a:pPr defTabSz="1219170">
              <a:buClr>
                <a:srgbClr val="000000"/>
              </a:buClr>
            </a:pPr>
            <a:r>
              <a:rPr lang="ja-JP" altLang="en-US" sz="1867" kern="0" dirty="0">
                <a:solidFill>
                  <a:srgbClr val="000000"/>
                </a:solidFill>
                <a:latin typeface="+mn-ea"/>
                <a:cs typeface="Roboto"/>
                <a:sym typeface="Roboto"/>
              </a:rPr>
              <a:t>　・また、予測した需要量からの在庫予測や、製造計画にも展開が可能と考える。</a:t>
            </a:r>
            <a:endParaRPr lang="en-US" sz="1867" kern="0" dirty="0">
              <a:solidFill>
                <a:srgbClr val="000000"/>
              </a:solidFill>
              <a:latin typeface="+mn-ea"/>
              <a:cs typeface="Roboto"/>
              <a:sym typeface="Roboto"/>
            </a:endParaRPr>
          </a:p>
          <a:p>
            <a:pPr defTabSz="1219170">
              <a:buClr>
                <a:srgbClr val="000000"/>
              </a:buClr>
            </a:pPr>
            <a:endParaRPr kumimoji="0" sz="1867" kern="0" dirty="0">
              <a:solidFill>
                <a:srgbClr val="000000"/>
              </a:solidFill>
              <a:latin typeface="+mn-ea"/>
              <a:cs typeface="Roboto"/>
              <a:sym typeface="Roboto"/>
            </a:endParaRPr>
          </a:p>
          <a:p>
            <a:pPr defTabSz="1219170">
              <a:buClr>
                <a:srgbClr val="000000"/>
              </a:buClr>
            </a:pPr>
            <a:r>
              <a:rPr kumimoji="0" lang="ja" altLang="en-US" sz="2133" b="1" kern="0" dirty="0">
                <a:solidFill>
                  <a:srgbClr val="000000"/>
                </a:solidFill>
                <a:latin typeface="+mn-ea"/>
                <a:cs typeface="Roboto"/>
                <a:sym typeface="Roboto"/>
              </a:rPr>
              <a:t>■需要予測に使用するデータの期間</a:t>
            </a:r>
            <a:endParaRPr kumimoji="0" sz="2133" b="1" kern="0" dirty="0">
              <a:solidFill>
                <a:srgbClr val="000000"/>
              </a:solidFill>
              <a:latin typeface="+mn-ea"/>
              <a:cs typeface="Roboto"/>
              <a:sym typeface="Roboto"/>
            </a:endParaRPr>
          </a:p>
          <a:p>
            <a:pPr defTabSz="1219170">
              <a:buClr>
                <a:srgbClr val="000000"/>
              </a:buClr>
            </a:pPr>
            <a:r>
              <a:rPr kumimoji="0" lang="ja" altLang="en-US" sz="1867" kern="0" dirty="0">
                <a:solidFill>
                  <a:srgbClr val="000000"/>
                </a:solidFill>
                <a:latin typeface="+mn-ea"/>
                <a:cs typeface="Roboto"/>
                <a:sym typeface="Roboto"/>
              </a:rPr>
              <a:t>　・学習データ：</a:t>
            </a:r>
            <a:r>
              <a:rPr kumimoji="0" lang="en-US" altLang="ja" sz="1867" kern="0" dirty="0">
                <a:solidFill>
                  <a:srgbClr val="000000"/>
                </a:solidFill>
                <a:latin typeface="+mn-ea"/>
                <a:cs typeface="Roboto"/>
                <a:sym typeface="Roboto"/>
              </a:rPr>
              <a:t>2019</a:t>
            </a:r>
            <a:r>
              <a:rPr kumimoji="0" lang="ja" altLang="en-US" sz="1867" kern="0" dirty="0">
                <a:solidFill>
                  <a:srgbClr val="000000"/>
                </a:solidFill>
                <a:latin typeface="+mn-ea"/>
                <a:cs typeface="Roboto"/>
                <a:sym typeface="Roboto"/>
              </a:rPr>
              <a:t>年</a:t>
            </a:r>
            <a:r>
              <a:rPr kumimoji="0" lang="en-US" altLang="ja" sz="1867" kern="0" dirty="0">
                <a:solidFill>
                  <a:srgbClr val="000000"/>
                </a:solidFill>
                <a:latin typeface="+mn-ea"/>
                <a:cs typeface="Roboto"/>
                <a:sym typeface="Roboto"/>
              </a:rPr>
              <a:t>3</a:t>
            </a:r>
            <a:r>
              <a:rPr kumimoji="0" lang="ja-JP" altLang="en-US" sz="1867" kern="0" dirty="0">
                <a:solidFill>
                  <a:srgbClr val="000000"/>
                </a:solidFill>
                <a:latin typeface="+mn-ea"/>
                <a:cs typeface="Roboto"/>
                <a:sym typeface="Roboto"/>
              </a:rPr>
              <a:t>月</a:t>
            </a:r>
            <a:r>
              <a:rPr kumimoji="0" lang="ja" altLang="en-US" sz="1867" kern="0" dirty="0">
                <a:solidFill>
                  <a:srgbClr val="000000"/>
                </a:solidFill>
                <a:latin typeface="+mn-ea"/>
                <a:cs typeface="Roboto"/>
                <a:sym typeface="Roboto"/>
              </a:rPr>
              <a:t>～</a:t>
            </a:r>
            <a:r>
              <a:rPr kumimoji="0" lang="en-US" altLang="ja" sz="1867" kern="0" dirty="0">
                <a:solidFill>
                  <a:srgbClr val="000000"/>
                </a:solidFill>
                <a:latin typeface="+mn-ea"/>
                <a:cs typeface="Roboto"/>
                <a:sym typeface="Roboto"/>
              </a:rPr>
              <a:t>2021</a:t>
            </a:r>
            <a:r>
              <a:rPr kumimoji="0" lang="ja" altLang="en-US" sz="1867" kern="0" dirty="0">
                <a:solidFill>
                  <a:srgbClr val="000000"/>
                </a:solidFill>
                <a:latin typeface="+mn-ea"/>
                <a:cs typeface="Roboto"/>
                <a:sym typeface="Roboto"/>
              </a:rPr>
              <a:t>年</a:t>
            </a:r>
            <a:r>
              <a:rPr kumimoji="0" lang="en-US" altLang="ja" sz="1867" kern="0" dirty="0">
                <a:solidFill>
                  <a:srgbClr val="000000"/>
                </a:solidFill>
                <a:latin typeface="+mn-ea"/>
                <a:cs typeface="Roboto"/>
                <a:sym typeface="Roboto"/>
              </a:rPr>
              <a:t>3</a:t>
            </a:r>
            <a:r>
              <a:rPr kumimoji="0" lang="ja-JP" altLang="en-US" sz="1867" kern="0" dirty="0">
                <a:solidFill>
                  <a:srgbClr val="000000"/>
                </a:solidFill>
                <a:latin typeface="+mn-ea"/>
                <a:cs typeface="Roboto"/>
                <a:sym typeface="Roboto"/>
              </a:rPr>
              <a:t>月まで</a:t>
            </a:r>
            <a:r>
              <a:rPr kumimoji="0" lang="ja" altLang="en-US" sz="1867" kern="0" dirty="0">
                <a:solidFill>
                  <a:srgbClr val="000000"/>
                </a:solidFill>
                <a:latin typeface="+mn-ea"/>
                <a:cs typeface="Roboto"/>
                <a:sym typeface="Roboto"/>
              </a:rPr>
              <a:t>の</a:t>
            </a:r>
            <a:r>
              <a:rPr lang="ja-JP" altLang="en-US" sz="1867" kern="0" dirty="0">
                <a:solidFill>
                  <a:srgbClr val="000000"/>
                </a:solidFill>
                <a:latin typeface="+mn-ea"/>
                <a:cs typeface="Roboto"/>
                <a:sym typeface="Roboto"/>
              </a:rPr>
              <a:t>最終需要量。</a:t>
            </a:r>
            <a:endParaRPr kumimoji="0" sz="1867" kern="0" dirty="0">
              <a:solidFill>
                <a:srgbClr val="000000"/>
              </a:solidFill>
              <a:latin typeface="+mn-ea"/>
              <a:cs typeface="Roboto"/>
              <a:sym typeface="Roboto"/>
            </a:endParaRPr>
          </a:p>
          <a:p>
            <a:pPr defTabSz="1219170">
              <a:buClr>
                <a:srgbClr val="000000"/>
              </a:buClr>
            </a:pPr>
            <a:r>
              <a:rPr kumimoji="0" lang="ja" altLang="en-US" sz="1867" kern="0" dirty="0">
                <a:solidFill>
                  <a:srgbClr val="000000"/>
                </a:solidFill>
                <a:latin typeface="+mn-ea"/>
                <a:cs typeface="Roboto"/>
                <a:sym typeface="Roboto"/>
              </a:rPr>
              <a:t>　・評価データ：</a:t>
            </a:r>
            <a:r>
              <a:rPr kumimoji="0" lang="en-US" altLang="ja" sz="1867" kern="0" dirty="0">
                <a:solidFill>
                  <a:srgbClr val="000000"/>
                </a:solidFill>
                <a:latin typeface="+mn-ea"/>
                <a:cs typeface="Roboto"/>
                <a:sym typeface="Roboto"/>
              </a:rPr>
              <a:t>2021</a:t>
            </a:r>
            <a:r>
              <a:rPr kumimoji="0" lang="ja" altLang="en-US" sz="1867" kern="0" dirty="0">
                <a:solidFill>
                  <a:srgbClr val="000000"/>
                </a:solidFill>
                <a:latin typeface="+mn-ea"/>
                <a:cs typeface="Roboto"/>
                <a:sym typeface="Roboto"/>
              </a:rPr>
              <a:t>年</a:t>
            </a:r>
            <a:r>
              <a:rPr lang="en-US" altLang="ja" sz="1867" kern="0" dirty="0">
                <a:solidFill>
                  <a:srgbClr val="000000"/>
                </a:solidFill>
                <a:latin typeface="+mn-ea"/>
                <a:cs typeface="Roboto"/>
                <a:sym typeface="Roboto"/>
              </a:rPr>
              <a:t>4</a:t>
            </a:r>
            <a:r>
              <a:rPr kumimoji="0" lang="ja" altLang="en-US" sz="1867" kern="0" dirty="0">
                <a:solidFill>
                  <a:srgbClr val="000000"/>
                </a:solidFill>
                <a:latin typeface="+mn-ea"/>
                <a:cs typeface="Roboto"/>
                <a:sym typeface="Roboto"/>
              </a:rPr>
              <a:t>月～</a:t>
            </a:r>
            <a:r>
              <a:rPr lang="en-US" altLang="ja" sz="1867" kern="0" dirty="0">
                <a:solidFill>
                  <a:srgbClr val="000000"/>
                </a:solidFill>
                <a:latin typeface="+mn-ea"/>
                <a:cs typeface="Roboto"/>
                <a:sym typeface="Roboto"/>
              </a:rPr>
              <a:t>11</a:t>
            </a:r>
            <a:r>
              <a:rPr kumimoji="0" lang="ja" altLang="en-US" sz="1867" kern="0" dirty="0">
                <a:solidFill>
                  <a:srgbClr val="000000"/>
                </a:solidFill>
                <a:latin typeface="+mn-ea"/>
                <a:cs typeface="Roboto"/>
                <a:sym typeface="Roboto"/>
              </a:rPr>
              <a:t>月の</a:t>
            </a:r>
            <a:r>
              <a:rPr lang="ja-JP" altLang="en-US" sz="1867" kern="0" dirty="0">
                <a:solidFill>
                  <a:srgbClr val="000000"/>
                </a:solidFill>
                <a:latin typeface="+mn-ea"/>
                <a:cs typeface="Roboto"/>
                <a:sym typeface="Roboto"/>
              </a:rPr>
              <a:t>最終</a:t>
            </a:r>
            <a:r>
              <a:rPr kumimoji="0" lang="ja" altLang="en-US" sz="1867" kern="0" dirty="0">
                <a:solidFill>
                  <a:srgbClr val="000000"/>
                </a:solidFill>
                <a:latin typeface="+mn-ea"/>
                <a:cs typeface="Roboto"/>
                <a:sym typeface="Roboto"/>
              </a:rPr>
              <a:t>受注実績</a:t>
            </a:r>
            <a:r>
              <a:rPr kumimoji="0" lang="ja-JP" altLang="en-US" sz="1867" kern="0" dirty="0">
                <a:solidFill>
                  <a:srgbClr val="000000"/>
                </a:solidFill>
                <a:latin typeface="+mn-ea"/>
                <a:cs typeface="Roboto"/>
                <a:sym typeface="Roboto"/>
              </a:rPr>
              <a:t>。</a:t>
            </a:r>
            <a:endParaRPr kumimoji="0" sz="1867" kern="0" dirty="0">
              <a:solidFill>
                <a:srgbClr val="000000"/>
              </a:solidFill>
              <a:latin typeface="+mn-ea"/>
              <a:cs typeface="Roboto"/>
              <a:sym typeface="Roboto"/>
            </a:endParaRPr>
          </a:p>
          <a:p>
            <a:pPr defTabSz="1219170">
              <a:buClr>
                <a:srgbClr val="000000"/>
              </a:buClr>
            </a:pPr>
            <a:endParaRPr kumimoji="0" sz="1867" kern="0" dirty="0">
              <a:solidFill>
                <a:srgbClr val="000000"/>
              </a:solidFill>
              <a:latin typeface="+mn-ea"/>
              <a:cs typeface="Roboto"/>
              <a:sym typeface="Roboto"/>
            </a:endParaRPr>
          </a:p>
          <a:p>
            <a:pPr defTabSz="1219170">
              <a:buClr>
                <a:srgbClr val="000000"/>
              </a:buClr>
            </a:pPr>
            <a:r>
              <a:rPr kumimoji="0" lang="ja" altLang="en-US" sz="2133" b="1" kern="0" dirty="0">
                <a:solidFill>
                  <a:srgbClr val="000000"/>
                </a:solidFill>
                <a:latin typeface="+mn-ea"/>
                <a:cs typeface="Roboto"/>
                <a:sym typeface="Roboto"/>
              </a:rPr>
              <a:t>■需要予測の対象部品</a:t>
            </a:r>
            <a:endParaRPr kumimoji="0" sz="2133" b="1" kern="0" dirty="0">
              <a:solidFill>
                <a:srgbClr val="000000"/>
              </a:solidFill>
              <a:latin typeface="+mn-ea"/>
              <a:cs typeface="Roboto"/>
              <a:sym typeface="Roboto"/>
            </a:endParaRPr>
          </a:p>
          <a:p>
            <a:pPr defTabSz="1219170">
              <a:buClr>
                <a:srgbClr val="000000"/>
              </a:buClr>
            </a:pPr>
            <a:r>
              <a:rPr kumimoji="0" lang="ja" altLang="en-US" sz="1867" kern="0" dirty="0">
                <a:solidFill>
                  <a:srgbClr val="000000"/>
                </a:solidFill>
                <a:latin typeface="+mn-ea"/>
                <a:cs typeface="Roboto"/>
                <a:sym typeface="Roboto"/>
              </a:rPr>
              <a:t>　・</a:t>
            </a:r>
            <a:r>
              <a:rPr kumimoji="0" lang="ja-JP" altLang="en-US" sz="1867" kern="0" dirty="0">
                <a:solidFill>
                  <a:srgbClr val="000000"/>
                </a:solidFill>
                <a:latin typeface="+mn-ea"/>
                <a:cs typeface="Roboto"/>
                <a:sym typeface="Roboto"/>
              </a:rPr>
              <a:t>部品コードの頭文字１文字（アルファベット）を</a:t>
            </a:r>
            <a:r>
              <a:rPr kumimoji="0" lang="ja-JP" altLang="en-US" sz="1867" kern="0" dirty="0">
                <a:solidFill>
                  <a:srgbClr val="FF0000"/>
                </a:solidFill>
                <a:latin typeface="+mn-ea"/>
                <a:cs typeface="Roboto"/>
                <a:sym typeface="Roboto"/>
              </a:rPr>
              <a:t>部品シリーズ</a:t>
            </a:r>
            <a:r>
              <a:rPr kumimoji="0" lang="ja-JP" altLang="en-US" sz="1867" kern="0" dirty="0">
                <a:solidFill>
                  <a:srgbClr val="000000"/>
                </a:solidFill>
                <a:latin typeface="+mn-ea"/>
                <a:cs typeface="Roboto"/>
                <a:sym typeface="Roboto"/>
              </a:rPr>
              <a:t>と読み取り、部品シリーズ毎に累計需要量の多い</a:t>
            </a:r>
            <a:r>
              <a:rPr kumimoji="0" lang="en-US" altLang="ja-JP" sz="1867" kern="0" dirty="0">
                <a:solidFill>
                  <a:srgbClr val="000000"/>
                </a:solidFill>
                <a:latin typeface="+mn-ea"/>
                <a:cs typeface="Roboto"/>
                <a:sym typeface="Roboto"/>
              </a:rPr>
              <a:t>Top3</a:t>
            </a:r>
            <a:r>
              <a:rPr kumimoji="0" lang="ja-JP" altLang="en-US" sz="1867" kern="0" dirty="0">
                <a:solidFill>
                  <a:srgbClr val="000000"/>
                </a:solidFill>
                <a:latin typeface="+mn-ea"/>
                <a:cs typeface="Roboto"/>
                <a:sym typeface="Roboto"/>
              </a:rPr>
              <a:t>を算出し、需要予測により効果的な部品を抽出する。</a:t>
            </a:r>
            <a:endParaRPr kumimoji="0" lang="en-US" altLang="ja" sz="1867" kern="0" dirty="0">
              <a:solidFill>
                <a:srgbClr val="000000"/>
              </a:solidFill>
              <a:latin typeface="+mn-ea"/>
              <a:cs typeface="Roboto"/>
              <a:sym typeface="Roboto"/>
            </a:endParaRPr>
          </a:p>
          <a:p>
            <a:pPr defTabSz="1219170">
              <a:buClr>
                <a:srgbClr val="000000"/>
              </a:buClr>
            </a:pPr>
            <a:endParaRPr kumimoji="0" sz="1867" kern="0" dirty="0">
              <a:solidFill>
                <a:srgbClr val="000000"/>
              </a:solidFill>
              <a:latin typeface="+mn-ea"/>
              <a:cs typeface="Roboto"/>
              <a:sym typeface="Roboto"/>
            </a:endParaRPr>
          </a:p>
        </p:txBody>
      </p:sp>
    </p:spTree>
    <p:extLst>
      <p:ext uri="{BB962C8B-B14F-4D97-AF65-F5344CB8AC3E}">
        <p14:creationId xmlns:p14="http://schemas.microsoft.com/office/powerpoint/2010/main" val="2387113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9"/>
          <p:cNvSpPr txBox="1">
            <a:spLocks noGrp="1"/>
          </p:cNvSpPr>
          <p:nvPr>
            <p:ph type="sldNum" idx="4294967295"/>
          </p:nvPr>
        </p:nvSpPr>
        <p:spPr>
          <a:xfrm>
            <a:off x="11028363" y="192088"/>
            <a:ext cx="1163637" cy="523875"/>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kumimoji="0" lang="en-US" altLang="ja" sz="3733" b="1" kern="0">
                <a:solidFill>
                  <a:srgbClr val="2A3990"/>
                </a:solidFill>
              </a:rPr>
              <a:pPr defTabSz="1219170">
                <a:buClr>
                  <a:srgbClr val="000000"/>
                </a:buClr>
              </a:pPr>
              <a:t>8</a:t>
            </a:fld>
            <a:endParaRPr kumimoji="0" sz="3733" b="1" kern="0" dirty="0">
              <a:solidFill>
                <a:srgbClr val="2A3990"/>
              </a:solidFill>
            </a:endParaRPr>
          </a:p>
        </p:txBody>
      </p:sp>
      <p:sp>
        <p:nvSpPr>
          <p:cNvPr id="125" name="Google Shape;125;p19"/>
          <p:cNvSpPr txBox="1"/>
          <p:nvPr/>
        </p:nvSpPr>
        <p:spPr>
          <a:xfrm>
            <a:off x="357467" y="152601"/>
            <a:ext cx="1156760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kumimoji="0" lang="en-US" altLang="ja-JP" sz="2667" b="1" kern="0" dirty="0">
                <a:solidFill>
                  <a:srgbClr val="000000"/>
                </a:solidFill>
                <a:latin typeface="+mn-ea"/>
                <a:cs typeface="Roboto"/>
                <a:sym typeface="Roboto"/>
              </a:rPr>
              <a:t>§4-2. </a:t>
            </a:r>
            <a:r>
              <a:rPr kumimoji="0" lang="ja-JP" altLang="en-US" sz="2667" b="1" kern="0" dirty="0">
                <a:solidFill>
                  <a:srgbClr val="000000"/>
                </a:solidFill>
                <a:latin typeface="+mn-ea"/>
                <a:cs typeface="Roboto"/>
                <a:sym typeface="Roboto"/>
              </a:rPr>
              <a:t>予測対象部品の選定</a:t>
            </a:r>
            <a:endParaRPr kumimoji="0" sz="2667" b="1" kern="0" dirty="0">
              <a:solidFill>
                <a:srgbClr val="000000"/>
              </a:solidFill>
              <a:latin typeface="+mn-ea"/>
              <a:cs typeface="Roboto"/>
              <a:sym typeface="Roboto"/>
            </a:endParaRPr>
          </a:p>
        </p:txBody>
      </p:sp>
      <p:sp>
        <p:nvSpPr>
          <p:cNvPr id="126" name="Google Shape;126;p19"/>
          <p:cNvSpPr txBox="1"/>
          <p:nvPr/>
        </p:nvSpPr>
        <p:spPr>
          <a:xfrm>
            <a:off x="357467" y="882371"/>
            <a:ext cx="11567600" cy="820825"/>
          </a:xfrm>
          <a:prstGeom prst="rect">
            <a:avLst/>
          </a:prstGeom>
          <a:solidFill>
            <a:schemeClr val="bg1"/>
          </a:solidFill>
          <a:ln>
            <a:noFill/>
          </a:ln>
        </p:spPr>
        <p:txBody>
          <a:bodyPr spcFirstLastPara="1" wrap="square" lIns="121900" tIns="121900" rIns="121900" bIns="121900" anchor="t" anchorCtr="0">
            <a:spAutoFit/>
          </a:bodyPr>
          <a:lstStyle/>
          <a:p>
            <a:pPr defTabSz="1219170">
              <a:buClr>
                <a:srgbClr val="000000"/>
              </a:buClr>
            </a:pPr>
            <a:r>
              <a:rPr lang="ja-JP" altLang="en-US" sz="1867" kern="0" dirty="0">
                <a:solidFill>
                  <a:srgbClr val="000000"/>
                </a:solidFill>
                <a:latin typeface="+mn-ea"/>
                <a:sym typeface="Roboto"/>
              </a:rPr>
              <a:t>部品コードの頭文字１文字（アルファベット）を部品シリーズと読み取り、部品シリーズ毎に累計需要量の多い</a:t>
            </a:r>
            <a:r>
              <a:rPr lang="en-US" altLang="ja-JP" sz="1867" kern="0" dirty="0">
                <a:solidFill>
                  <a:srgbClr val="FF0000"/>
                </a:solidFill>
                <a:latin typeface="+mn-ea"/>
                <a:sym typeface="Roboto"/>
              </a:rPr>
              <a:t>Top3</a:t>
            </a:r>
            <a:r>
              <a:rPr lang="ja-JP" altLang="en-US" sz="1867" kern="0" dirty="0">
                <a:solidFill>
                  <a:srgbClr val="000000"/>
                </a:solidFill>
                <a:latin typeface="+mn-ea"/>
                <a:sym typeface="Roboto"/>
              </a:rPr>
              <a:t>を算出し、需要予測により効果的な部品を抽出する。</a:t>
            </a:r>
            <a:endParaRPr sz="1867" kern="0" dirty="0">
              <a:solidFill>
                <a:srgbClr val="000000"/>
              </a:solidFill>
              <a:latin typeface="+mn-ea"/>
              <a:sym typeface="Roboto"/>
            </a:endParaRPr>
          </a:p>
        </p:txBody>
      </p:sp>
      <p:pic>
        <p:nvPicPr>
          <p:cNvPr id="2" name="図 1">
            <a:extLst>
              <a:ext uri="{FF2B5EF4-FFF2-40B4-BE49-F238E27FC236}">
                <a16:creationId xmlns:a16="http://schemas.microsoft.com/office/drawing/2014/main" id="{3FBBA609-0E1A-A343-CFAC-A2014C7396C0}"/>
              </a:ext>
            </a:extLst>
          </p:cNvPr>
          <p:cNvPicPr>
            <a:picLocks noChangeAspect="1"/>
          </p:cNvPicPr>
          <p:nvPr/>
        </p:nvPicPr>
        <p:blipFill>
          <a:blip r:embed="rId3"/>
          <a:stretch>
            <a:fillRect/>
          </a:stretch>
        </p:blipFill>
        <p:spPr>
          <a:xfrm>
            <a:off x="128567" y="1830486"/>
            <a:ext cx="3731497" cy="2189274"/>
          </a:xfrm>
          <a:prstGeom prst="rect">
            <a:avLst/>
          </a:prstGeom>
        </p:spPr>
      </p:pic>
      <p:pic>
        <p:nvPicPr>
          <p:cNvPr id="3" name="図 2">
            <a:extLst>
              <a:ext uri="{FF2B5EF4-FFF2-40B4-BE49-F238E27FC236}">
                <a16:creationId xmlns:a16="http://schemas.microsoft.com/office/drawing/2014/main" id="{955A2F46-0B60-B33C-52D9-A34C6DAFE3E0}"/>
              </a:ext>
            </a:extLst>
          </p:cNvPr>
          <p:cNvPicPr>
            <a:picLocks noChangeAspect="1"/>
          </p:cNvPicPr>
          <p:nvPr/>
        </p:nvPicPr>
        <p:blipFill>
          <a:blip r:embed="rId4"/>
          <a:stretch>
            <a:fillRect/>
          </a:stretch>
        </p:blipFill>
        <p:spPr>
          <a:xfrm>
            <a:off x="4121641" y="1830485"/>
            <a:ext cx="3867971" cy="2269344"/>
          </a:xfrm>
          <a:prstGeom prst="rect">
            <a:avLst/>
          </a:prstGeom>
        </p:spPr>
      </p:pic>
      <p:pic>
        <p:nvPicPr>
          <p:cNvPr id="4" name="図 3">
            <a:extLst>
              <a:ext uri="{FF2B5EF4-FFF2-40B4-BE49-F238E27FC236}">
                <a16:creationId xmlns:a16="http://schemas.microsoft.com/office/drawing/2014/main" id="{83C6808C-29B0-6888-BFAB-B8A9A7C7A8A2}"/>
              </a:ext>
            </a:extLst>
          </p:cNvPr>
          <p:cNvPicPr>
            <a:picLocks noChangeAspect="1"/>
          </p:cNvPicPr>
          <p:nvPr/>
        </p:nvPicPr>
        <p:blipFill>
          <a:blip r:embed="rId5"/>
          <a:stretch>
            <a:fillRect/>
          </a:stretch>
        </p:blipFill>
        <p:spPr>
          <a:xfrm>
            <a:off x="8144204" y="1830485"/>
            <a:ext cx="3867971" cy="2269344"/>
          </a:xfrm>
          <a:prstGeom prst="rect">
            <a:avLst/>
          </a:prstGeom>
          <a:ln w="22225">
            <a:solidFill>
              <a:srgbClr val="FF0000"/>
            </a:solidFill>
          </a:ln>
        </p:spPr>
      </p:pic>
      <p:sp>
        <p:nvSpPr>
          <p:cNvPr id="5" name="二等辺三角形 4">
            <a:extLst>
              <a:ext uri="{FF2B5EF4-FFF2-40B4-BE49-F238E27FC236}">
                <a16:creationId xmlns:a16="http://schemas.microsoft.com/office/drawing/2014/main" id="{8582A81F-D8DE-DA0E-D9B6-5ABA4B21C67E}"/>
              </a:ext>
            </a:extLst>
          </p:cNvPr>
          <p:cNvSpPr/>
          <p:nvPr/>
        </p:nvSpPr>
        <p:spPr>
          <a:xfrm rot="10800000">
            <a:off x="276480" y="4798404"/>
            <a:ext cx="157815" cy="428291"/>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論理積ゲート 1">
            <a:extLst>
              <a:ext uri="{FF2B5EF4-FFF2-40B4-BE49-F238E27FC236}">
                <a16:creationId xmlns:a16="http://schemas.microsoft.com/office/drawing/2014/main" id="{0E5D1A38-5CA8-9F1A-3142-C7293F81059C}"/>
              </a:ext>
            </a:extLst>
          </p:cNvPr>
          <p:cNvSpPr/>
          <p:nvPr/>
        </p:nvSpPr>
        <p:spPr>
          <a:xfrm>
            <a:off x="276481" y="4503086"/>
            <a:ext cx="2234770" cy="331272"/>
          </a:xfrm>
          <a:custGeom>
            <a:avLst/>
            <a:gdLst>
              <a:gd name="connsiteX0" fmla="*/ 0 w 3231921"/>
              <a:gd name="connsiteY0" fmla="*/ 0 h 699247"/>
              <a:gd name="connsiteX1" fmla="*/ 1615961 w 3231921"/>
              <a:gd name="connsiteY1" fmla="*/ 0 h 699247"/>
              <a:gd name="connsiteX2" fmla="*/ 3231922 w 3231921"/>
              <a:gd name="connsiteY2" fmla="*/ 349624 h 699247"/>
              <a:gd name="connsiteX3" fmla="*/ 1615961 w 3231921"/>
              <a:gd name="connsiteY3" fmla="*/ 699248 h 699247"/>
              <a:gd name="connsiteX4" fmla="*/ 0 w 3231921"/>
              <a:gd name="connsiteY4" fmla="*/ 699247 h 699247"/>
              <a:gd name="connsiteX5" fmla="*/ 0 w 3231921"/>
              <a:gd name="connsiteY5" fmla="*/ 0 h 699247"/>
              <a:gd name="connsiteX0" fmla="*/ 0 w 3283758"/>
              <a:gd name="connsiteY0" fmla="*/ 0 h 699248"/>
              <a:gd name="connsiteX1" fmla="*/ 1615961 w 3283758"/>
              <a:gd name="connsiteY1" fmla="*/ 0 h 699248"/>
              <a:gd name="connsiteX2" fmla="*/ 3231922 w 3283758"/>
              <a:gd name="connsiteY2" fmla="*/ 349624 h 699248"/>
              <a:gd name="connsiteX3" fmla="*/ 2404855 w 3283758"/>
              <a:gd name="connsiteY3" fmla="*/ 699248 h 699248"/>
              <a:gd name="connsiteX4" fmla="*/ 0 w 3283758"/>
              <a:gd name="connsiteY4" fmla="*/ 699247 h 699248"/>
              <a:gd name="connsiteX5" fmla="*/ 0 w 3283758"/>
              <a:gd name="connsiteY5" fmla="*/ 0 h 699248"/>
              <a:gd name="connsiteX0" fmla="*/ 0 w 3235001"/>
              <a:gd name="connsiteY0" fmla="*/ 0 h 699248"/>
              <a:gd name="connsiteX1" fmla="*/ 2422785 w 3235001"/>
              <a:gd name="connsiteY1" fmla="*/ 17930 h 699248"/>
              <a:gd name="connsiteX2" fmla="*/ 3231922 w 3235001"/>
              <a:gd name="connsiteY2" fmla="*/ 349624 h 699248"/>
              <a:gd name="connsiteX3" fmla="*/ 2404855 w 3235001"/>
              <a:gd name="connsiteY3" fmla="*/ 699248 h 699248"/>
              <a:gd name="connsiteX4" fmla="*/ 0 w 3235001"/>
              <a:gd name="connsiteY4" fmla="*/ 699247 h 699248"/>
              <a:gd name="connsiteX5" fmla="*/ 0 w 3235001"/>
              <a:gd name="connsiteY5" fmla="*/ 0 h 699248"/>
              <a:gd name="connsiteX0" fmla="*/ 0 w 3237310"/>
              <a:gd name="connsiteY0" fmla="*/ 0 h 699248"/>
              <a:gd name="connsiteX1" fmla="*/ 2324173 w 3237310"/>
              <a:gd name="connsiteY1" fmla="*/ 17930 h 699248"/>
              <a:gd name="connsiteX2" fmla="*/ 3231922 w 3237310"/>
              <a:gd name="connsiteY2" fmla="*/ 349624 h 699248"/>
              <a:gd name="connsiteX3" fmla="*/ 2404855 w 3237310"/>
              <a:gd name="connsiteY3" fmla="*/ 699248 h 699248"/>
              <a:gd name="connsiteX4" fmla="*/ 0 w 3237310"/>
              <a:gd name="connsiteY4" fmla="*/ 699247 h 699248"/>
              <a:gd name="connsiteX5" fmla="*/ 0 w 3237310"/>
              <a:gd name="connsiteY5" fmla="*/ 0 h 699248"/>
              <a:gd name="connsiteX0" fmla="*/ 0 w 3234410"/>
              <a:gd name="connsiteY0" fmla="*/ 0 h 699248"/>
              <a:gd name="connsiteX1" fmla="*/ 2324173 w 3234410"/>
              <a:gd name="connsiteY1" fmla="*/ 17930 h 699248"/>
              <a:gd name="connsiteX2" fmla="*/ 3231922 w 3234410"/>
              <a:gd name="connsiteY2" fmla="*/ 349624 h 699248"/>
              <a:gd name="connsiteX3" fmla="*/ 2377961 w 3234410"/>
              <a:gd name="connsiteY3" fmla="*/ 699248 h 699248"/>
              <a:gd name="connsiteX4" fmla="*/ 0 w 3234410"/>
              <a:gd name="connsiteY4" fmla="*/ 699247 h 699248"/>
              <a:gd name="connsiteX5" fmla="*/ 0 w 3234410"/>
              <a:gd name="connsiteY5" fmla="*/ 0 h 699248"/>
              <a:gd name="connsiteX0" fmla="*/ 0 w 3231986"/>
              <a:gd name="connsiteY0" fmla="*/ 0 h 699248"/>
              <a:gd name="connsiteX1" fmla="*/ 2324173 w 3231986"/>
              <a:gd name="connsiteY1" fmla="*/ 17930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8966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1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1986" h="699248">
                <a:moveTo>
                  <a:pt x="0" y="0"/>
                </a:moveTo>
                <a:lnTo>
                  <a:pt x="2324173" y="1"/>
                </a:lnTo>
                <a:cubicBezTo>
                  <a:pt x="3216644" y="1"/>
                  <a:pt x="3233416" y="233083"/>
                  <a:pt x="3231922" y="349624"/>
                </a:cubicBezTo>
                <a:cubicBezTo>
                  <a:pt x="3230428" y="466165"/>
                  <a:pt x="3207679" y="699248"/>
                  <a:pt x="2315208" y="699248"/>
                </a:cubicBezTo>
                <a:lnTo>
                  <a:pt x="0" y="699247"/>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1400" b="0" i="0" u="sng" strike="noStrike" baseline="0" dirty="0">
                <a:solidFill>
                  <a:srgbClr val="FFFFFF"/>
                </a:solidFill>
                <a:latin typeface="MeiryoUI"/>
              </a:rPr>
              <a:t>結果</a:t>
            </a:r>
            <a:endParaRPr kumimoji="1" lang="ja-JP" altLang="en-US" sz="1400" dirty="0"/>
          </a:p>
        </p:txBody>
      </p:sp>
      <p:sp>
        <p:nvSpPr>
          <p:cNvPr id="7" name="正方形/長方形 6">
            <a:extLst>
              <a:ext uri="{FF2B5EF4-FFF2-40B4-BE49-F238E27FC236}">
                <a16:creationId xmlns:a16="http://schemas.microsoft.com/office/drawing/2014/main" id="{AF96BC03-CCFE-9B3A-019E-5E55CF928383}"/>
              </a:ext>
            </a:extLst>
          </p:cNvPr>
          <p:cNvSpPr/>
          <p:nvPr/>
        </p:nvSpPr>
        <p:spPr>
          <a:xfrm>
            <a:off x="434297" y="4798406"/>
            <a:ext cx="11490770" cy="117722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ja-JP" sz="1800" b="0" i="0" u="none" strike="noStrike" baseline="0" dirty="0">
                <a:solidFill>
                  <a:schemeClr val="tx1"/>
                </a:solidFill>
                <a:latin typeface="TrebuchetMS"/>
              </a:rPr>
              <a:t>• D</a:t>
            </a:r>
            <a:r>
              <a:rPr lang="ja-JP" altLang="en-US" sz="1800" b="0" i="0" u="none" strike="noStrike" baseline="0" dirty="0">
                <a:solidFill>
                  <a:schemeClr val="tx1"/>
                </a:solidFill>
                <a:latin typeface="TrebuchetMS"/>
              </a:rPr>
              <a:t>シリーズの部品であれば、</a:t>
            </a:r>
            <a:r>
              <a:rPr lang="en-US" altLang="ja-JP" sz="1800" i="0" u="none" strike="noStrike" baseline="0" dirty="0">
                <a:solidFill>
                  <a:srgbClr val="FF0000"/>
                </a:solidFill>
                <a:latin typeface="TrebuchetMS"/>
              </a:rPr>
              <a:t>Top3</a:t>
            </a:r>
            <a:r>
              <a:rPr lang="ja-JP" altLang="en-US" sz="1800" i="0" u="none" strike="noStrike" baseline="0" dirty="0">
                <a:solidFill>
                  <a:srgbClr val="FF0000"/>
                </a:solidFill>
                <a:latin typeface="TrebuchetMS"/>
              </a:rPr>
              <a:t>が同様の周期性</a:t>
            </a:r>
            <a:r>
              <a:rPr lang="ja-JP" altLang="en-US" sz="1800" b="0" i="0" u="none" strike="noStrike" baseline="0" dirty="0">
                <a:solidFill>
                  <a:schemeClr val="tx1"/>
                </a:solidFill>
                <a:latin typeface="TrebuchetMS"/>
              </a:rPr>
              <a:t>を示している。</a:t>
            </a:r>
            <a:endParaRPr lang="en-US" altLang="ja-JP" sz="1800" b="0" i="0" u="none" strike="noStrike" baseline="0" dirty="0">
              <a:solidFill>
                <a:schemeClr val="tx1"/>
              </a:solidFill>
              <a:latin typeface="TrebuchetMS"/>
            </a:endParaRPr>
          </a:p>
          <a:p>
            <a:pPr algn="l"/>
            <a:r>
              <a:rPr lang="en-US" altLang="ja-JP" sz="1800" b="0" i="0" u="none" strike="noStrike" baseline="0" dirty="0">
                <a:solidFill>
                  <a:schemeClr val="tx1"/>
                </a:solidFill>
                <a:latin typeface="TrebuchetMS"/>
              </a:rPr>
              <a:t>• </a:t>
            </a:r>
            <a:r>
              <a:rPr lang="ja-JP" altLang="en-US" sz="1800" b="0" i="0" u="none" strike="noStrike" baseline="0" dirty="0">
                <a:solidFill>
                  <a:schemeClr val="tx1"/>
                </a:solidFill>
                <a:latin typeface="TrebuchetMS"/>
              </a:rPr>
              <a:t>取引先コードが</a:t>
            </a:r>
            <a:r>
              <a:rPr lang="en-US" altLang="ja-JP" sz="1800" b="0" i="0" u="none" strike="noStrike" baseline="0" dirty="0">
                <a:solidFill>
                  <a:schemeClr val="tx1"/>
                </a:solidFill>
                <a:latin typeface="TrebuchetMS"/>
              </a:rPr>
              <a:t>5999</a:t>
            </a:r>
            <a:r>
              <a:rPr lang="ja-JP" altLang="en-US" sz="1800" b="0" i="0" u="none" strike="noStrike" baseline="0" dirty="0">
                <a:solidFill>
                  <a:schemeClr val="tx1"/>
                </a:solidFill>
                <a:latin typeface="TrebuchetMS"/>
              </a:rPr>
              <a:t>である部品コード</a:t>
            </a:r>
            <a:r>
              <a:rPr lang="en-US" altLang="ja-JP" sz="1800" b="0" i="0" u="none" strike="noStrike" baseline="0" dirty="0">
                <a:solidFill>
                  <a:schemeClr val="tx1"/>
                </a:solidFill>
                <a:latin typeface="TrebuchetMS"/>
              </a:rPr>
              <a:t>D2502464</a:t>
            </a:r>
            <a:r>
              <a:rPr lang="ja-JP" altLang="en-US" sz="1800" b="0" i="0" u="none" strike="noStrike" baseline="0" dirty="0">
                <a:solidFill>
                  <a:schemeClr val="tx1"/>
                </a:solidFill>
                <a:latin typeface="TrebuchetMS"/>
              </a:rPr>
              <a:t>の部品の需要予測が出来れば、部品コード</a:t>
            </a:r>
            <a:r>
              <a:rPr lang="en-US" altLang="ja-JP" sz="1800" b="0" i="0" u="none" strike="noStrike" baseline="0" dirty="0">
                <a:solidFill>
                  <a:schemeClr val="tx1"/>
                </a:solidFill>
                <a:latin typeface="TrebuchetMS"/>
              </a:rPr>
              <a:t>D2502506,D2502392</a:t>
            </a:r>
            <a:r>
              <a:rPr lang="ja-JP" altLang="en-US" sz="1800" b="0" i="0" u="none" strike="noStrike" baseline="0" dirty="0">
                <a:solidFill>
                  <a:schemeClr val="tx1"/>
                </a:solidFill>
                <a:latin typeface="TrebuchetMS"/>
              </a:rPr>
              <a:t>も同様の手法によって需要予測が可能と考えられる。</a:t>
            </a:r>
            <a:endParaRPr lang="en-US" altLang="ja-JP" sz="1800" b="0" i="0" u="none" strike="noStrike" baseline="0" dirty="0">
              <a:solidFill>
                <a:schemeClr val="tx1"/>
              </a:solidFill>
              <a:latin typeface="TrebuchetMS"/>
            </a:endParaRPr>
          </a:p>
          <a:p>
            <a:pPr algn="l"/>
            <a:r>
              <a:rPr lang="en-US" altLang="ja-JP" sz="1800" b="0" i="0" u="none" strike="noStrike" baseline="0" dirty="0">
                <a:solidFill>
                  <a:schemeClr val="tx1"/>
                </a:solidFill>
                <a:latin typeface="TrebuchetMS"/>
              </a:rPr>
              <a:t>•</a:t>
            </a:r>
            <a:r>
              <a:rPr lang="ja-JP" altLang="en-US" sz="1800" b="0" i="0" u="none" strike="noStrike" baseline="0" dirty="0">
                <a:solidFill>
                  <a:schemeClr val="tx1"/>
                </a:solidFill>
                <a:latin typeface="TrebuchetMS"/>
              </a:rPr>
              <a:t> 以降、部品コード</a:t>
            </a:r>
            <a:r>
              <a:rPr lang="en-US" altLang="ja-JP" sz="1800" b="0" i="0" u="none" strike="noStrike" baseline="0" dirty="0">
                <a:solidFill>
                  <a:schemeClr val="tx1"/>
                </a:solidFill>
                <a:latin typeface="TrebuchetMS"/>
              </a:rPr>
              <a:t>D2502464</a:t>
            </a:r>
            <a:r>
              <a:rPr lang="ja-JP" altLang="en-US" sz="1800" b="0" i="0" u="none" strike="noStrike" baseline="0" dirty="0">
                <a:solidFill>
                  <a:schemeClr val="tx1"/>
                </a:solidFill>
                <a:latin typeface="TrebuchetMS"/>
              </a:rPr>
              <a:t>の部品の需要予測を行っていく。</a:t>
            </a:r>
            <a:endParaRPr lang="en-US" altLang="ja-JP" sz="1800" b="0" i="0" u="none" strike="noStrike" baseline="0" dirty="0">
              <a:solidFill>
                <a:schemeClr val="tx1"/>
              </a:solidFill>
              <a:latin typeface="MeiryoUI"/>
            </a:endParaRPr>
          </a:p>
        </p:txBody>
      </p:sp>
      <p:sp>
        <p:nvSpPr>
          <p:cNvPr id="8" name="テキスト ボックス 7">
            <a:extLst>
              <a:ext uri="{FF2B5EF4-FFF2-40B4-BE49-F238E27FC236}">
                <a16:creationId xmlns:a16="http://schemas.microsoft.com/office/drawing/2014/main" id="{95113E59-CB8E-03E5-5A32-318817FB6468}"/>
              </a:ext>
            </a:extLst>
          </p:cNvPr>
          <p:cNvSpPr txBox="1"/>
          <p:nvPr/>
        </p:nvSpPr>
        <p:spPr>
          <a:xfrm>
            <a:off x="8068777" y="4244407"/>
            <a:ext cx="3985522" cy="369332"/>
          </a:xfrm>
          <a:prstGeom prst="rect">
            <a:avLst/>
          </a:prstGeom>
          <a:noFill/>
        </p:spPr>
        <p:txBody>
          <a:bodyPr wrap="square" rtlCol="0">
            <a:spAutoFit/>
          </a:bodyPr>
          <a:lstStyle/>
          <a:p>
            <a:pPr algn="r"/>
            <a:r>
              <a:rPr kumimoji="1" lang="en-US" altLang="ja-JP" dirty="0"/>
              <a:t>※</a:t>
            </a:r>
            <a:r>
              <a:rPr kumimoji="1" lang="ja-JP" altLang="en-US" dirty="0"/>
              <a:t>他シリーズについては</a:t>
            </a:r>
            <a:r>
              <a:rPr kumimoji="1" lang="en-US" altLang="ja-JP" dirty="0"/>
              <a:t>[</a:t>
            </a:r>
            <a:r>
              <a:rPr kumimoji="1" lang="ja-JP" altLang="en-US" dirty="0"/>
              <a:t>参考１</a:t>
            </a:r>
            <a:r>
              <a:rPr kumimoji="1" lang="en-US" altLang="ja-JP" dirty="0"/>
              <a:t>]</a:t>
            </a:r>
            <a:r>
              <a:rPr kumimoji="1" lang="ja-JP" altLang="en-US" dirty="0"/>
              <a:t>を参照</a:t>
            </a:r>
          </a:p>
        </p:txBody>
      </p:sp>
    </p:spTree>
    <p:extLst>
      <p:ext uri="{BB962C8B-B14F-4D97-AF65-F5344CB8AC3E}">
        <p14:creationId xmlns:p14="http://schemas.microsoft.com/office/powerpoint/2010/main" val="3353838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 name="図 11">
            <a:extLst>
              <a:ext uri="{FF2B5EF4-FFF2-40B4-BE49-F238E27FC236}">
                <a16:creationId xmlns:a16="http://schemas.microsoft.com/office/drawing/2014/main" id="{768B6174-0DE6-90EB-632F-BDF685855712}"/>
              </a:ext>
            </a:extLst>
          </p:cNvPr>
          <p:cNvPicPr>
            <a:picLocks noGrp="1" noRot="1" noChangeAspect="1" noMove="1" noResize="1" noEditPoints="1" noAdjustHandles="1" noChangeArrowheads="1" noChangeShapeType="1" noCrop="1"/>
          </p:cNvPicPr>
          <p:nvPr/>
        </p:nvPicPr>
        <p:blipFill>
          <a:blip r:embed="rId3"/>
          <a:stretch>
            <a:fillRect/>
          </a:stretch>
        </p:blipFill>
        <p:spPr>
          <a:xfrm>
            <a:off x="1084642" y="790681"/>
            <a:ext cx="9128304" cy="3730940"/>
          </a:xfrm>
          <a:prstGeom prst="rect">
            <a:avLst/>
          </a:prstGeom>
        </p:spPr>
      </p:pic>
      <p:sp>
        <p:nvSpPr>
          <p:cNvPr id="124" name="Google Shape;124;p19"/>
          <p:cNvSpPr txBox="1">
            <a:spLocks noGrp="1"/>
          </p:cNvSpPr>
          <p:nvPr>
            <p:ph type="sldNum" idx="4294967295"/>
          </p:nvPr>
        </p:nvSpPr>
        <p:spPr>
          <a:xfrm>
            <a:off x="11028363" y="192088"/>
            <a:ext cx="1163637" cy="523875"/>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kumimoji="0" lang="en-US" altLang="ja" sz="3733" b="1" kern="0">
                <a:solidFill>
                  <a:srgbClr val="2A3990"/>
                </a:solidFill>
              </a:rPr>
              <a:pPr defTabSz="1219170">
                <a:buClr>
                  <a:srgbClr val="000000"/>
                </a:buClr>
              </a:pPr>
              <a:t>9</a:t>
            </a:fld>
            <a:endParaRPr kumimoji="0" sz="3733" b="1" kern="0" dirty="0">
              <a:solidFill>
                <a:srgbClr val="2A3990"/>
              </a:solidFill>
            </a:endParaRPr>
          </a:p>
        </p:txBody>
      </p:sp>
      <p:sp>
        <p:nvSpPr>
          <p:cNvPr id="125" name="Google Shape;125;p19"/>
          <p:cNvSpPr txBox="1"/>
          <p:nvPr/>
        </p:nvSpPr>
        <p:spPr>
          <a:xfrm>
            <a:off x="357467" y="152601"/>
            <a:ext cx="1156760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kumimoji="0" lang="en-US" altLang="ja-JP" sz="2667" b="1" kern="0" dirty="0">
                <a:solidFill>
                  <a:srgbClr val="000000"/>
                </a:solidFill>
                <a:latin typeface="+mn-ea"/>
                <a:cs typeface="Roboto"/>
                <a:sym typeface="Roboto"/>
              </a:rPr>
              <a:t>§4-3. </a:t>
            </a:r>
            <a:r>
              <a:rPr kumimoji="0" lang="ja-JP" altLang="en-US" sz="2667" b="1" kern="0" dirty="0">
                <a:solidFill>
                  <a:srgbClr val="000000"/>
                </a:solidFill>
                <a:latin typeface="+mn-ea"/>
                <a:cs typeface="Roboto"/>
                <a:sym typeface="Roboto"/>
              </a:rPr>
              <a:t>部品コード</a:t>
            </a:r>
            <a:r>
              <a:rPr kumimoji="0" lang="en-US" altLang="ja-JP" sz="2667" b="1" kern="0" dirty="0">
                <a:solidFill>
                  <a:srgbClr val="000000"/>
                </a:solidFill>
                <a:latin typeface="+mn-ea"/>
                <a:cs typeface="Roboto"/>
                <a:sym typeface="Roboto"/>
              </a:rPr>
              <a:t>D2502464</a:t>
            </a:r>
            <a:r>
              <a:rPr kumimoji="0" lang="ja-JP" altLang="en-US" sz="2667" b="1" kern="0" dirty="0">
                <a:solidFill>
                  <a:srgbClr val="000000"/>
                </a:solidFill>
                <a:latin typeface="+mn-ea"/>
                <a:cs typeface="Roboto"/>
                <a:sym typeface="Roboto"/>
              </a:rPr>
              <a:t>の内示需要量と最終需要量の比較</a:t>
            </a:r>
          </a:p>
        </p:txBody>
      </p:sp>
      <p:sp>
        <p:nvSpPr>
          <p:cNvPr id="5" name="二等辺三角形 4">
            <a:extLst>
              <a:ext uri="{FF2B5EF4-FFF2-40B4-BE49-F238E27FC236}">
                <a16:creationId xmlns:a16="http://schemas.microsoft.com/office/drawing/2014/main" id="{8582A81F-D8DE-DA0E-D9B6-5ABA4B21C67E}"/>
              </a:ext>
            </a:extLst>
          </p:cNvPr>
          <p:cNvSpPr/>
          <p:nvPr/>
        </p:nvSpPr>
        <p:spPr>
          <a:xfrm rot="10800000">
            <a:off x="276480" y="5085274"/>
            <a:ext cx="157815" cy="428291"/>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論理積ゲート 1">
            <a:extLst>
              <a:ext uri="{FF2B5EF4-FFF2-40B4-BE49-F238E27FC236}">
                <a16:creationId xmlns:a16="http://schemas.microsoft.com/office/drawing/2014/main" id="{0E5D1A38-5CA8-9F1A-3142-C7293F81059C}"/>
              </a:ext>
            </a:extLst>
          </p:cNvPr>
          <p:cNvSpPr/>
          <p:nvPr/>
        </p:nvSpPr>
        <p:spPr>
          <a:xfrm>
            <a:off x="276481" y="4789956"/>
            <a:ext cx="2234770" cy="331272"/>
          </a:xfrm>
          <a:custGeom>
            <a:avLst/>
            <a:gdLst>
              <a:gd name="connsiteX0" fmla="*/ 0 w 3231921"/>
              <a:gd name="connsiteY0" fmla="*/ 0 h 699247"/>
              <a:gd name="connsiteX1" fmla="*/ 1615961 w 3231921"/>
              <a:gd name="connsiteY1" fmla="*/ 0 h 699247"/>
              <a:gd name="connsiteX2" fmla="*/ 3231922 w 3231921"/>
              <a:gd name="connsiteY2" fmla="*/ 349624 h 699247"/>
              <a:gd name="connsiteX3" fmla="*/ 1615961 w 3231921"/>
              <a:gd name="connsiteY3" fmla="*/ 699248 h 699247"/>
              <a:gd name="connsiteX4" fmla="*/ 0 w 3231921"/>
              <a:gd name="connsiteY4" fmla="*/ 699247 h 699247"/>
              <a:gd name="connsiteX5" fmla="*/ 0 w 3231921"/>
              <a:gd name="connsiteY5" fmla="*/ 0 h 699247"/>
              <a:gd name="connsiteX0" fmla="*/ 0 w 3283758"/>
              <a:gd name="connsiteY0" fmla="*/ 0 h 699248"/>
              <a:gd name="connsiteX1" fmla="*/ 1615961 w 3283758"/>
              <a:gd name="connsiteY1" fmla="*/ 0 h 699248"/>
              <a:gd name="connsiteX2" fmla="*/ 3231922 w 3283758"/>
              <a:gd name="connsiteY2" fmla="*/ 349624 h 699248"/>
              <a:gd name="connsiteX3" fmla="*/ 2404855 w 3283758"/>
              <a:gd name="connsiteY3" fmla="*/ 699248 h 699248"/>
              <a:gd name="connsiteX4" fmla="*/ 0 w 3283758"/>
              <a:gd name="connsiteY4" fmla="*/ 699247 h 699248"/>
              <a:gd name="connsiteX5" fmla="*/ 0 w 3283758"/>
              <a:gd name="connsiteY5" fmla="*/ 0 h 699248"/>
              <a:gd name="connsiteX0" fmla="*/ 0 w 3235001"/>
              <a:gd name="connsiteY0" fmla="*/ 0 h 699248"/>
              <a:gd name="connsiteX1" fmla="*/ 2422785 w 3235001"/>
              <a:gd name="connsiteY1" fmla="*/ 17930 h 699248"/>
              <a:gd name="connsiteX2" fmla="*/ 3231922 w 3235001"/>
              <a:gd name="connsiteY2" fmla="*/ 349624 h 699248"/>
              <a:gd name="connsiteX3" fmla="*/ 2404855 w 3235001"/>
              <a:gd name="connsiteY3" fmla="*/ 699248 h 699248"/>
              <a:gd name="connsiteX4" fmla="*/ 0 w 3235001"/>
              <a:gd name="connsiteY4" fmla="*/ 699247 h 699248"/>
              <a:gd name="connsiteX5" fmla="*/ 0 w 3235001"/>
              <a:gd name="connsiteY5" fmla="*/ 0 h 699248"/>
              <a:gd name="connsiteX0" fmla="*/ 0 w 3237310"/>
              <a:gd name="connsiteY0" fmla="*/ 0 h 699248"/>
              <a:gd name="connsiteX1" fmla="*/ 2324173 w 3237310"/>
              <a:gd name="connsiteY1" fmla="*/ 17930 h 699248"/>
              <a:gd name="connsiteX2" fmla="*/ 3231922 w 3237310"/>
              <a:gd name="connsiteY2" fmla="*/ 349624 h 699248"/>
              <a:gd name="connsiteX3" fmla="*/ 2404855 w 3237310"/>
              <a:gd name="connsiteY3" fmla="*/ 699248 h 699248"/>
              <a:gd name="connsiteX4" fmla="*/ 0 w 3237310"/>
              <a:gd name="connsiteY4" fmla="*/ 699247 h 699248"/>
              <a:gd name="connsiteX5" fmla="*/ 0 w 3237310"/>
              <a:gd name="connsiteY5" fmla="*/ 0 h 699248"/>
              <a:gd name="connsiteX0" fmla="*/ 0 w 3234410"/>
              <a:gd name="connsiteY0" fmla="*/ 0 h 699248"/>
              <a:gd name="connsiteX1" fmla="*/ 2324173 w 3234410"/>
              <a:gd name="connsiteY1" fmla="*/ 17930 h 699248"/>
              <a:gd name="connsiteX2" fmla="*/ 3231922 w 3234410"/>
              <a:gd name="connsiteY2" fmla="*/ 349624 h 699248"/>
              <a:gd name="connsiteX3" fmla="*/ 2377961 w 3234410"/>
              <a:gd name="connsiteY3" fmla="*/ 699248 h 699248"/>
              <a:gd name="connsiteX4" fmla="*/ 0 w 3234410"/>
              <a:gd name="connsiteY4" fmla="*/ 699247 h 699248"/>
              <a:gd name="connsiteX5" fmla="*/ 0 w 3234410"/>
              <a:gd name="connsiteY5" fmla="*/ 0 h 699248"/>
              <a:gd name="connsiteX0" fmla="*/ 0 w 3231986"/>
              <a:gd name="connsiteY0" fmla="*/ 0 h 699248"/>
              <a:gd name="connsiteX1" fmla="*/ 2324173 w 3231986"/>
              <a:gd name="connsiteY1" fmla="*/ 17930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8966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 name="connsiteX0" fmla="*/ 0 w 3231986"/>
              <a:gd name="connsiteY0" fmla="*/ 0 h 699248"/>
              <a:gd name="connsiteX1" fmla="*/ 2324173 w 3231986"/>
              <a:gd name="connsiteY1" fmla="*/ 1 h 699248"/>
              <a:gd name="connsiteX2" fmla="*/ 3231922 w 3231986"/>
              <a:gd name="connsiteY2" fmla="*/ 349624 h 699248"/>
              <a:gd name="connsiteX3" fmla="*/ 2315208 w 3231986"/>
              <a:gd name="connsiteY3" fmla="*/ 699248 h 699248"/>
              <a:gd name="connsiteX4" fmla="*/ 0 w 3231986"/>
              <a:gd name="connsiteY4" fmla="*/ 699247 h 699248"/>
              <a:gd name="connsiteX5" fmla="*/ 0 w 3231986"/>
              <a:gd name="connsiteY5" fmla="*/ 0 h 69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1986" h="699248">
                <a:moveTo>
                  <a:pt x="0" y="0"/>
                </a:moveTo>
                <a:lnTo>
                  <a:pt x="2324173" y="1"/>
                </a:lnTo>
                <a:cubicBezTo>
                  <a:pt x="3216644" y="1"/>
                  <a:pt x="3233416" y="233083"/>
                  <a:pt x="3231922" y="349624"/>
                </a:cubicBezTo>
                <a:cubicBezTo>
                  <a:pt x="3230428" y="466165"/>
                  <a:pt x="3207679" y="699248"/>
                  <a:pt x="2315208" y="699248"/>
                </a:cubicBezTo>
                <a:lnTo>
                  <a:pt x="0" y="699247"/>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1400" b="0" i="0" u="sng" strike="noStrike" baseline="0" dirty="0">
                <a:solidFill>
                  <a:srgbClr val="FFFFFF"/>
                </a:solidFill>
                <a:latin typeface="MeiryoUI"/>
              </a:rPr>
              <a:t>結果</a:t>
            </a:r>
            <a:endParaRPr kumimoji="1" lang="ja-JP" altLang="en-US" sz="1400" dirty="0"/>
          </a:p>
        </p:txBody>
      </p:sp>
      <p:sp>
        <p:nvSpPr>
          <p:cNvPr id="7" name="正方形/長方形 6">
            <a:extLst>
              <a:ext uri="{FF2B5EF4-FFF2-40B4-BE49-F238E27FC236}">
                <a16:creationId xmlns:a16="http://schemas.microsoft.com/office/drawing/2014/main" id="{AF96BC03-CCFE-9B3A-019E-5E55CF928383}"/>
              </a:ext>
            </a:extLst>
          </p:cNvPr>
          <p:cNvSpPr/>
          <p:nvPr/>
        </p:nvSpPr>
        <p:spPr>
          <a:xfrm>
            <a:off x="434297" y="5085276"/>
            <a:ext cx="11490770" cy="7236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ja-JP" sz="1800" b="0" i="0" u="none" strike="noStrike" baseline="0" dirty="0">
                <a:solidFill>
                  <a:schemeClr val="tx1"/>
                </a:solidFill>
                <a:latin typeface="TrebuchetMS"/>
              </a:rPr>
              <a:t>• </a:t>
            </a:r>
            <a:r>
              <a:rPr lang="ja-JP" altLang="en-US" sz="1800" b="0" i="0" u="none" strike="noStrike" baseline="0" dirty="0">
                <a:solidFill>
                  <a:schemeClr val="tx1"/>
                </a:solidFill>
                <a:latin typeface="MeiryoUI"/>
              </a:rPr>
              <a:t>毎年</a:t>
            </a:r>
            <a:r>
              <a:rPr lang="ja-JP" altLang="en-US" sz="1800" b="0" i="0" u="none" strike="noStrike" baseline="0" dirty="0">
                <a:solidFill>
                  <a:srgbClr val="FF0000"/>
                </a:solidFill>
                <a:latin typeface="MeiryoUI"/>
              </a:rPr>
              <a:t>８月に需要が落込む</a:t>
            </a:r>
            <a:r>
              <a:rPr lang="ja-JP" altLang="en-US" sz="1800" b="0" i="0" u="none" strike="noStrike" baseline="0" dirty="0">
                <a:solidFill>
                  <a:schemeClr val="tx1"/>
                </a:solidFill>
                <a:latin typeface="MeiryoUI"/>
              </a:rPr>
              <a:t>（緑〇）。 盆休み等が関係していると考えられる。</a:t>
            </a:r>
            <a:endParaRPr lang="en-US" altLang="ja-JP" sz="1800" b="0" i="0" u="none" strike="noStrike" baseline="0" dirty="0">
              <a:solidFill>
                <a:schemeClr val="tx1"/>
              </a:solidFill>
              <a:latin typeface="MeiryoUI"/>
            </a:endParaRPr>
          </a:p>
          <a:p>
            <a:r>
              <a:rPr lang="en-US" altLang="ja-JP" sz="1800" b="0" i="0" u="none" strike="noStrike" baseline="0" dirty="0">
                <a:solidFill>
                  <a:schemeClr val="tx1"/>
                </a:solidFill>
                <a:latin typeface="TrebuchetMS"/>
              </a:rPr>
              <a:t>• </a:t>
            </a:r>
            <a:r>
              <a:rPr lang="en-US" altLang="ja-JP" dirty="0">
                <a:solidFill>
                  <a:srgbClr val="7030A0"/>
                </a:solidFill>
                <a:latin typeface="MeiryoUI"/>
              </a:rPr>
              <a:t>2019</a:t>
            </a:r>
            <a:r>
              <a:rPr lang="ja-JP" altLang="en-US" sz="1800" b="0" i="0" u="none" strike="noStrike" baseline="0" dirty="0">
                <a:solidFill>
                  <a:srgbClr val="7030A0"/>
                </a:solidFill>
                <a:latin typeface="MeiryoUI"/>
              </a:rPr>
              <a:t>年</a:t>
            </a:r>
            <a:r>
              <a:rPr lang="en-US" altLang="ja-JP" sz="1800" b="0" i="0" u="none" strike="noStrike" baseline="0" dirty="0">
                <a:solidFill>
                  <a:srgbClr val="7030A0"/>
                </a:solidFill>
                <a:latin typeface="MeiryoUI"/>
              </a:rPr>
              <a:t>12</a:t>
            </a:r>
            <a:r>
              <a:rPr lang="ja-JP" altLang="en-US" sz="1800" b="0" i="0" u="none" strike="noStrike" baseline="0" dirty="0">
                <a:solidFill>
                  <a:srgbClr val="7030A0"/>
                </a:solidFill>
                <a:latin typeface="MeiryoUI"/>
              </a:rPr>
              <a:t>月～</a:t>
            </a:r>
            <a:r>
              <a:rPr lang="en-US" altLang="ja-JP" sz="1800" b="0" i="0" u="none" strike="noStrike" baseline="0" dirty="0">
                <a:solidFill>
                  <a:srgbClr val="7030A0"/>
                </a:solidFill>
                <a:latin typeface="MeiryoUI"/>
              </a:rPr>
              <a:t>2020</a:t>
            </a:r>
            <a:r>
              <a:rPr lang="ja-JP" altLang="en-US" sz="1800" b="0" i="0" u="none" strike="noStrike" baseline="0" dirty="0">
                <a:solidFill>
                  <a:srgbClr val="7030A0"/>
                </a:solidFill>
                <a:latin typeface="MeiryoUI"/>
              </a:rPr>
              <a:t>年</a:t>
            </a:r>
            <a:r>
              <a:rPr lang="en-US" altLang="ja-JP" sz="1800" b="0" i="0" u="none" strike="noStrike" baseline="0" dirty="0">
                <a:solidFill>
                  <a:srgbClr val="7030A0"/>
                </a:solidFill>
                <a:latin typeface="MeiryoUI"/>
              </a:rPr>
              <a:t>05</a:t>
            </a:r>
            <a:r>
              <a:rPr lang="ja-JP" altLang="en-US" sz="1800" b="0" i="0" u="none" strike="noStrike" baseline="0" dirty="0">
                <a:solidFill>
                  <a:srgbClr val="7030A0"/>
                </a:solidFill>
                <a:latin typeface="MeiryoUI"/>
              </a:rPr>
              <a:t>月</a:t>
            </a:r>
            <a:r>
              <a:rPr lang="ja-JP" altLang="en-US" sz="1800" b="0" i="0" u="none" strike="noStrike" baseline="0" dirty="0">
                <a:solidFill>
                  <a:schemeClr val="tx1"/>
                </a:solidFill>
                <a:latin typeface="MeiryoUI"/>
              </a:rPr>
              <a:t>の需要量</a:t>
            </a:r>
            <a:r>
              <a:rPr lang="ja-JP" altLang="en-US" dirty="0">
                <a:solidFill>
                  <a:schemeClr val="tx1"/>
                </a:solidFill>
                <a:latin typeface="MeiryoUI"/>
              </a:rPr>
              <a:t>に対して、</a:t>
            </a:r>
            <a:r>
              <a:rPr lang="en-US" altLang="ja-JP" dirty="0">
                <a:solidFill>
                  <a:schemeClr val="tx1"/>
                </a:solidFill>
                <a:latin typeface="MeiryoUI"/>
              </a:rPr>
              <a:t> </a:t>
            </a:r>
            <a:r>
              <a:rPr lang="en-US" altLang="ja-JP" dirty="0">
                <a:solidFill>
                  <a:srgbClr val="FF0000"/>
                </a:solidFill>
                <a:latin typeface="MeiryoUI"/>
              </a:rPr>
              <a:t>2020</a:t>
            </a:r>
            <a:r>
              <a:rPr lang="ja-JP" altLang="en-US" sz="1800" b="0" i="0" u="none" strike="noStrike" baseline="0" dirty="0">
                <a:solidFill>
                  <a:srgbClr val="FF0000"/>
                </a:solidFill>
                <a:latin typeface="MeiryoUI"/>
              </a:rPr>
              <a:t>年</a:t>
            </a:r>
            <a:r>
              <a:rPr lang="en-US" altLang="ja-JP" sz="1800" b="0" i="0" u="none" strike="noStrike" baseline="0" dirty="0">
                <a:solidFill>
                  <a:srgbClr val="FF0000"/>
                </a:solidFill>
                <a:latin typeface="MeiryoUI"/>
              </a:rPr>
              <a:t>12</a:t>
            </a:r>
            <a:r>
              <a:rPr lang="ja-JP" altLang="en-US" sz="1800" b="0" i="0" u="none" strike="noStrike" baseline="0" dirty="0">
                <a:solidFill>
                  <a:srgbClr val="FF0000"/>
                </a:solidFill>
                <a:latin typeface="MeiryoUI"/>
              </a:rPr>
              <a:t>月～</a:t>
            </a:r>
            <a:r>
              <a:rPr lang="en-US" altLang="ja-JP" sz="1800" b="0" i="0" u="none" strike="noStrike" baseline="0" dirty="0">
                <a:solidFill>
                  <a:srgbClr val="FF0000"/>
                </a:solidFill>
                <a:latin typeface="MeiryoUI"/>
              </a:rPr>
              <a:t>2021</a:t>
            </a:r>
            <a:r>
              <a:rPr lang="ja-JP" altLang="en-US" sz="1800" b="0" i="0" u="none" strike="noStrike" baseline="0" dirty="0">
                <a:solidFill>
                  <a:srgbClr val="FF0000"/>
                </a:solidFill>
                <a:latin typeface="MeiryoUI"/>
              </a:rPr>
              <a:t>年</a:t>
            </a:r>
            <a:r>
              <a:rPr lang="en-US" altLang="ja-JP" sz="1800" b="0" i="0" u="none" strike="noStrike" baseline="0" dirty="0">
                <a:solidFill>
                  <a:srgbClr val="FF0000"/>
                </a:solidFill>
                <a:latin typeface="MeiryoUI"/>
              </a:rPr>
              <a:t>05</a:t>
            </a:r>
            <a:r>
              <a:rPr lang="ja-JP" altLang="en-US" sz="1800" b="0" i="0" u="none" strike="noStrike" baseline="0" dirty="0">
                <a:solidFill>
                  <a:srgbClr val="FF0000"/>
                </a:solidFill>
                <a:latin typeface="MeiryoUI"/>
              </a:rPr>
              <a:t>月</a:t>
            </a:r>
            <a:r>
              <a:rPr lang="ja-JP" altLang="en-US" sz="1800" b="0" i="0" u="none" strike="noStrike" baseline="0" dirty="0">
                <a:solidFill>
                  <a:schemeClr val="tx1"/>
                </a:solidFill>
                <a:latin typeface="MeiryoUI"/>
              </a:rPr>
              <a:t>の需要量が異なる。</a:t>
            </a:r>
            <a:endParaRPr lang="en-US" altLang="ja-JP" sz="1800" b="0" i="0" u="none" strike="noStrike" baseline="0" dirty="0">
              <a:solidFill>
                <a:schemeClr val="tx1"/>
              </a:solidFill>
              <a:latin typeface="MeiryoUI"/>
            </a:endParaRPr>
          </a:p>
        </p:txBody>
      </p:sp>
      <p:sp>
        <p:nvSpPr>
          <p:cNvPr id="9" name="楕円 8">
            <a:extLst>
              <a:ext uri="{FF2B5EF4-FFF2-40B4-BE49-F238E27FC236}">
                <a16:creationId xmlns:a16="http://schemas.microsoft.com/office/drawing/2014/main" id="{EAD91606-A925-9881-5FB5-253CD205DC62}"/>
              </a:ext>
            </a:extLst>
          </p:cNvPr>
          <p:cNvSpPr/>
          <p:nvPr/>
        </p:nvSpPr>
        <p:spPr>
          <a:xfrm>
            <a:off x="3326132" y="1785032"/>
            <a:ext cx="196645" cy="973394"/>
          </a:xfrm>
          <a:prstGeom prst="ellipse">
            <a:avLst/>
          </a:prstGeom>
          <a:noFill/>
          <a:ln w="254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B45819E-BFC1-18DD-8468-BE8B7CD31688}"/>
              </a:ext>
            </a:extLst>
          </p:cNvPr>
          <p:cNvSpPr/>
          <p:nvPr/>
        </p:nvSpPr>
        <p:spPr>
          <a:xfrm>
            <a:off x="6155630" y="1924553"/>
            <a:ext cx="196645" cy="973394"/>
          </a:xfrm>
          <a:prstGeom prst="ellipse">
            <a:avLst/>
          </a:prstGeom>
          <a:noFill/>
          <a:ln w="254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25AF500-661C-6B52-CCD0-0F68568FED02}"/>
              </a:ext>
            </a:extLst>
          </p:cNvPr>
          <p:cNvSpPr/>
          <p:nvPr/>
        </p:nvSpPr>
        <p:spPr>
          <a:xfrm>
            <a:off x="8985128" y="1678509"/>
            <a:ext cx="196645" cy="973394"/>
          </a:xfrm>
          <a:prstGeom prst="ellipse">
            <a:avLst/>
          </a:prstGeom>
          <a:noFill/>
          <a:ln w="254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F8B9EE45-6744-773E-501B-F3DAA58E35AE}"/>
              </a:ext>
            </a:extLst>
          </p:cNvPr>
          <p:cNvCxnSpPr>
            <a:cxnSpLocks/>
          </p:cNvCxnSpPr>
          <p:nvPr/>
        </p:nvCxnSpPr>
        <p:spPr>
          <a:xfrm>
            <a:off x="4369821" y="1134959"/>
            <a:ext cx="0" cy="256514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19AD4E7-62D3-5179-A1BF-B217493B634F}"/>
              </a:ext>
            </a:extLst>
          </p:cNvPr>
          <p:cNvCxnSpPr>
            <a:cxnSpLocks/>
          </p:cNvCxnSpPr>
          <p:nvPr/>
        </p:nvCxnSpPr>
        <p:spPr>
          <a:xfrm>
            <a:off x="5556091" y="1134959"/>
            <a:ext cx="0" cy="256514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CC5D3C5E-7546-A29C-384D-F8C0D295BE54}"/>
              </a:ext>
            </a:extLst>
          </p:cNvPr>
          <p:cNvCxnSpPr/>
          <p:nvPr/>
        </p:nvCxnSpPr>
        <p:spPr>
          <a:xfrm>
            <a:off x="4365226" y="3138368"/>
            <a:ext cx="1190865" cy="0"/>
          </a:xfrm>
          <a:prstGeom prst="straightConnector1">
            <a:avLst/>
          </a:prstGeom>
          <a:ln>
            <a:solidFill>
              <a:srgbClr val="7030A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FF7B439-EEE5-2869-D726-F7C1278C8C07}"/>
              </a:ext>
            </a:extLst>
          </p:cNvPr>
          <p:cNvCxnSpPr>
            <a:cxnSpLocks/>
          </p:cNvCxnSpPr>
          <p:nvPr/>
        </p:nvCxnSpPr>
        <p:spPr>
          <a:xfrm>
            <a:off x="7191901" y="1154707"/>
            <a:ext cx="0" cy="25651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4F6ACAD-F1C4-0C0C-7053-80BDA72921A6}"/>
              </a:ext>
            </a:extLst>
          </p:cNvPr>
          <p:cNvCxnSpPr>
            <a:cxnSpLocks/>
          </p:cNvCxnSpPr>
          <p:nvPr/>
        </p:nvCxnSpPr>
        <p:spPr>
          <a:xfrm>
            <a:off x="8364385" y="1134959"/>
            <a:ext cx="0" cy="25651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C37B9C2-63AD-08D0-B128-D247BC31644B}"/>
              </a:ext>
            </a:extLst>
          </p:cNvPr>
          <p:cNvCxnSpPr>
            <a:cxnSpLocks/>
          </p:cNvCxnSpPr>
          <p:nvPr/>
        </p:nvCxnSpPr>
        <p:spPr>
          <a:xfrm>
            <a:off x="7191901" y="3138368"/>
            <a:ext cx="1172484" cy="0"/>
          </a:xfrm>
          <a:prstGeom prst="straightConnector1">
            <a:avLst/>
          </a:prstGeom>
          <a:ln>
            <a:solidFill>
              <a:srgbClr val="FF0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06432"/>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33479</TotalTime>
  <Words>3872</Words>
  <Application>Microsoft Office PowerPoint</Application>
  <PresentationFormat>ワイド画面</PresentationFormat>
  <Paragraphs>549</Paragraphs>
  <Slides>27</Slides>
  <Notes>25</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27</vt:i4>
      </vt:variant>
    </vt:vector>
  </HeadingPairs>
  <TitlesOfParts>
    <vt:vector size="40" baseType="lpstr">
      <vt:lpstr>BIZ UDPゴシック</vt:lpstr>
      <vt:lpstr>MeiryoUI</vt:lpstr>
      <vt:lpstr>MeiryoUI-Bold</vt:lpstr>
      <vt:lpstr>ＭＳ Ｐゴシック</vt:lpstr>
      <vt:lpstr>ＭＳ ゴシック</vt:lpstr>
      <vt:lpstr>TrebuchetMS</vt:lpstr>
      <vt:lpstr>游ゴシック</vt:lpstr>
      <vt:lpstr>游ゴシック Medium</vt:lpstr>
      <vt:lpstr>Calibri</vt:lpstr>
      <vt:lpstr>Calibri Light</vt:lpstr>
      <vt:lpstr>Cambria Math</vt:lpstr>
      <vt:lpstr>Roboto</vt:lpstr>
      <vt:lpstr>レトロスペクト</vt:lpstr>
      <vt:lpstr> 報告資料 </vt:lpstr>
      <vt:lpstr>目次</vt:lpstr>
      <vt:lpstr>PowerPoint プレゼンテーション</vt:lpstr>
      <vt:lpstr>PowerPoint プレゼンテーション</vt:lpstr>
      <vt:lpstr>PowerPoint プレゼンテーション</vt:lpstr>
      <vt:lpstr>§4.  AIによる需要予測</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§5.  ルールベースでトラック台数予測</vt:lpstr>
      <vt:lpstr>PowerPoint プレゼンテーション</vt:lpstr>
      <vt:lpstr>PowerPoint プレゼンテーション</vt:lpstr>
      <vt:lpstr>PowerPoint プレゼンテーション</vt:lpstr>
      <vt:lpstr>PowerPoint プレゼンテーション</vt:lpstr>
      <vt:lpstr>§6.  業務フローの変更</vt:lpstr>
      <vt:lpstr>PowerPoint プレゼンテーション</vt:lpstr>
      <vt:lpstr>§7. ロードマップの策定</vt:lpstr>
      <vt:lpstr>PowerPoint プレゼンテーション</vt:lpstr>
      <vt:lpstr>PowerPoint プレゼンテーション</vt:lpstr>
      <vt:lpstr>§8.  参考資料（Appendix）</vt:lpstr>
      <vt:lpstr>PowerPoint プレゼンテーション</vt:lpstr>
      <vt:lpstr>PowerPoint プレゼンテーション</vt:lpstr>
      <vt:lpstr>PowerPoint プレゼンテーション</vt:lpstr>
      <vt:lpstr>ご清聴ありがとうございました  End of Document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PBL04_業務効率化</dc:title>
  <dc:creator>井伊 喬稔</dc:creator>
  <cp:lastModifiedBy>井伊 喬稔</cp:lastModifiedBy>
  <cp:revision>135</cp:revision>
  <dcterms:created xsi:type="dcterms:W3CDTF">2022-09-05T13:46:31Z</dcterms:created>
  <dcterms:modified xsi:type="dcterms:W3CDTF">2022-10-26T15:53:37Z</dcterms:modified>
</cp:coreProperties>
</file>