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  <p:sldMasterId id="2147483664" r:id="rId2"/>
  </p:sldMasterIdLst>
  <p:notesMasterIdLst>
    <p:notesMasterId r:id="rId9"/>
  </p:notesMasterIdLst>
  <p:sldIdLst>
    <p:sldId id="295" r:id="rId3"/>
    <p:sldId id="296" r:id="rId4"/>
    <p:sldId id="297" r:id="rId5"/>
    <p:sldId id="259" r:id="rId6"/>
    <p:sldId id="298" r:id="rId7"/>
    <p:sldId id="299" r:id="rId8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29" y="4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BCE389-F9DD-03DD-117A-42EAA7BD9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897-6A26-7E8F-624D-2BAAA5A56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E475D4-15E0-B634-E4FC-4C1370F5C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1C03-9B2F-A924-4370-228F2091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6406D9-FA83-3E3C-4A36-DCB7DDE7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BD63094-DD36-002B-4BF1-AC5CDCC1B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DEACA-0652-3D76-E430-2E9D77F9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7292C0-ED5C-6A38-E355-15344C57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4CD72-6B93-087B-5CD1-6FAEF355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1C5C-C660-4890-A426-E5F9046E5BCE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48B04D-A05A-A659-0D8E-336A2B22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45D1E-E8B7-59E5-1C9E-E7D96B18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6B9E-BC38-48BB-D75A-8C66B1D1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0A13F-93C9-89A2-75F8-F67C67E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6008B-5387-BC1C-AD1F-A1DA4FF1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1D8B-A327-45E6-A19D-386354612C53}" type="datetime1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69A7D-7E54-9F86-D208-B541B115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66DFE-9B44-D6A7-6223-2D14D686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F8D572-210F-8C92-47F4-D5CCE7F1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13429D-DC8E-74C0-B5E2-69CF9FA4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F4F42-4101-8D42-B231-EF7958635180}"/>
              </a:ext>
            </a:extLst>
          </p:cNvPr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06CD0F-19A0-FBFC-8B24-55128C092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  <p:sldLayoutId id="2147483704" r:id="rId18"/>
    <p:sldLayoutId id="2147483705" r:id="rId19"/>
  </p:sldLayoutIdLst>
  <p:hf hdr="0" ft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mi.jp/tech/articles/329141#s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peakerdeck.com/presentations/0e4a60bef0284c72b4afc5af6f0ce9f5/LLM%E3%81%AEfine-tune.pdf" TargetMode="External"/><Relationship Id="rId2" Type="http://schemas.openxmlformats.org/officeDocument/2006/relationships/hyperlink" Target="https://www.youtube.com/watch?v=P6eweyxbTb0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cfreebook.com/article/459993300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6B0B5-5005-D954-991F-8CA8E242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70" y="4575154"/>
            <a:ext cx="14243050" cy="1135104"/>
          </a:xfrm>
        </p:spPr>
        <p:txBody>
          <a:bodyPr anchor="ctr">
            <a:normAutofit/>
          </a:bodyPr>
          <a:lstStyle/>
          <a:p>
            <a:r>
              <a:rPr lang="en-US" altLang="ja-JP" sz="5399" b="1" dirty="0"/>
              <a:t>LLM</a:t>
            </a:r>
            <a:r>
              <a:rPr lang="ja-JP" altLang="en-US" sz="5399" b="1" dirty="0"/>
              <a:t>学習・推論に必要な</a:t>
            </a:r>
            <a:r>
              <a:rPr lang="en-US" altLang="ja-JP" sz="5399" b="1" dirty="0"/>
              <a:t>PC</a:t>
            </a:r>
            <a:r>
              <a:rPr lang="ja-JP" altLang="en-US" sz="5399" b="1" dirty="0"/>
              <a:t>スペック検討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2B9C5-1CC0-553D-7D8D-6B005167A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6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BAB7F-F6E4-3122-D442-6F5D9349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3D475-CBF0-8094-EF13-79F488BE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ゼロから</a:t>
            </a:r>
            <a:r>
              <a:rPr lang="en-US" altLang="ja-JP" sz="2800" dirty="0"/>
              <a:t>ChatGPT</a:t>
            </a:r>
            <a:r>
              <a:rPr lang="ja-JP" altLang="en-US" sz="2800" dirty="0"/>
              <a:t>レベルの</a:t>
            </a:r>
            <a:r>
              <a:rPr lang="en-US" altLang="ja-JP" sz="2800" dirty="0"/>
              <a:t>LLM</a:t>
            </a:r>
            <a:r>
              <a:rPr lang="ja-JP" altLang="en-US" sz="2800" dirty="0"/>
              <a:t>環境を構築するのは予算的にも、天文学的な金額となると考えられるので想定しない。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既存のサービス及びオープンソースを利用して学習・推論する</a:t>
            </a:r>
            <a:r>
              <a:rPr lang="en-US" altLang="ja-JP" sz="2800" dirty="0"/>
              <a:t>PC</a:t>
            </a:r>
            <a:r>
              <a:rPr lang="ja-JP" altLang="en-US" sz="2800" dirty="0"/>
              <a:t>スペックを検討する。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当社で導入するとなると、日本語特化型</a:t>
            </a:r>
            <a:r>
              <a:rPr lang="en-US" altLang="ja-JP" sz="2800" dirty="0"/>
              <a:t>LLM</a:t>
            </a:r>
            <a:r>
              <a:rPr lang="ja-JP" altLang="en-US" sz="2800" dirty="0"/>
              <a:t>と考えられるので、日本語特化型</a:t>
            </a:r>
            <a:r>
              <a:rPr lang="en-US" altLang="ja-JP" sz="2800" dirty="0"/>
              <a:t>LLM</a:t>
            </a:r>
            <a:r>
              <a:rPr lang="ja-JP" altLang="en-US" sz="2800" dirty="0"/>
              <a:t>をメインに検討を行う。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以降、１</a:t>
            </a:r>
            <a:r>
              <a:rPr lang="en-US" altLang="ja-JP" sz="2800" dirty="0"/>
              <a:t>B</a:t>
            </a:r>
            <a:r>
              <a:rPr lang="ja-JP" altLang="en-US" sz="2800" dirty="0"/>
              <a:t>＝１０億パラメータを指す。</a:t>
            </a:r>
            <a:endParaRPr lang="en-US" altLang="ja-JP" sz="2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9FE359-5DF4-37E5-7954-9CD187F0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62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A9C35-25E2-1DC0-5E7C-9089D936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サマリー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A9299-4D3F-D14F-DF8A-8909B77B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LLM</a:t>
            </a:r>
            <a:r>
              <a:rPr lang="ja-JP" altLang="en-US" sz="2800" dirty="0"/>
              <a:t>の学習・推論でネックとなるのは</a:t>
            </a:r>
            <a:r>
              <a:rPr lang="en-US" altLang="ja-JP" sz="2800" dirty="0"/>
              <a:t>GPU</a:t>
            </a:r>
            <a:r>
              <a:rPr lang="ja-JP" altLang="en-US" sz="2800" dirty="0"/>
              <a:t>の処理能力というより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軽量</a:t>
            </a:r>
            <a:r>
              <a:rPr lang="en-US" altLang="ja-JP" sz="2800" dirty="0"/>
              <a:t>LLM</a:t>
            </a:r>
            <a:r>
              <a:rPr lang="ja-JP" altLang="en-US" sz="2800" dirty="0"/>
              <a:t>では、</a:t>
            </a:r>
            <a:r>
              <a:rPr lang="ja-JP" altLang="en-US" sz="2800" b="1" dirty="0">
                <a:solidFill>
                  <a:srgbClr val="FF0000"/>
                </a:solidFill>
              </a:rPr>
              <a:t>推論だけだと</a:t>
            </a:r>
            <a:r>
              <a:rPr lang="en-US" altLang="ja-JP" sz="2800" b="1" dirty="0">
                <a:solidFill>
                  <a:srgbClr val="FF0000"/>
                </a:solidFill>
              </a:rPr>
              <a:t>VRAM8GB</a:t>
            </a:r>
            <a:r>
              <a:rPr lang="ja-JP" altLang="en-US" sz="2800" dirty="0"/>
              <a:t>でも動作させることは可能。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更に</a:t>
            </a:r>
            <a:r>
              <a:rPr lang="en-US" altLang="ja-JP" sz="2800" dirty="0"/>
              <a:t>int8/4bit</a:t>
            </a:r>
            <a:r>
              <a:rPr lang="ja-JP" altLang="en-US" sz="2800" dirty="0"/>
              <a:t>量子化を行う事によりさらに</a:t>
            </a:r>
            <a:r>
              <a:rPr lang="ja-JP" altLang="en-US" sz="2800" b="1" dirty="0">
                <a:solidFill>
                  <a:srgbClr val="FF0000"/>
                </a:solidFill>
              </a:rPr>
              <a:t>必要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の量は下げる事ができる</a:t>
            </a:r>
            <a:r>
              <a:rPr lang="ja-JP" altLang="en-US" sz="2800" dirty="0"/>
              <a:t>（若干精度は下がる）。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学習時に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を行う際は上記のモデルサイズ＋</a:t>
            </a:r>
            <a:r>
              <a:rPr lang="en-US" altLang="ja-JP" sz="2800" dirty="0"/>
              <a:t> Fine Tuning</a:t>
            </a:r>
            <a:r>
              <a:rPr lang="ja-JP" altLang="en-US" sz="2800" dirty="0"/>
              <a:t>用の</a:t>
            </a:r>
            <a:r>
              <a:rPr lang="en-US" altLang="ja-JP" sz="2800" dirty="0"/>
              <a:t>VRAM</a:t>
            </a:r>
            <a:r>
              <a:rPr lang="ja-JP" altLang="en-US" sz="2800" dirty="0"/>
              <a:t>を消費することとなるが</a:t>
            </a:r>
            <a:r>
              <a:rPr lang="en-US" altLang="ja-JP" sz="2800" b="1" dirty="0" err="1">
                <a:solidFill>
                  <a:srgbClr val="FF0000"/>
                </a:solidFill>
              </a:rPr>
              <a:t>LoRA</a:t>
            </a:r>
            <a:r>
              <a:rPr lang="ja-JP" altLang="en-US" sz="2800" b="1" dirty="0">
                <a:solidFill>
                  <a:srgbClr val="FF0000"/>
                </a:solidFill>
              </a:rPr>
              <a:t>を用いる事</a:t>
            </a:r>
            <a:r>
              <a:rPr lang="ja-JP" altLang="en-US" sz="2800" dirty="0"/>
              <a:t>で追加データのみ学習するので追加で</a:t>
            </a:r>
            <a:r>
              <a:rPr lang="ja-JP" altLang="en-US" sz="2800" b="1" dirty="0">
                <a:solidFill>
                  <a:srgbClr val="FF0000"/>
                </a:solidFill>
              </a:rPr>
              <a:t>莫大にメモリ消費が増加する事はない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最終的に</a:t>
            </a:r>
            <a:r>
              <a:rPr lang="en-US" altLang="ja-JP" sz="2800" dirty="0" err="1"/>
              <a:t>LoRA</a:t>
            </a:r>
            <a:r>
              <a:rPr lang="ja-JP" altLang="en-US" sz="2800" dirty="0"/>
              <a:t>による学習によって作成するアダプターは（ファイルとして）数</a:t>
            </a:r>
            <a:r>
              <a:rPr lang="en-US" altLang="ja-JP" sz="2800" dirty="0"/>
              <a:t>MB</a:t>
            </a:r>
            <a:r>
              <a:rPr lang="ja-JP" altLang="en-US" sz="2800" dirty="0"/>
              <a:t>程度であり、</a:t>
            </a:r>
            <a:r>
              <a:rPr lang="ja-JP" altLang="en-US" sz="2800" b="1" dirty="0">
                <a:solidFill>
                  <a:srgbClr val="FF0000"/>
                </a:solidFill>
              </a:rPr>
              <a:t>学習時は数</a:t>
            </a:r>
            <a:r>
              <a:rPr lang="en-US" altLang="ja-JP" sz="2800" b="1" dirty="0">
                <a:solidFill>
                  <a:srgbClr val="FF0000"/>
                </a:solidFill>
              </a:rPr>
              <a:t>GB</a:t>
            </a:r>
            <a:r>
              <a:rPr lang="ja-JP" altLang="en-US" sz="2800" b="1" dirty="0">
                <a:solidFill>
                  <a:srgbClr val="FF0000"/>
                </a:solidFill>
              </a:rPr>
              <a:t>は消費する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参考資料では</a:t>
            </a:r>
            <a:r>
              <a:rPr lang="en-US" altLang="ja-JP" sz="2800" dirty="0" err="1"/>
              <a:t>OpenCALM</a:t>
            </a:r>
            <a:r>
              <a:rPr lang="ja-JP" altLang="en-US" sz="2800" dirty="0"/>
              <a:t>のモデルで</a:t>
            </a:r>
            <a:r>
              <a:rPr lang="en-US" altLang="ja-JP" sz="2800" b="1" dirty="0">
                <a:solidFill>
                  <a:srgbClr val="FF0000"/>
                </a:solidFill>
              </a:rPr>
              <a:t>12</a:t>
            </a:r>
            <a:r>
              <a:rPr lang="ja-JP" altLang="en-US" sz="2800" b="1" dirty="0">
                <a:solidFill>
                  <a:srgbClr val="FF0000"/>
                </a:solidFill>
              </a:rPr>
              <a:t>～</a:t>
            </a:r>
            <a:r>
              <a:rPr lang="en-US" altLang="ja-JP" sz="2800" b="1" dirty="0">
                <a:solidFill>
                  <a:srgbClr val="FF0000"/>
                </a:solidFill>
              </a:rPr>
              <a:t>3GB</a:t>
            </a:r>
            <a:r>
              <a:rPr lang="ja-JP" altLang="en-US" sz="2800" b="1" dirty="0">
                <a:solidFill>
                  <a:srgbClr val="FF0000"/>
                </a:solidFill>
              </a:rPr>
              <a:t>の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容量の消費</a:t>
            </a:r>
            <a:r>
              <a:rPr lang="ja-JP" altLang="en-US" sz="2800" dirty="0"/>
              <a:t>で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が出来たようだ。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最低限の余裕を考慮すると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容量は</a:t>
            </a:r>
            <a:r>
              <a:rPr lang="en-US" altLang="ja-JP" sz="2800" b="1" dirty="0">
                <a:solidFill>
                  <a:srgbClr val="FF0000"/>
                </a:solidFill>
              </a:rPr>
              <a:t>16GB</a:t>
            </a:r>
            <a:r>
              <a:rPr lang="ja-JP" altLang="en-US" sz="2800" b="1" dirty="0">
                <a:solidFill>
                  <a:srgbClr val="FF0000"/>
                </a:solidFill>
              </a:rPr>
              <a:t>以上は必要</a:t>
            </a:r>
            <a:r>
              <a:rPr lang="ja-JP" altLang="en-US" sz="2800" dirty="0"/>
              <a:t>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…</a:t>
            </a:r>
            <a:r>
              <a:rPr lang="ja-JP" altLang="en-US" sz="2800" dirty="0"/>
              <a:t>ただ、</a:t>
            </a:r>
            <a:r>
              <a:rPr lang="en-US" altLang="ja-JP" sz="2800" b="1" dirty="0">
                <a:solidFill>
                  <a:srgbClr val="FF0000"/>
                </a:solidFill>
              </a:rPr>
              <a:t>VRAM</a:t>
            </a:r>
            <a:r>
              <a:rPr lang="ja-JP" altLang="en-US" sz="2800" b="1" dirty="0">
                <a:solidFill>
                  <a:srgbClr val="FF0000"/>
                </a:solidFill>
              </a:rPr>
              <a:t>容量をケチる</a:t>
            </a:r>
            <a:r>
              <a:rPr lang="ja-JP" altLang="en-US" sz="2800" dirty="0"/>
              <a:t>と、精度や速度で</a:t>
            </a:r>
            <a:r>
              <a:rPr lang="ja-JP" altLang="en-US" sz="2800" b="1" dirty="0">
                <a:solidFill>
                  <a:srgbClr val="FF0000"/>
                </a:solidFill>
              </a:rPr>
              <a:t>後々後悔する</a:t>
            </a:r>
            <a:r>
              <a:rPr lang="ja-JP" altLang="en-US" sz="2800" dirty="0"/>
              <a:t>可能性があるので余裕をみて、</a:t>
            </a:r>
            <a:r>
              <a:rPr lang="en-US" altLang="ja-JP" sz="2800" b="1" dirty="0">
                <a:solidFill>
                  <a:srgbClr val="FF0000"/>
                </a:solidFill>
              </a:rPr>
              <a:t>24GB</a:t>
            </a:r>
            <a:r>
              <a:rPr lang="ja-JP" altLang="en-US" sz="2800" b="1" dirty="0">
                <a:solidFill>
                  <a:srgbClr val="FF0000"/>
                </a:solidFill>
              </a:rPr>
              <a:t>は確保</a:t>
            </a:r>
            <a:r>
              <a:rPr lang="ja-JP" altLang="en-US" sz="2800" dirty="0"/>
              <a:t>しておいた方が良いと考えられる。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作成するモデルの規模にもよるが、</a:t>
            </a:r>
            <a:r>
              <a:rPr lang="en-US" altLang="ja-JP" sz="2800" dirty="0"/>
              <a:t>RTX Quadro</a:t>
            </a:r>
            <a:r>
              <a:rPr lang="ja-JP" altLang="en-US" sz="2800" dirty="0"/>
              <a:t>レベルまでは必要ないと考えられる。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LLM</a:t>
            </a:r>
            <a:r>
              <a:rPr lang="ja-JP" altLang="en-US" sz="2800" dirty="0"/>
              <a:t>に関しては十分な情報が出ていないのと、必要スペックも</a:t>
            </a:r>
            <a:r>
              <a:rPr lang="en-US" altLang="ja-JP" sz="2800" dirty="0"/>
              <a:t>VRAM</a:t>
            </a:r>
            <a:r>
              <a:rPr lang="ja-JP" altLang="en-US" sz="2800" dirty="0"/>
              <a:t>消費が少ないモデルも開発されつつあるという事なので、今後はより低スペックの</a:t>
            </a:r>
            <a:r>
              <a:rPr lang="en-US" altLang="ja-JP" sz="2800" dirty="0"/>
              <a:t>PC</a:t>
            </a:r>
            <a:r>
              <a:rPr lang="ja-JP" altLang="en-US" sz="2800" dirty="0"/>
              <a:t>でも動作が可能となることが考えられる。</a:t>
            </a:r>
            <a:endParaRPr lang="en-US" altLang="ja-JP" sz="2800" dirty="0"/>
          </a:p>
          <a:p>
            <a:r>
              <a:rPr lang="ja-JP" altLang="en-US" sz="2800" dirty="0"/>
              <a:t>　（２</a:t>
            </a:r>
            <a:r>
              <a:rPr lang="en-US" altLang="ja-JP" sz="2800" dirty="0"/>
              <a:t>GB</a:t>
            </a:r>
            <a:r>
              <a:rPr lang="ja-JP" altLang="en-US" sz="2800" dirty="0"/>
              <a:t>のメモリ消費で</a:t>
            </a:r>
            <a:r>
              <a:rPr lang="en-US" altLang="ja-JP" sz="2800" dirty="0" err="1"/>
              <a:t>iphone</a:t>
            </a:r>
            <a:r>
              <a:rPr lang="ja-JP" altLang="en-US" sz="2800" dirty="0"/>
              <a:t>で動作させることを想定したプロジェクトがあるようだ）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時間があるのなら以降で紹介する</a:t>
            </a:r>
            <a:r>
              <a:rPr lang="en-US" altLang="ja-JP" sz="2800" dirty="0"/>
              <a:t>Fine Tuning</a:t>
            </a:r>
            <a:r>
              <a:rPr lang="ja-JP" altLang="en-US" sz="2800" dirty="0"/>
              <a:t>の動画および</a:t>
            </a:r>
            <a:r>
              <a:rPr lang="en-US" altLang="ja-JP" sz="2800" dirty="0"/>
              <a:t>PDF</a:t>
            </a:r>
            <a:r>
              <a:rPr lang="ja-JP" altLang="en-US" sz="2800" dirty="0"/>
              <a:t>を一読されるのをお勧めする。</a:t>
            </a:r>
            <a:endParaRPr lang="en-US" altLang="ja-JP" sz="2800" dirty="0"/>
          </a:p>
          <a:p>
            <a:endParaRPr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A37FA3-BFE1-F1C6-86EC-0E06F5B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8142-54E2-4BFD-BC7B-A6B8AAFA2FC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8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96FA7-F885-35DF-A5E1-2C440772E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/>
          <a:lstStyle/>
          <a:p>
            <a:r>
              <a:rPr kumimoji="1" lang="ja-JP" altLang="en-US" dirty="0"/>
              <a:t>日本語特化</a:t>
            </a:r>
            <a:r>
              <a:rPr kumimoji="1" lang="en-US" altLang="ja-JP" dirty="0"/>
              <a:t>LLM</a:t>
            </a:r>
            <a:r>
              <a:rPr kumimoji="1" lang="ja-JP" altLang="en-US" dirty="0"/>
              <a:t>（発表順）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1587282" y="928304"/>
            <a:ext cx="1105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700" dirty="0"/>
              <a:t>参考サイト（</a:t>
            </a:r>
            <a:r>
              <a:rPr kumimoji="1" lang="en-US" altLang="ja-JP" sz="2700" dirty="0">
                <a:hlinkClick r:id="rId2"/>
              </a:rPr>
              <a:t>https://logmi.jp/tech/articles/329141#s4</a:t>
            </a:r>
            <a:r>
              <a:rPr kumimoji="1" lang="ja-JP" altLang="en-US" sz="2700" dirty="0"/>
              <a:t>）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F57C0DA-C80F-0280-DB1A-599CE6DA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3966"/>
              </p:ext>
            </p:extLst>
          </p:nvPr>
        </p:nvGraphicFramePr>
        <p:xfrm>
          <a:off x="497776" y="3129618"/>
          <a:ext cx="17292446" cy="56380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2194">
                  <a:extLst>
                    <a:ext uri="{9D8B030D-6E8A-4147-A177-3AD203B41FA5}">
                      <a16:colId xmlns:a16="http://schemas.microsoft.com/office/drawing/2014/main" val="317344604"/>
                    </a:ext>
                  </a:extLst>
                </a:gridCol>
                <a:gridCol w="2501459">
                  <a:extLst>
                    <a:ext uri="{9D8B030D-6E8A-4147-A177-3AD203B41FA5}">
                      <a16:colId xmlns:a16="http://schemas.microsoft.com/office/drawing/2014/main" val="630409829"/>
                    </a:ext>
                  </a:extLst>
                </a:gridCol>
                <a:gridCol w="2371972">
                  <a:extLst>
                    <a:ext uri="{9D8B030D-6E8A-4147-A177-3AD203B41FA5}">
                      <a16:colId xmlns:a16="http://schemas.microsoft.com/office/drawing/2014/main" val="1852617255"/>
                    </a:ext>
                  </a:extLst>
                </a:gridCol>
                <a:gridCol w="1818708">
                  <a:extLst>
                    <a:ext uri="{9D8B030D-6E8A-4147-A177-3AD203B41FA5}">
                      <a16:colId xmlns:a16="http://schemas.microsoft.com/office/drawing/2014/main" val="3067759123"/>
                    </a:ext>
                  </a:extLst>
                </a:gridCol>
                <a:gridCol w="1659792">
                  <a:extLst>
                    <a:ext uri="{9D8B030D-6E8A-4147-A177-3AD203B41FA5}">
                      <a16:colId xmlns:a16="http://schemas.microsoft.com/office/drawing/2014/main" val="2506457955"/>
                    </a:ext>
                  </a:extLst>
                </a:gridCol>
                <a:gridCol w="1795164">
                  <a:extLst>
                    <a:ext uri="{9D8B030D-6E8A-4147-A177-3AD203B41FA5}">
                      <a16:colId xmlns:a16="http://schemas.microsoft.com/office/drawing/2014/main" val="3869566875"/>
                    </a:ext>
                  </a:extLst>
                </a:gridCol>
                <a:gridCol w="1901601">
                  <a:extLst>
                    <a:ext uri="{9D8B030D-6E8A-4147-A177-3AD203B41FA5}">
                      <a16:colId xmlns:a16="http://schemas.microsoft.com/office/drawing/2014/main" val="1633644937"/>
                    </a:ext>
                  </a:extLst>
                </a:gridCol>
                <a:gridCol w="2161556">
                  <a:extLst>
                    <a:ext uri="{9D8B030D-6E8A-4147-A177-3AD203B41FA5}">
                      <a16:colId xmlns:a16="http://schemas.microsoft.com/office/drawing/2014/main" val="3411764781"/>
                    </a:ext>
                  </a:extLst>
                </a:gridCol>
              </a:tblGrid>
              <a:tr h="556174"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提供元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名称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パラメータ数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float32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float16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int8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4bit</a:t>
                      </a:r>
                      <a:r>
                        <a:rPr kumimoji="1" lang="ja-JP" altLang="en-US" sz="1500" dirty="0"/>
                        <a:t>量子化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オープン利用可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82517812"/>
                  </a:ext>
                </a:extLst>
              </a:tr>
              <a:tr h="594268"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LINE,Neaver</a:t>
                      </a:r>
                      <a:endParaRPr kumimoji="1" lang="en-US" altLang="ja-JP" sz="1500" dirty="0"/>
                    </a:p>
                    <a:p>
                      <a:r>
                        <a:rPr kumimoji="1" lang="ja-JP" altLang="en-US" sz="1500" dirty="0"/>
                        <a:t>ワークスモバイルジャパン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HyperCLOVER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39B</a:t>
                      </a:r>
                    </a:p>
                    <a:p>
                      <a:r>
                        <a:rPr kumimoji="1" lang="en-US" altLang="ja-JP" sz="1500" dirty="0"/>
                        <a:t>82B</a:t>
                      </a:r>
                      <a:r>
                        <a:rPr kumimoji="1" lang="ja-JP" altLang="en-US" sz="1500" dirty="0"/>
                        <a:t>開発中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156GB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39G 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19.5GB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812399009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オルツ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LHTM-2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160B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640GB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320GB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160GB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80GB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722025911"/>
                  </a:ext>
                </a:extLst>
              </a:tr>
              <a:tr h="556174">
                <a:tc rowSpan="2">
                  <a:txBody>
                    <a:bodyPr/>
                    <a:lstStyle/>
                    <a:p>
                      <a:r>
                        <a:rPr kumimoji="1" lang="en-US" altLang="ja-JP" sz="1500" dirty="0"/>
                        <a:t>ABEJA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ABEJA LLM</a:t>
                      </a:r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</a:t>
                      </a:r>
                      <a:r>
                        <a:rPr kumimoji="1" lang="en-US" altLang="ja-JP" sz="1500" b="0" dirty="0"/>
                        <a:t>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/>
                        <a:t>52GB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b="0" dirty="0"/>
                        <a:t>26GB</a:t>
                      </a:r>
                      <a:endParaRPr kumimoji="1" lang="ja-JP" altLang="en-US" sz="1500" b="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27841999"/>
                  </a:ext>
                </a:extLst>
              </a:tr>
              <a:tr h="55617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Open</a:t>
                      </a:r>
                      <a:r>
                        <a:rPr kumimoji="1" lang="ja-JP" altLang="en-US" sz="1500" dirty="0"/>
                        <a:t>版</a:t>
                      </a:r>
                      <a:r>
                        <a:rPr kumimoji="1" lang="en-US" altLang="ja-JP" sz="1500" dirty="0"/>
                        <a:t>ABEJA LLM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2.7B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10.8GB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2.7GB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1.35GB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66513134"/>
                  </a:ext>
                </a:extLst>
              </a:tr>
              <a:tr h="556174">
                <a:tc rowSpan="2"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CyberAgent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ja-JP" altLang="en-US" sz="1500" dirty="0"/>
                        <a:t>極予測</a:t>
                      </a:r>
                      <a:r>
                        <a:rPr kumimoji="1" lang="en-US" altLang="ja-JP" sz="1500" dirty="0"/>
                        <a:t>AI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6.5GB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042330952"/>
                  </a:ext>
                </a:extLst>
              </a:tr>
              <a:tr h="556174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OpenCALM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6.8B 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27.2GB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13.6GB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6.8GB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1622422079"/>
                  </a:ext>
                </a:extLst>
              </a:tr>
              <a:tr h="594268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Rinna</a:t>
                      </a:r>
                    </a:p>
                    <a:p>
                      <a:r>
                        <a:rPr kumimoji="1" lang="en-US" altLang="ja-JP" sz="1500" dirty="0"/>
                        <a:t>(Microsoft</a:t>
                      </a:r>
                      <a:r>
                        <a:rPr kumimoji="1" lang="ja-JP" altLang="en-US" sz="1500" dirty="0"/>
                        <a:t>から独立</a:t>
                      </a:r>
                      <a:r>
                        <a:rPr kumimoji="1" lang="en-US" altLang="ja-JP" sz="1500" dirty="0"/>
                        <a:t>)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Rinna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3.6B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3.6GB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1.8GB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27937864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AI Inside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PolyShere-1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140B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560GB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280GB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140GB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70GB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921050433"/>
                  </a:ext>
                </a:extLst>
              </a:tr>
              <a:tr h="556174"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NTT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 err="1"/>
                        <a:t>tsuzumi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0.6B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2.4GB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1.2GB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0.6GB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r>
                        <a:rPr kumimoji="1" lang="en-US" altLang="ja-JP" sz="1500" dirty="0"/>
                        <a:t>0.3GB</a:t>
                      </a:r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tc>
                  <a:txBody>
                    <a:bodyPr/>
                    <a:lstStyle/>
                    <a:p>
                      <a:endParaRPr kumimoji="1" lang="ja-JP" altLang="en-US" sz="1500" dirty="0"/>
                    </a:p>
                  </a:txBody>
                  <a:tcPr marL="137139" marR="137139" marT="68569" marB="68569"/>
                </a:tc>
                <a:extLst>
                  <a:ext uri="{0D108BD9-81ED-4DB2-BD59-A6C34878D82A}">
                    <a16:rowId xmlns:a16="http://schemas.microsoft.com/office/drawing/2014/main" val="24559598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EA2C00-5A60-677E-72EA-94F3235009A0}"/>
              </a:ext>
            </a:extLst>
          </p:cNvPr>
          <p:cNvSpPr txBox="1"/>
          <p:nvPr/>
        </p:nvSpPr>
        <p:spPr>
          <a:xfrm>
            <a:off x="1518636" y="1517727"/>
            <a:ext cx="3954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/>
              <a:t>B</a:t>
            </a:r>
            <a:r>
              <a:rPr kumimoji="1" lang="ja-JP" altLang="en-US" sz="2700" dirty="0"/>
              <a:t>＝</a:t>
            </a:r>
            <a:r>
              <a:rPr kumimoji="1" lang="en-US" altLang="ja-JP" sz="2700" dirty="0"/>
              <a:t>10</a:t>
            </a:r>
            <a:r>
              <a:rPr kumimoji="1" lang="ja-JP" altLang="en-US" sz="2700" dirty="0"/>
              <a:t>億パラメータ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896749-2556-56BF-1681-190FDE15B688}"/>
              </a:ext>
            </a:extLst>
          </p:cNvPr>
          <p:cNvSpPr txBox="1"/>
          <p:nvPr/>
        </p:nvSpPr>
        <p:spPr>
          <a:xfrm>
            <a:off x="5897662" y="1482216"/>
            <a:ext cx="106486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dirty="0"/>
              <a:t>16bit Float =   2Byte/</a:t>
            </a:r>
            <a:r>
              <a:rPr kumimoji="1" lang="ja-JP" altLang="en-US" sz="2100" dirty="0"/>
              <a:t>パラメーター</a:t>
            </a:r>
            <a:r>
              <a:rPr kumimoji="1" lang="en-US" altLang="ja-JP" sz="2100" dirty="0"/>
              <a:t>  =  </a:t>
            </a:r>
            <a:r>
              <a:rPr kumimoji="1" lang="ja-JP" altLang="en-US" sz="2100" dirty="0"/>
              <a:t>パラメータ数の２倍（</a:t>
            </a:r>
            <a:r>
              <a:rPr kumimoji="1" lang="en-US" altLang="ja-JP" sz="2100" dirty="0"/>
              <a:t>GB</a:t>
            </a:r>
            <a:r>
              <a:rPr kumimoji="1" lang="ja-JP" altLang="en-US" sz="2100" dirty="0"/>
              <a:t>）</a:t>
            </a:r>
            <a:endParaRPr kumimoji="1" lang="en-US" altLang="ja-JP" sz="2100" dirty="0"/>
          </a:p>
          <a:p>
            <a:r>
              <a:rPr kumimoji="1" lang="en-US" altLang="ja-JP" sz="2100" dirty="0"/>
              <a:t>Int8            =   1Byte/</a:t>
            </a:r>
            <a:r>
              <a:rPr kumimoji="1" lang="ja-JP" altLang="en-US" sz="2100" dirty="0"/>
              <a:t>パラメーター  </a:t>
            </a:r>
            <a:r>
              <a:rPr lang="en-US" altLang="ja-JP" sz="2100" dirty="0"/>
              <a:t>=  </a:t>
            </a:r>
            <a:r>
              <a:rPr lang="ja-JP" altLang="en-US" sz="2100" dirty="0"/>
              <a:t>パラメータ数（</a:t>
            </a:r>
            <a:r>
              <a:rPr lang="en-US" altLang="ja-JP" sz="2100" dirty="0"/>
              <a:t>GB</a:t>
            </a:r>
            <a:r>
              <a:rPr lang="ja-JP" altLang="en-US" sz="2100" dirty="0"/>
              <a:t>）</a:t>
            </a:r>
            <a:endParaRPr lang="en-US" altLang="ja-JP" sz="2100" dirty="0"/>
          </a:p>
          <a:p>
            <a:r>
              <a:rPr lang="en-US" altLang="ja-JP" sz="2100" dirty="0"/>
              <a:t>4bit</a:t>
            </a:r>
            <a:r>
              <a:rPr lang="ja-JP" altLang="en-US" sz="2100" dirty="0"/>
              <a:t>量子化 </a:t>
            </a:r>
            <a:r>
              <a:rPr lang="en-US" altLang="ja-JP" sz="2100" dirty="0"/>
              <a:t> =0.5Byte</a:t>
            </a:r>
            <a:r>
              <a:rPr kumimoji="1" lang="en-US" altLang="ja-JP" sz="2100" dirty="0"/>
              <a:t>/</a:t>
            </a:r>
            <a:r>
              <a:rPr kumimoji="1" lang="ja-JP" altLang="en-US" sz="2100" dirty="0"/>
              <a:t>パラメーター  </a:t>
            </a:r>
            <a:r>
              <a:rPr lang="en-US" altLang="ja-JP" sz="2100" dirty="0"/>
              <a:t>=  </a:t>
            </a:r>
            <a:r>
              <a:rPr lang="ja-JP" altLang="en-US" sz="2100" dirty="0"/>
              <a:t>パラメータ数の半分（</a:t>
            </a:r>
            <a:r>
              <a:rPr lang="en-US" altLang="ja-JP" sz="2100" dirty="0"/>
              <a:t>GB</a:t>
            </a:r>
            <a:r>
              <a:rPr lang="ja-JP" altLang="en-US" sz="2100" dirty="0"/>
              <a:t>）</a:t>
            </a:r>
            <a:endParaRPr lang="en-US" altLang="ja-JP" sz="21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6177E3-9303-88CC-4BE1-15F12014F54D}"/>
              </a:ext>
            </a:extLst>
          </p:cNvPr>
          <p:cNvSpPr txBox="1"/>
          <p:nvPr/>
        </p:nvSpPr>
        <p:spPr>
          <a:xfrm>
            <a:off x="516407" y="8809917"/>
            <a:ext cx="16405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/>
              <a:t>推論だけを想定すると</a:t>
            </a:r>
            <a:r>
              <a:rPr kumimoji="1" lang="en-US" altLang="ja-JP" sz="2100" dirty="0"/>
              <a:t>Int8/4bit</a:t>
            </a:r>
            <a:r>
              <a:rPr kumimoji="1" lang="ja-JP" altLang="en-US" sz="2100" dirty="0"/>
              <a:t>量子化等を用いると８</a:t>
            </a:r>
            <a:r>
              <a:rPr kumimoji="1" lang="en-US" altLang="ja-JP" sz="2100" dirty="0"/>
              <a:t>GB</a:t>
            </a:r>
            <a:r>
              <a:rPr kumimoji="1" lang="ja-JP" altLang="en-US" sz="2100" dirty="0"/>
              <a:t>の</a:t>
            </a:r>
            <a:r>
              <a:rPr kumimoji="1" lang="en-US" altLang="ja-JP" sz="2100" dirty="0"/>
              <a:t>VRAM</a:t>
            </a:r>
            <a:r>
              <a:rPr kumimoji="1" lang="ja-JP" altLang="en-US" sz="2100" dirty="0"/>
              <a:t>を乗せた</a:t>
            </a:r>
            <a:r>
              <a:rPr kumimoji="1" lang="en-US" altLang="ja-JP" sz="2100" dirty="0"/>
              <a:t>GPU</a:t>
            </a:r>
            <a:r>
              <a:rPr kumimoji="1" lang="ja-JP" altLang="en-US" sz="2100" dirty="0"/>
              <a:t>でも動作すると考えられる。</a:t>
            </a:r>
            <a:endParaRPr kumimoji="1" lang="en-US" altLang="ja-JP" sz="2100" dirty="0"/>
          </a:p>
          <a:p>
            <a:r>
              <a:rPr kumimoji="1" lang="ja-JP" altLang="en-US" sz="2100" dirty="0"/>
              <a:t>とりあえず動かしてみる的な場合は８</a:t>
            </a:r>
            <a:r>
              <a:rPr kumimoji="1" lang="en-US" altLang="ja-JP" sz="2100" dirty="0"/>
              <a:t>GB</a:t>
            </a:r>
            <a:r>
              <a:rPr kumimoji="1" lang="ja-JP" altLang="en-US" sz="2100" dirty="0"/>
              <a:t>で良いかもしれない。</a:t>
            </a:r>
            <a:endParaRPr kumimoji="1" lang="en-US" altLang="ja-JP" sz="2100" dirty="0"/>
          </a:p>
          <a:p>
            <a:r>
              <a:rPr kumimoji="1" lang="ja-JP" altLang="en-US" sz="2100" dirty="0"/>
              <a:t>ただ、将来的な事や処理速度等を考えると</a:t>
            </a:r>
            <a:r>
              <a:rPr kumimoji="1" lang="en-US" altLang="ja-JP" sz="2100" dirty="0"/>
              <a:t>VRAM</a:t>
            </a:r>
            <a:r>
              <a:rPr kumimoji="1" lang="ja-JP" altLang="en-US" sz="2100" dirty="0"/>
              <a:t>は有るに越したことは無いと考える。いきなり</a:t>
            </a:r>
            <a:r>
              <a:rPr kumimoji="1" lang="en-US" altLang="ja-JP" sz="2100" dirty="0"/>
              <a:t>Quadro</a:t>
            </a:r>
            <a:r>
              <a:rPr kumimoji="1" lang="ja-JP" altLang="en-US" sz="2100" dirty="0"/>
              <a:t>レベルを導入するのは無謀とも考えられるので、</a:t>
            </a:r>
            <a:r>
              <a:rPr kumimoji="1" lang="en-US" altLang="ja-JP" sz="2100" dirty="0"/>
              <a:t>RTX4000</a:t>
            </a:r>
            <a:r>
              <a:rPr kumimoji="1" lang="ja-JP" altLang="en-US" sz="2100" dirty="0"/>
              <a:t>シリーズの上位</a:t>
            </a:r>
            <a:r>
              <a:rPr kumimoji="1" lang="en-US" altLang="ja-JP" sz="2100" dirty="0"/>
              <a:t>GPU</a:t>
            </a:r>
            <a:r>
              <a:rPr kumimoji="1" lang="ja-JP" altLang="en-US" sz="2100" dirty="0"/>
              <a:t>を導入してはどうだろうか。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1F6EA9-1E55-0A95-429F-E05114BCBC5D}"/>
              </a:ext>
            </a:extLst>
          </p:cNvPr>
          <p:cNvSpPr txBox="1"/>
          <p:nvPr/>
        </p:nvSpPr>
        <p:spPr>
          <a:xfrm>
            <a:off x="516406" y="2579556"/>
            <a:ext cx="16259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dirty="0"/>
              <a:t>以下の表のサイズは</a:t>
            </a:r>
            <a:r>
              <a:rPr lang="ja-JP" altLang="en-US" sz="2700" b="1" dirty="0">
                <a:solidFill>
                  <a:srgbClr val="FF0000"/>
                </a:solidFill>
              </a:rPr>
              <a:t>推論のみのモデルサイズ</a:t>
            </a:r>
            <a:r>
              <a:rPr lang="ja-JP" altLang="en-US" sz="2700" dirty="0"/>
              <a:t>である。</a:t>
            </a:r>
            <a:r>
              <a:rPr lang="en-US" altLang="ja-JP" sz="2700" b="1" dirty="0">
                <a:solidFill>
                  <a:srgbClr val="FF0000"/>
                </a:solidFill>
              </a:rPr>
              <a:t>Fine-tuning</a:t>
            </a:r>
            <a:r>
              <a:rPr lang="ja-JP" altLang="en-US" sz="2700" b="1" dirty="0">
                <a:solidFill>
                  <a:srgbClr val="FF0000"/>
                </a:solidFill>
              </a:rPr>
              <a:t>を行うには更に必要</a:t>
            </a:r>
            <a:r>
              <a:rPr lang="ja-JP" altLang="en-US" sz="2700" dirty="0"/>
              <a:t>となる。</a:t>
            </a:r>
            <a:endParaRPr kumimoji="1" lang="ja-JP" altLang="en-US" sz="27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C16911-2BEB-4D6D-CE84-DF8518574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1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>
            <a:noAutofit/>
          </a:bodyPr>
          <a:lstStyle/>
          <a:p>
            <a:r>
              <a:rPr lang="en-US" altLang="ja-JP" sz="5399" dirty="0"/>
              <a:t>LLM</a:t>
            </a:r>
            <a:r>
              <a:rPr lang="ja-JP" altLang="en-US" sz="5399" dirty="0"/>
              <a:t>の</a:t>
            </a:r>
            <a:r>
              <a:rPr lang="en-US" altLang="ja-JP" sz="5399" dirty="0"/>
              <a:t>Fine Tuning</a:t>
            </a:r>
            <a:r>
              <a:rPr lang="ja-JP" altLang="en-US" sz="5399" dirty="0"/>
              <a:t>（学習）に必要な環境について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407530" y="1218554"/>
            <a:ext cx="1772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  <a:r>
              <a:rPr kumimoji="1" lang="en-US" altLang="ja-JP" sz="2400" dirty="0"/>
              <a:t>YouTube</a:t>
            </a:r>
            <a:r>
              <a:rPr kumimoji="1" lang="ja-JP" altLang="en-US" sz="2400" dirty="0"/>
              <a:t>（</a:t>
            </a:r>
            <a:r>
              <a:rPr kumimoji="1" lang="en-US" altLang="ja-JP" sz="2400" dirty="0">
                <a:hlinkClick r:id="rId2"/>
              </a:rPr>
              <a:t>https://www.youtube.com/watch?v=P6eweyxbTb0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r>
              <a:rPr lang="ja-JP" altLang="en-US" sz="2400" dirty="0"/>
              <a:t>資料（以下のリンクで</a:t>
            </a:r>
            <a:r>
              <a:rPr lang="en-US" altLang="ja-JP" sz="2400" dirty="0"/>
              <a:t>pdf</a:t>
            </a:r>
            <a:r>
              <a:rPr lang="ja-JP" altLang="en-US" sz="2400" dirty="0"/>
              <a:t>のダウンロード画面になります。）</a:t>
            </a:r>
            <a:endParaRPr lang="en-US" altLang="ja-JP" sz="2400" dirty="0"/>
          </a:p>
          <a:p>
            <a:r>
              <a:rPr lang="ja-JP" altLang="en-US" sz="2400" dirty="0"/>
              <a:t>（</a:t>
            </a:r>
            <a:r>
              <a:rPr lang="en-US" altLang="ja-JP" sz="2400" dirty="0">
                <a:hlinkClick r:id="rId3"/>
              </a:rPr>
              <a:t>https://files.speakerdeck.com/presentations/0e4a60bef0284c72b4afc5af6f0ce9f5/LLM%E3%81%AEfine-tune.pdf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776DAE-932A-96FF-A7BD-63D105E0A2A4}"/>
              </a:ext>
            </a:extLst>
          </p:cNvPr>
          <p:cNvSpPr txBox="1"/>
          <p:nvPr/>
        </p:nvSpPr>
        <p:spPr>
          <a:xfrm>
            <a:off x="518051" y="2785017"/>
            <a:ext cx="1223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dirty="0"/>
              <a:t>●</a:t>
            </a:r>
            <a:r>
              <a:rPr kumimoji="1" lang="en-US" altLang="ja-JP" sz="2700" dirty="0" err="1"/>
              <a:t>LoRA:Full</a:t>
            </a:r>
            <a:r>
              <a:rPr kumimoji="1" lang="en-US" altLang="ja-JP" sz="2700" dirty="0"/>
              <a:t> Finetuning</a:t>
            </a:r>
            <a:r>
              <a:rPr kumimoji="1" lang="ja-JP" altLang="en-US" sz="2700" dirty="0"/>
              <a:t>ではなく、追加のパラメータのみ学習する</a:t>
            </a:r>
            <a:endParaRPr kumimoji="1" lang="en-US" altLang="ja-JP" sz="2700" dirty="0"/>
          </a:p>
          <a:p>
            <a:r>
              <a:rPr lang="ja-JP" altLang="en-US" sz="2700" dirty="0"/>
              <a:t>　　　　　学習した重みファイルは数</a:t>
            </a:r>
            <a:r>
              <a:rPr lang="en-US" altLang="ja-JP" sz="2700" dirty="0"/>
              <a:t>MB</a:t>
            </a:r>
            <a:r>
              <a:rPr lang="ja-JP" altLang="en-US" sz="2700" dirty="0"/>
              <a:t>程度</a:t>
            </a:r>
            <a:endParaRPr kumimoji="1" lang="ja-JP" altLang="en-US" sz="2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A81D4C8-3774-C0B1-FEBC-698F2F3AF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670" y="3763197"/>
            <a:ext cx="11710754" cy="53902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CD1D47-B303-1ADE-E6F0-2604D49CC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767" y="3269690"/>
            <a:ext cx="2698430" cy="19922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1D02CA-0F19-B890-F5B9-6B589D7280B8}"/>
              </a:ext>
            </a:extLst>
          </p:cNvPr>
          <p:cNvSpPr txBox="1"/>
          <p:nvPr/>
        </p:nvSpPr>
        <p:spPr>
          <a:xfrm>
            <a:off x="14242767" y="5273740"/>
            <a:ext cx="2698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500" dirty="0"/>
              <a:t>ローラ違い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66F9B2-B91C-E6DB-0243-763C41C6F3E7}"/>
              </a:ext>
            </a:extLst>
          </p:cNvPr>
          <p:cNvSpPr txBox="1"/>
          <p:nvPr/>
        </p:nvSpPr>
        <p:spPr>
          <a:xfrm>
            <a:off x="795259" y="9014772"/>
            <a:ext cx="163979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結果として学習には、推論用モデルの</a:t>
            </a:r>
            <a:r>
              <a:rPr kumimoji="1" lang="en-US" altLang="ja-JP" sz="2800" dirty="0"/>
              <a:t>VRAM</a:t>
            </a:r>
            <a:r>
              <a:rPr kumimoji="1" lang="ja-JP" altLang="en-US" sz="2800" dirty="0"/>
              <a:t>容量＋数</a:t>
            </a:r>
            <a:r>
              <a:rPr kumimoji="1" lang="en-US" altLang="ja-JP" sz="2800" dirty="0"/>
              <a:t>GB</a:t>
            </a:r>
            <a:r>
              <a:rPr kumimoji="1" lang="ja-JP" altLang="en-US" sz="2800" dirty="0"/>
              <a:t>の</a:t>
            </a:r>
            <a:r>
              <a:rPr kumimoji="1" lang="en-US" altLang="ja-JP" sz="2800" dirty="0"/>
              <a:t>VRAM</a:t>
            </a:r>
            <a:r>
              <a:rPr kumimoji="1" lang="ja-JP" altLang="en-US" sz="2800" dirty="0"/>
              <a:t>容量が必要となる程度と考えられる。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51AF7E96-D785-7D2B-3461-5C199DAE1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CAD5-3371-740D-2031-BC5592C1CD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325"/>
            <a:ext cx="15771813" cy="1122363"/>
          </a:xfrm>
        </p:spPr>
        <p:txBody>
          <a:bodyPr/>
          <a:lstStyle/>
          <a:p>
            <a:r>
              <a:rPr kumimoji="1" lang="ja-JP" altLang="en-US" dirty="0"/>
              <a:t>対象</a:t>
            </a:r>
            <a:r>
              <a:rPr kumimoji="1" lang="en-US" altLang="ja-JP" dirty="0"/>
              <a:t>GPU</a:t>
            </a:r>
            <a:r>
              <a:rPr kumimoji="1" lang="ja-JP" altLang="en-US" dirty="0"/>
              <a:t>一覧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6F3F1-C6A4-AAA4-C24A-4DD32E24B8BF}"/>
              </a:ext>
            </a:extLst>
          </p:cNvPr>
          <p:cNvSpPr txBox="1"/>
          <p:nvPr/>
        </p:nvSpPr>
        <p:spPr>
          <a:xfrm>
            <a:off x="1587282" y="1218554"/>
            <a:ext cx="1105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700" dirty="0"/>
              <a:t>参考サイト（</a:t>
            </a:r>
            <a:r>
              <a:rPr kumimoji="1" lang="en-US" altLang="ja-JP" sz="2700" dirty="0">
                <a:hlinkClick r:id="rId2"/>
              </a:rPr>
              <a:t>https://pcfreebook.com/article/459993300.html</a:t>
            </a:r>
            <a:r>
              <a:rPr kumimoji="1" lang="ja-JP" altLang="en-US" sz="2700" dirty="0"/>
              <a:t>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F8682A-F6DA-6FA1-4607-EA9CF0F015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5" y="1906993"/>
            <a:ext cx="5770695" cy="829968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49B477-A116-84BE-11A9-30AB1E525DE4}"/>
              </a:ext>
            </a:extLst>
          </p:cNvPr>
          <p:cNvSpPr/>
          <p:nvPr/>
        </p:nvSpPr>
        <p:spPr>
          <a:xfrm>
            <a:off x="3777605" y="6774541"/>
            <a:ext cx="6317484" cy="1683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A43A48-9EEC-751C-CD92-787BED8FA446}"/>
              </a:ext>
            </a:extLst>
          </p:cNvPr>
          <p:cNvSpPr txBox="1"/>
          <p:nvPr/>
        </p:nvSpPr>
        <p:spPr>
          <a:xfrm>
            <a:off x="10654044" y="6700954"/>
            <a:ext cx="7682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/>
              <a:t>←左記の表から</a:t>
            </a:r>
            <a:r>
              <a:rPr kumimoji="1" lang="en-US" altLang="ja-JP" sz="2100" dirty="0"/>
              <a:t>VRAM16GB</a:t>
            </a:r>
            <a:r>
              <a:rPr kumimoji="1" lang="ja-JP" altLang="en-US" sz="2100" dirty="0"/>
              <a:t>以上を抜き出した。左記の表の</a:t>
            </a:r>
            <a:r>
              <a:rPr kumimoji="1" lang="en-US" altLang="ja-JP" sz="2100" dirty="0"/>
              <a:t>GPU</a:t>
            </a:r>
            <a:r>
              <a:rPr kumimoji="1" lang="ja-JP" altLang="en-US" sz="2100" dirty="0"/>
              <a:t>を含むシステムが必要と考える。</a:t>
            </a:r>
            <a:endParaRPr kumimoji="1" lang="en-US" altLang="ja-JP" sz="2100" dirty="0"/>
          </a:p>
          <a:p>
            <a:r>
              <a:rPr kumimoji="1" lang="ja-JP" altLang="en-US" sz="2100" dirty="0"/>
              <a:t>メインメモリは</a:t>
            </a:r>
            <a:r>
              <a:rPr kumimoji="1" lang="en-US" altLang="ja-JP" sz="2100" dirty="0"/>
              <a:t>32GB</a:t>
            </a:r>
            <a:r>
              <a:rPr kumimoji="1" lang="ja-JP" altLang="en-US" sz="2100" dirty="0"/>
              <a:t>以上か</a:t>
            </a:r>
            <a:r>
              <a:rPr kumimoji="1" lang="en-US" altLang="ja-JP" sz="2100" dirty="0"/>
              <a:t>(64GB</a:t>
            </a:r>
            <a:r>
              <a:rPr kumimoji="1" lang="ja-JP" altLang="en-US" sz="2100" dirty="0"/>
              <a:t>以上必要かは不明</a:t>
            </a:r>
            <a:r>
              <a:rPr kumimoji="1" lang="en-US" altLang="ja-JP" sz="2100" dirty="0"/>
              <a:t>)</a:t>
            </a:r>
          </a:p>
          <a:p>
            <a:r>
              <a:rPr lang="en-US" altLang="ja-JP" sz="2100" dirty="0"/>
              <a:t>CPU</a:t>
            </a:r>
            <a:r>
              <a:rPr lang="ja-JP" altLang="en-US" sz="2100" dirty="0"/>
              <a:t>もそれなりに良いやつが必要と考える。</a:t>
            </a:r>
            <a:endParaRPr kumimoji="1" lang="ja-JP" altLang="en-US" sz="21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0EB49-EC4D-535B-6C6B-B600EAEC5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44447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</TotalTime>
  <Words>884</Words>
  <Application>Microsoft Office PowerPoint</Application>
  <PresentationFormat>ユーザー設定</PresentationFormat>
  <Paragraphs>123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No Header</vt:lpstr>
      <vt:lpstr>Uranus - Free Layout</vt:lpstr>
      <vt:lpstr>LLM学習・推論に必要なPCスペック検討</vt:lpstr>
      <vt:lpstr>前提条件</vt:lpstr>
      <vt:lpstr>サマリー</vt:lpstr>
      <vt:lpstr>日本語特化LLM（発表順）</vt:lpstr>
      <vt:lpstr>LLMのFine Tuning（学習）に必要な環境について</vt:lpstr>
      <vt:lpstr>対象GPU一覧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喬稔 井伊</cp:lastModifiedBy>
  <cp:revision>71</cp:revision>
  <dcterms:created xsi:type="dcterms:W3CDTF">2016-06-18T12:18:23Z</dcterms:created>
  <dcterms:modified xsi:type="dcterms:W3CDTF">2024-02-07T00:17:24Z</dcterms:modified>
</cp:coreProperties>
</file>