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5" r:id="rId5"/>
    <p:sldId id="273" r:id="rId6"/>
    <p:sldId id="274" r:id="rId7"/>
    <p:sldId id="287" r:id="rId8"/>
    <p:sldId id="275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8" r:id="rId19"/>
    <p:sldId id="299" r:id="rId20"/>
    <p:sldId id="297" r:id="rId21"/>
    <p:sldId id="259" r:id="rId22"/>
    <p:sldId id="270" r:id="rId23"/>
    <p:sldId id="260" r:id="rId24"/>
    <p:sldId id="26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승석" initials="이" lastIdx="1" clrIdx="0">
    <p:extLst>
      <p:ext uri="{19B8F6BF-5375-455C-9EA6-DF929625EA0E}">
        <p15:presenceInfo xmlns:p15="http://schemas.microsoft.com/office/powerpoint/2012/main" userId="47c7cc9f9ba48a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838EA"/>
    <a:srgbClr val="FA8A36"/>
    <a:srgbClr val="5B9B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0476" autoAdjust="0"/>
  </p:normalViewPr>
  <p:slideViewPr>
    <p:cSldViewPr snapToGrid="0">
      <p:cViewPr varScale="1">
        <p:scale>
          <a:sx n="113" d="100"/>
          <a:sy n="113" d="100"/>
        </p:scale>
        <p:origin x="15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41:51.98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69785-95FB-447C-BE80-32D77DAAF90F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484A1-B4A0-4CB5-8C22-EB9F7C90F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096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484A1-B4A0-4CB5-8C22-EB9F7C90F0A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599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484A1-B4A0-4CB5-8C22-EB9F7C90F0A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736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484A1-B4A0-4CB5-8C22-EB9F7C90F0A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468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484A1-B4A0-4CB5-8C22-EB9F7C90F0A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253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484A1-B4A0-4CB5-8C22-EB9F7C90F0A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60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484A1-B4A0-4CB5-8C22-EB9F7C90F0A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046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484A1-B4A0-4CB5-8C22-EB9F7C90F0A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03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484A1-B4A0-4CB5-8C22-EB9F7C90F0A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628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484A1-B4A0-4CB5-8C22-EB9F7C90F0A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380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484A1-B4A0-4CB5-8C22-EB9F7C90F0A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028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484A1-B4A0-4CB5-8C22-EB9F7C90F0A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854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484A1-B4A0-4CB5-8C22-EB9F7C90F0A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06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484A1-B4A0-4CB5-8C22-EB9F7C90F0A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14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0D89-CE91-4300-8CC5-4B074D36190C}" type="datetimeFigureOut">
              <a:rPr lang="ko-KR" altLang="en-US" smtClean="0"/>
              <a:t>2021-02-17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4992-D422-4C87-B7F4-D39C961462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19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0D89-CE91-4300-8CC5-4B074D36190C}" type="datetimeFigureOut">
              <a:rPr lang="ko-KR" altLang="en-US" smtClean="0"/>
              <a:t>2021-02-17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4992-D422-4C87-B7F4-D39C961462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62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0D89-CE91-4300-8CC5-4B074D36190C}" type="datetimeFigureOut">
              <a:rPr lang="ko-KR" altLang="en-US" smtClean="0"/>
              <a:t>2021-02-17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4992-D422-4C87-B7F4-D39C961462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0D89-CE91-4300-8CC5-4B074D36190C}" type="datetimeFigureOut">
              <a:rPr lang="ko-KR" altLang="en-US" smtClean="0"/>
              <a:t>2021-02-17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4992-D422-4C87-B7F4-D39C961462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08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0D89-CE91-4300-8CC5-4B074D36190C}" type="datetimeFigureOut">
              <a:rPr lang="ko-KR" altLang="en-US" smtClean="0"/>
              <a:t>2021-02-17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4992-D422-4C87-B7F4-D39C961462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11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0D89-CE91-4300-8CC5-4B074D36190C}" type="datetimeFigureOut">
              <a:rPr lang="ko-KR" altLang="en-US" smtClean="0"/>
              <a:t>2021-02-17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4992-D422-4C87-B7F4-D39C961462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22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0D89-CE91-4300-8CC5-4B074D36190C}" type="datetimeFigureOut">
              <a:rPr lang="ko-KR" altLang="en-US" smtClean="0"/>
              <a:t>2021-02-17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4992-D422-4C87-B7F4-D39C961462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24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0D89-CE91-4300-8CC5-4B074D36190C}" type="datetimeFigureOut">
              <a:rPr lang="ko-KR" altLang="en-US" smtClean="0"/>
              <a:t>2021-02-17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4992-D422-4C87-B7F4-D39C961462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7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0D89-CE91-4300-8CC5-4B074D36190C}" type="datetimeFigureOut">
              <a:rPr lang="ko-KR" altLang="en-US" smtClean="0"/>
              <a:t>2021-02-17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4992-D422-4C87-B7F4-D39C961462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36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0D89-CE91-4300-8CC5-4B074D36190C}" type="datetimeFigureOut">
              <a:rPr lang="ko-KR" altLang="en-US" smtClean="0"/>
              <a:t>2021-02-17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4992-D422-4C87-B7F4-D39C961462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0D89-CE91-4300-8CC5-4B074D36190C}" type="datetimeFigureOut">
              <a:rPr lang="ko-KR" altLang="en-US" smtClean="0"/>
              <a:t>2021-02-17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4992-D422-4C87-B7F4-D39C961462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07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D0D89-CE91-4300-8CC5-4B074D36190C}" type="datetimeFigureOut">
              <a:rPr lang="ko-KR" altLang="en-US" smtClean="0"/>
              <a:t>2021-02-17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84992-D422-4C87-B7F4-D39C961462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55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각 삼각형 16"/>
          <p:cNvSpPr/>
          <p:nvPr/>
        </p:nvSpPr>
        <p:spPr>
          <a:xfrm flipH="1">
            <a:off x="9267164" y="409188"/>
            <a:ext cx="2940453" cy="6448812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-1" y="0"/>
            <a:ext cx="6618515" cy="6858001"/>
            <a:chOff x="-1" y="0"/>
            <a:chExt cx="6618515" cy="6858001"/>
          </a:xfrm>
        </p:grpSpPr>
        <p:sp>
          <p:nvSpPr>
            <p:cNvPr id="20" name="직각 삼각형 19"/>
            <p:cNvSpPr/>
            <p:nvPr/>
          </p:nvSpPr>
          <p:spPr>
            <a:xfrm flipV="1">
              <a:off x="3506863" y="0"/>
              <a:ext cx="3111651" cy="685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-1" y="1"/>
              <a:ext cx="3521377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337938" y="2240221"/>
            <a:ext cx="6499427" cy="1393373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DirectX 11</a:t>
            </a:r>
            <a:endParaRPr lang="ko-KR" altLang="en-US" b="1" dirty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4237963" y="2230728"/>
            <a:ext cx="6499427" cy="1393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Matrix</a:t>
            </a:r>
            <a:endParaRPr lang="ko-KR" altLang="en-US" b="1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8690026" y="2736872"/>
            <a:ext cx="688713" cy="89672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207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79">
        <p:fade/>
      </p:transition>
    </mc:Choice>
    <mc:Fallback xmlns="">
      <p:transition spd="med" advTm="42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0.54635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1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0.24779 -0.0013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83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0.0007 L -0.53086 -0.3972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15" y="-1990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/>
      <p:bldP spid="22" grpId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99888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/>
          <p:cNvSpPr txBox="1">
            <a:spLocks/>
          </p:cNvSpPr>
          <p:nvPr/>
        </p:nvSpPr>
        <p:spPr>
          <a:xfrm>
            <a:off x="-2235410" y="-696687"/>
            <a:ext cx="6499427" cy="1393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 smtClean="0"/>
              <a:t>Matrix</a:t>
            </a:r>
            <a:endParaRPr lang="ko-KR" altLang="en-US" sz="3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57239" y="1504431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행렬의 연산</a:t>
            </a:r>
            <a:endParaRPr lang="ko-KR" alt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904840" y="1472107"/>
            <a:ext cx="31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[</a:t>
            </a:r>
            <a:endParaRPr lang="ko-KR" alt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987648" y="1467490"/>
            <a:ext cx="31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239" y="2897688"/>
            <a:ext cx="1695238" cy="26190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10527" y="2612924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A + B = B + A</a:t>
            </a:r>
            <a:endParaRPr lang="ko-KR" alt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03273" y="3487075"/>
            <a:ext cx="3296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(A + B) + C = A +(B + C)</a:t>
            </a:r>
            <a:endParaRPr lang="ko-KR" alt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403273" y="4380080"/>
            <a:ext cx="2542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r(A + B) = </a:t>
            </a:r>
            <a:r>
              <a:rPr lang="en-US" altLang="ko-KR" sz="2000" b="1" dirty="0" err="1" smtClean="0"/>
              <a:t>rA</a:t>
            </a:r>
            <a:r>
              <a:rPr lang="en-US" altLang="ko-KR" sz="2000" b="1" dirty="0" smtClean="0"/>
              <a:t> + </a:t>
            </a:r>
            <a:r>
              <a:rPr lang="en-US" altLang="ko-KR" sz="2000" b="1" dirty="0" err="1" smtClean="0"/>
              <a:t>rB</a:t>
            </a:r>
            <a:endParaRPr lang="ko-KR" alt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403273" y="5282512"/>
            <a:ext cx="2424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(r + s)A = </a:t>
            </a:r>
            <a:r>
              <a:rPr lang="en-US" altLang="ko-KR" sz="2000" b="1" dirty="0" err="1" smtClean="0"/>
              <a:t>rA</a:t>
            </a:r>
            <a:r>
              <a:rPr lang="en-US" altLang="ko-KR" sz="2000" b="1" dirty="0" smtClean="0"/>
              <a:t> + </a:t>
            </a:r>
            <a:r>
              <a:rPr lang="en-US" altLang="ko-KR" sz="2000" b="1" dirty="0" err="1" smtClean="0"/>
              <a:t>sA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403273" y="233592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덧셈의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교환 법칙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04843" y="319533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덧셈의 결합 법칙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21558" y="4100625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행렬들에 대한 스칼라의 </a:t>
            </a:r>
            <a:r>
              <a:rPr lang="ko-KR" altLang="en-US" dirty="0" err="1" smtClean="0"/>
              <a:t>분배법칙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403273" y="5006228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스칼라들에 대한 행렬의 </a:t>
            </a:r>
            <a:r>
              <a:rPr lang="ko-KR" altLang="en-US" dirty="0" err="1" smtClean="0"/>
              <a:t>분배법칙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-8466" y="1248228"/>
            <a:ext cx="770468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</a:t>
            </a:r>
            <a:endParaRPr lang="ko-KR" altLang="en-US" sz="3000" b="1" dirty="0"/>
          </a:p>
        </p:txBody>
      </p:sp>
      <p:sp>
        <p:nvSpPr>
          <p:cNvPr id="35" name="직사각형 34"/>
          <p:cNvSpPr/>
          <p:nvPr/>
        </p:nvSpPr>
        <p:spPr>
          <a:xfrm>
            <a:off x="-8466" y="1865090"/>
            <a:ext cx="770468" cy="6096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2</a:t>
            </a:r>
            <a:endParaRPr lang="ko-KR" altLang="en-US" sz="3000" b="1" dirty="0"/>
          </a:p>
        </p:txBody>
      </p:sp>
      <p:sp>
        <p:nvSpPr>
          <p:cNvPr id="36" name="직사각형 35"/>
          <p:cNvSpPr/>
          <p:nvPr/>
        </p:nvSpPr>
        <p:spPr>
          <a:xfrm>
            <a:off x="-7254" y="2481947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3</a:t>
            </a:r>
            <a:endParaRPr lang="ko-KR" altLang="en-US" sz="3000" b="1" dirty="0"/>
          </a:p>
        </p:txBody>
      </p:sp>
      <p:sp>
        <p:nvSpPr>
          <p:cNvPr id="37" name="직사각형 36"/>
          <p:cNvSpPr/>
          <p:nvPr/>
        </p:nvSpPr>
        <p:spPr>
          <a:xfrm>
            <a:off x="-7256" y="3106065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14303" y="1277257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목차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21557" y="1898924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/>
              <a:t>학습</a:t>
            </a:r>
            <a:endParaRPr lang="ko-KR" altLang="en-US" sz="3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021557" y="2520591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4303" y="3142258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정리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5932" y="4063928"/>
            <a:ext cx="17892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매트릭스란</a:t>
            </a:r>
            <a:r>
              <a:rPr lang="en-US" altLang="ko-KR" b="1" dirty="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행렬의 곱셈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전치행렬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단위행렬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요약정리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90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1">
        <p:fade/>
      </p:transition>
    </mc:Choice>
    <mc:Fallback xmlns="">
      <p:transition spd="med" advTm="11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99888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/>
          <p:cNvSpPr txBox="1">
            <a:spLocks/>
          </p:cNvSpPr>
          <p:nvPr/>
        </p:nvSpPr>
        <p:spPr>
          <a:xfrm>
            <a:off x="-2235410" y="-696687"/>
            <a:ext cx="6499427" cy="1393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 smtClean="0"/>
              <a:t>Matrix</a:t>
            </a:r>
            <a:endParaRPr lang="ko-KR" altLang="en-US" sz="3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57239" y="1504431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행렬의 곱셈</a:t>
            </a:r>
            <a:endParaRPr lang="ko-KR" alt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904840" y="1472107"/>
            <a:ext cx="31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[</a:t>
            </a:r>
            <a:endParaRPr lang="ko-KR" alt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987648" y="1467490"/>
            <a:ext cx="31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331" y="3281971"/>
            <a:ext cx="1533333" cy="8285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41" y="3134351"/>
            <a:ext cx="1533333" cy="11238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96331" y="2417640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A x B </a:t>
            </a:r>
            <a:r>
              <a:rPr lang="ko-KR" altLang="en-US" b="1" dirty="0" smtClean="0"/>
              <a:t>는 정의되지 않는다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831987" y="4629940"/>
            <a:ext cx="7488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A </a:t>
            </a:r>
            <a:r>
              <a:rPr lang="ko-KR" altLang="en-US" sz="1600" b="1" dirty="0" smtClean="0"/>
              <a:t>의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행 은  </a:t>
            </a:r>
            <a:r>
              <a:rPr lang="en-US" altLang="ko-KR" sz="1600" b="1" dirty="0" smtClean="0"/>
              <a:t>(x, y) </a:t>
            </a:r>
            <a:r>
              <a:rPr lang="ko-KR" altLang="en-US" sz="1600" b="1" dirty="0" smtClean="0"/>
              <a:t>뿐인 </a:t>
            </a:r>
            <a:r>
              <a:rPr lang="en-US" altLang="ko-KR" sz="1600" b="1" dirty="0" smtClean="0"/>
              <a:t>2</a:t>
            </a:r>
            <a:r>
              <a:rPr lang="ko-KR" altLang="en-US" sz="1600" b="1" dirty="0" smtClean="0"/>
              <a:t>차원 행벡터이지만 </a:t>
            </a:r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B </a:t>
            </a:r>
            <a:r>
              <a:rPr lang="ko-KR" altLang="en-US" sz="1600" b="1" dirty="0" smtClean="0"/>
              <a:t>의 열은 </a:t>
            </a:r>
            <a:r>
              <a:rPr lang="en-US" altLang="ko-KR" sz="1600" b="1" dirty="0" smtClean="0"/>
              <a:t>(x, y, z) </a:t>
            </a:r>
            <a:r>
              <a:rPr lang="ko-KR" altLang="en-US" sz="1600" b="1" dirty="0" smtClean="0"/>
              <a:t>인 </a:t>
            </a:r>
            <a:r>
              <a:rPr lang="en-US" altLang="ko-KR" sz="1600" b="1" dirty="0" smtClean="0"/>
              <a:t>3</a:t>
            </a:r>
            <a:r>
              <a:rPr lang="ko-KR" altLang="en-US" sz="1600" b="1" dirty="0" smtClean="0"/>
              <a:t>차원 </a:t>
            </a:r>
            <a:r>
              <a:rPr lang="ko-KR" altLang="en-US" sz="1600" b="1" dirty="0" err="1" smtClean="0"/>
              <a:t>열벡터이므로</a:t>
            </a:r>
            <a:r>
              <a:rPr lang="ko-KR" altLang="en-US" sz="1600" b="1" dirty="0" smtClean="0"/>
              <a:t> 서로 다른 차원을 정의 할 수 없다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sp>
        <p:nvSpPr>
          <p:cNvPr id="22" name="직사각형 21"/>
          <p:cNvSpPr/>
          <p:nvPr/>
        </p:nvSpPr>
        <p:spPr>
          <a:xfrm>
            <a:off x="-8466" y="1248228"/>
            <a:ext cx="770468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</a:t>
            </a:r>
            <a:endParaRPr lang="ko-KR" altLang="en-US" sz="3000" b="1" dirty="0"/>
          </a:p>
        </p:txBody>
      </p:sp>
      <p:sp>
        <p:nvSpPr>
          <p:cNvPr id="27" name="직사각형 26"/>
          <p:cNvSpPr/>
          <p:nvPr/>
        </p:nvSpPr>
        <p:spPr>
          <a:xfrm>
            <a:off x="-8466" y="1865090"/>
            <a:ext cx="770468" cy="6096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2</a:t>
            </a:r>
            <a:endParaRPr lang="ko-KR" altLang="en-US" sz="3000" b="1" dirty="0"/>
          </a:p>
        </p:txBody>
      </p:sp>
      <p:sp>
        <p:nvSpPr>
          <p:cNvPr id="28" name="직사각형 27"/>
          <p:cNvSpPr/>
          <p:nvPr/>
        </p:nvSpPr>
        <p:spPr>
          <a:xfrm>
            <a:off x="-7254" y="2481947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3</a:t>
            </a:r>
            <a:endParaRPr lang="ko-KR" altLang="en-US" sz="3000" b="1" dirty="0"/>
          </a:p>
        </p:txBody>
      </p:sp>
      <p:sp>
        <p:nvSpPr>
          <p:cNvPr id="29" name="직사각형 28"/>
          <p:cNvSpPr/>
          <p:nvPr/>
        </p:nvSpPr>
        <p:spPr>
          <a:xfrm>
            <a:off x="-7256" y="3106065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14303" y="1277257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목차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1557" y="1898924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/>
              <a:t>학습</a:t>
            </a:r>
            <a:endParaRPr lang="ko-KR" altLang="en-US" sz="3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21557" y="2520591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4303" y="3142258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정리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932" y="4063928"/>
            <a:ext cx="17892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매트릭스란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행렬의 곱셈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전치행렬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단위행렬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요약정리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1">
        <p:fade/>
      </p:transition>
    </mc:Choice>
    <mc:Fallback xmlns="">
      <p:transition spd="med" advTm="11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19" y="3380336"/>
            <a:ext cx="2200000" cy="1152381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0" y="899888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/>
          <p:cNvSpPr txBox="1">
            <a:spLocks/>
          </p:cNvSpPr>
          <p:nvPr/>
        </p:nvSpPr>
        <p:spPr>
          <a:xfrm>
            <a:off x="-2235410" y="-696687"/>
            <a:ext cx="6499427" cy="1393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 smtClean="0"/>
              <a:t>Matrix</a:t>
            </a:r>
            <a:endParaRPr lang="ko-KR" altLang="en-US" sz="3000" b="1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48" y="3375722"/>
            <a:ext cx="2200000" cy="11523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57239" y="1504431"/>
            <a:ext cx="21066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행렬의 </a:t>
            </a:r>
            <a:r>
              <a:rPr lang="ko-KR" altLang="en-US" sz="2800" b="1" dirty="0"/>
              <a:t>곱셈</a:t>
            </a:r>
          </a:p>
          <a:p>
            <a:endParaRPr lang="ko-KR" alt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904840" y="1472107"/>
            <a:ext cx="31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[</a:t>
            </a:r>
            <a:endParaRPr lang="ko-KR" alt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987648" y="1467490"/>
            <a:ext cx="31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3514058" y="3444270"/>
            <a:ext cx="1898451" cy="332509"/>
          </a:xfrm>
          <a:prstGeom prst="rect">
            <a:avLst/>
          </a:prstGeom>
          <a:solidFill>
            <a:srgbClr val="F838E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825700" y="3442530"/>
            <a:ext cx="628046" cy="1027870"/>
          </a:xfrm>
          <a:prstGeom prst="rect">
            <a:avLst/>
          </a:prstGeom>
          <a:solidFill>
            <a:srgbClr val="F838E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57456" y="36964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15531" y="2896328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행렬의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곱셈은 다음과 같이 정의된다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-8466" y="1248228"/>
            <a:ext cx="770468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</a:t>
            </a:r>
            <a:endParaRPr lang="ko-KR" altLang="en-US" sz="3000" b="1" dirty="0"/>
          </a:p>
        </p:txBody>
      </p:sp>
      <p:sp>
        <p:nvSpPr>
          <p:cNvPr id="27" name="직사각형 26"/>
          <p:cNvSpPr/>
          <p:nvPr/>
        </p:nvSpPr>
        <p:spPr>
          <a:xfrm>
            <a:off x="-8466" y="1865090"/>
            <a:ext cx="770468" cy="6096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2</a:t>
            </a:r>
            <a:endParaRPr lang="ko-KR" altLang="en-US" sz="3000" b="1" dirty="0"/>
          </a:p>
        </p:txBody>
      </p:sp>
      <p:sp>
        <p:nvSpPr>
          <p:cNvPr id="28" name="직사각형 27"/>
          <p:cNvSpPr/>
          <p:nvPr/>
        </p:nvSpPr>
        <p:spPr>
          <a:xfrm>
            <a:off x="-7254" y="2481947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3</a:t>
            </a:r>
            <a:endParaRPr lang="ko-KR" altLang="en-US" sz="3000" b="1" dirty="0"/>
          </a:p>
        </p:txBody>
      </p:sp>
      <p:sp>
        <p:nvSpPr>
          <p:cNvPr id="29" name="직사각형 28"/>
          <p:cNvSpPr/>
          <p:nvPr/>
        </p:nvSpPr>
        <p:spPr>
          <a:xfrm>
            <a:off x="-7256" y="3106065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14303" y="1277257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목차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1557" y="1898924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/>
              <a:t>학습</a:t>
            </a:r>
            <a:endParaRPr lang="ko-KR" altLang="en-US" sz="3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21557" y="2520591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4303" y="3142258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정리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932" y="4063928"/>
            <a:ext cx="17892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매트릭스란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행렬의 곱셈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전치행렬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단위행렬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요약정리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77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1">
        <p:fade/>
      </p:transition>
    </mc:Choice>
    <mc:Fallback xmlns="">
      <p:transition spd="med" advTm="11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99888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/>
          <p:cNvSpPr txBox="1">
            <a:spLocks/>
          </p:cNvSpPr>
          <p:nvPr/>
        </p:nvSpPr>
        <p:spPr>
          <a:xfrm>
            <a:off x="-2235410" y="-696687"/>
            <a:ext cx="6499427" cy="1393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 smtClean="0"/>
              <a:t>Matrix</a:t>
            </a:r>
            <a:endParaRPr lang="ko-KR" altLang="en-US" sz="3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57239" y="1504431"/>
            <a:ext cx="21066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행렬의 </a:t>
            </a:r>
            <a:r>
              <a:rPr lang="ko-KR" altLang="en-US" sz="2800" b="1" dirty="0"/>
              <a:t>곱셈</a:t>
            </a:r>
          </a:p>
          <a:p>
            <a:endParaRPr lang="ko-KR" alt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904840" y="1472107"/>
            <a:ext cx="31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[</a:t>
            </a:r>
            <a:endParaRPr lang="ko-KR" alt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987648" y="1467490"/>
            <a:ext cx="31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315531" y="2896328"/>
            <a:ext cx="617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그렇다면 다음과 같은 행렬은 </a:t>
            </a:r>
            <a:r>
              <a:rPr lang="ko-KR" altLang="en-US" b="1" dirty="0" err="1" smtClean="0"/>
              <a:t>곱셈식이</a:t>
            </a:r>
            <a:r>
              <a:rPr lang="ko-KR" altLang="en-US" b="1" dirty="0" smtClean="0"/>
              <a:t> 성립할 수 있을까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019" y="3878045"/>
            <a:ext cx="2200000" cy="11523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648" y="4068520"/>
            <a:ext cx="2200000" cy="7714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74558" y="42418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-8466" y="1248228"/>
            <a:ext cx="770468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</a:t>
            </a:r>
            <a:endParaRPr lang="ko-KR" altLang="en-US" sz="3000" b="1" dirty="0"/>
          </a:p>
        </p:txBody>
      </p:sp>
      <p:sp>
        <p:nvSpPr>
          <p:cNvPr id="29" name="직사각형 28"/>
          <p:cNvSpPr/>
          <p:nvPr/>
        </p:nvSpPr>
        <p:spPr>
          <a:xfrm>
            <a:off x="-8466" y="1865090"/>
            <a:ext cx="770468" cy="6096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2</a:t>
            </a:r>
            <a:endParaRPr lang="ko-KR" altLang="en-US" sz="3000" b="1" dirty="0"/>
          </a:p>
        </p:txBody>
      </p:sp>
      <p:sp>
        <p:nvSpPr>
          <p:cNvPr id="30" name="직사각형 29"/>
          <p:cNvSpPr/>
          <p:nvPr/>
        </p:nvSpPr>
        <p:spPr>
          <a:xfrm>
            <a:off x="-7254" y="2481947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3</a:t>
            </a:r>
            <a:endParaRPr lang="ko-KR" altLang="en-US" sz="3000" b="1" dirty="0"/>
          </a:p>
        </p:txBody>
      </p:sp>
      <p:sp>
        <p:nvSpPr>
          <p:cNvPr id="31" name="직사각형 30"/>
          <p:cNvSpPr/>
          <p:nvPr/>
        </p:nvSpPr>
        <p:spPr>
          <a:xfrm>
            <a:off x="-7256" y="3106065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14303" y="1277257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목차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21557" y="1898924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/>
              <a:t>학습</a:t>
            </a:r>
            <a:endParaRPr lang="ko-KR" altLang="en-US" sz="3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021557" y="2520591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14303" y="3142258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정리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5932" y="4063928"/>
            <a:ext cx="17892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매트릭스란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행렬의 곱셈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전치행렬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단위행렬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요약정리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73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1">
        <p:fade/>
      </p:transition>
    </mc:Choice>
    <mc:Fallback xmlns="">
      <p:transition spd="med" advTm="11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99888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/>
          <p:cNvSpPr txBox="1">
            <a:spLocks/>
          </p:cNvSpPr>
          <p:nvPr/>
        </p:nvSpPr>
        <p:spPr>
          <a:xfrm>
            <a:off x="-2235410" y="-696687"/>
            <a:ext cx="6499427" cy="1393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 smtClean="0"/>
              <a:t>Matrix</a:t>
            </a:r>
            <a:endParaRPr lang="ko-KR" altLang="en-US" sz="3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57239" y="1504431"/>
            <a:ext cx="21066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행렬의 </a:t>
            </a:r>
            <a:r>
              <a:rPr lang="ko-KR" altLang="en-US" sz="2800" b="1" dirty="0"/>
              <a:t>곱셈</a:t>
            </a:r>
          </a:p>
          <a:p>
            <a:endParaRPr lang="ko-KR" alt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904840" y="1472107"/>
            <a:ext cx="31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[</a:t>
            </a:r>
            <a:endParaRPr lang="ko-KR" alt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987648" y="1467490"/>
            <a:ext cx="31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239" y="2341685"/>
            <a:ext cx="5752381" cy="197142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-8466" y="1248228"/>
            <a:ext cx="770468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</a:t>
            </a:r>
            <a:endParaRPr lang="ko-KR" altLang="en-US" sz="3000" b="1" dirty="0"/>
          </a:p>
        </p:txBody>
      </p:sp>
      <p:sp>
        <p:nvSpPr>
          <p:cNvPr id="22" name="직사각형 21"/>
          <p:cNvSpPr/>
          <p:nvPr/>
        </p:nvSpPr>
        <p:spPr>
          <a:xfrm>
            <a:off x="-8466" y="1865090"/>
            <a:ext cx="770468" cy="6096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2</a:t>
            </a:r>
            <a:endParaRPr lang="ko-KR" altLang="en-US" sz="3000" b="1" dirty="0"/>
          </a:p>
        </p:txBody>
      </p:sp>
      <p:sp>
        <p:nvSpPr>
          <p:cNvPr id="28" name="직사각형 27"/>
          <p:cNvSpPr/>
          <p:nvPr/>
        </p:nvSpPr>
        <p:spPr>
          <a:xfrm>
            <a:off x="-7254" y="2481947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3</a:t>
            </a:r>
            <a:endParaRPr lang="ko-KR" altLang="en-US" sz="3000" b="1" dirty="0"/>
          </a:p>
        </p:txBody>
      </p:sp>
      <p:sp>
        <p:nvSpPr>
          <p:cNvPr id="29" name="직사각형 28"/>
          <p:cNvSpPr/>
          <p:nvPr/>
        </p:nvSpPr>
        <p:spPr>
          <a:xfrm>
            <a:off x="-7256" y="3106065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14303" y="1277257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목차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1557" y="1898924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/>
              <a:t>학습</a:t>
            </a:r>
            <a:endParaRPr lang="ko-KR" altLang="en-US" sz="3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21557" y="2520591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4303" y="3142258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정리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932" y="4063928"/>
            <a:ext cx="17892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매트릭스란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행렬의 곱셈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전치행렬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단위행렬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요약정리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54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1">
        <p:fade/>
      </p:transition>
    </mc:Choice>
    <mc:Fallback xmlns="">
      <p:transition spd="med" advTm="11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99888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/>
          <p:cNvSpPr txBox="1">
            <a:spLocks/>
          </p:cNvSpPr>
          <p:nvPr/>
        </p:nvSpPr>
        <p:spPr>
          <a:xfrm>
            <a:off x="-2235410" y="-696687"/>
            <a:ext cx="6499427" cy="1393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 smtClean="0"/>
              <a:t>Matrix</a:t>
            </a:r>
            <a:endParaRPr lang="ko-KR" altLang="en-US" sz="3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57239" y="1504431"/>
            <a:ext cx="21066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행렬의 </a:t>
            </a:r>
            <a:r>
              <a:rPr lang="ko-KR" altLang="en-US" sz="2800" b="1" dirty="0"/>
              <a:t>곱셈</a:t>
            </a:r>
          </a:p>
          <a:p>
            <a:endParaRPr lang="ko-KR" alt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904840" y="1472107"/>
            <a:ext cx="31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[</a:t>
            </a:r>
            <a:endParaRPr lang="ko-KR" alt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987648" y="1467490"/>
            <a:ext cx="31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287" y="2286956"/>
            <a:ext cx="9476190" cy="376190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-8466" y="1248228"/>
            <a:ext cx="770468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</a:t>
            </a:r>
            <a:endParaRPr lang="ko-KR" altLang="en-US" sz="3000" b="1" dirty="0"/>
          </a:p>
        </p:txBody>
      </p:sp>
      <p:sp>
        <p:nvSpPr>
          <p:cNvPr id="22" name="직사각형 21"/>
          <p:cNvSpPr/>
          <p:nvPr/>
        </p:nvSpPr>
        <p:spPr>
          <a:xfrm>
            <a:off x="-8466" y="1865090"/>
            <a:ext cx="770468" cy="6096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2</a:t>
            </a:r>
            <a:endParaRPr lang="ko-KR" altLang="en-US" sz="3000" b="1" dirty="0"/>
          </a:p>
        </p:txBody>
      </p:sp>
      <p:sp>
        <p:nvSpPr>
          <p:cNvPr id="28" name="직사각형 27"/>
          <p:cNvSpPr/>
          <p:nvPr/>
        </p:nvSpPr>
        <p:spPr>
          <a:xfrm>
            <a:off x="-7254" y="2481947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3</a:t>
            </a:r>
            <a:endParaRPr lang="ko-KR" altLang="en-US" sz="3000" b="1" dirty="0"/>
          </a:p>
        </p:txBody>
      </p:sp>
      <p:sp>
        <p:nvSpPr>
          <p:cNvPr id="29" name="직사각형 28"/>
          <p:cNvSpPr/>
          <p:nvPr/>
        </p:nvSpPr>
        <p:spPr>
          <a:xfrm>
            <a:off x="-7256" y="3106065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14303" y="1277257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목차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1557" y="1898924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/>
              <a:t>학습</a:t>
            </a:r>
            <a:endParaRPr lang="ko-KR" altLang="en-US" sz="3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21557" y="2520591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4303" y="3142258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정리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932" y="4063928"/>
            <a:ext cx="17892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매트릭스란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행렬의 곱셈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전치행렬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단위행렬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요약정리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43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1">
        <p:fade/>
      </p:transition>
    </mc:Choice>
    <mc:Fallback xmlns="">
      <p:transition spd="med" advTm="11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99888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/>
          <p:cNvSpPr txBox="1">
            <a:spLocks/>
          </p:cNvSpPr>
          <p:nvPr/>
        </p:nvSpPr>
        <p:spPr>
          <a:xfrm>
            <a:off x="-2235410" y="-696687"/>
            <a:ext cx="6499427" cy="1393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 smtClean="0"/>
              <a:t>Matrix</a:t>
            </a:r>
            <a:endParaRPr lang="ko-KR" altLang="en-US" sz="3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57239" y="150443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결합법칙</a:t>
            </a:r>
            <a:endParaRPr lang="ko-KR" alt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904840" y="1472107"/>
            <a:ext cx="31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[</a:t>
            </a:r>
            <a:endParaRPr lang="ko-KR" alt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488885" y="1467490"/>
            <a:ext cx="31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04840" y="3506241"/>
            <a:ext cx="6545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 A ( B + C ) = AB + AC ]  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=  </a:t>
            </a:r>
            <a:r>
              <a:rPr lang="en-US" altLang="ko-KR" b="1" dirty="0" smtClean="0"/>
              <a:t> [ ( A + B ) C = AC + BC ]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04840" y="3102758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행렬은 다음과 같은 결합법칙을 만족한다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04840" y="4172256"/>
            <a:ext cx="583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덕분에 행렬들을 곱하는 순서를 적절히 선택할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-8466" y="1248228"/>
            <a:ext cx="770468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</a:t>
            </a:r>
            <a:endParaRPr lang="ko-KR" altLang="en-US" sz="3000" b="1" dirty="0"/>
          </a:p>
        </p:txBody>
      </p:sp>
      <p:sp>
        <p:nvSpPr>
          <p:cNvPr id="29" name="직사각형 28"/>
          <p:cNvSpPr/>
          <p:nvPr/>
        </p:nvSpPr>
        <p:spPr>
          <a:xfrm>
            <a:off x="-8466" y="1865090"/>
            <a:ext cx="770468" cy="6096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2</a:t>
            </a:r>
            <a:endParaRPr lang="ko-KR" altLang="en-US" sz="3000" b="1" dirty="0"/>
          </a:p>
        </p:txBody>
      </p:sp>
      <p:sp>
        <p:nvSpPr>
          <p:cNvPr id="30" name="직사각형 29"/>
          <p:cNvSpPr/>
          <p:nvPr/>
        </p:nvSpPr>
        <p:spPr>
          <a:xfrm>
            <a:off x="-7254" y="2481947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3</a:t>
            </a:r>
            <a:endParaRPr lang="ko-KR" altLang="en-US" sz="3000" b="1" dirty="0"/>
          </a:p>
        </p:txBody>
      </p:sp>
      <p:sp>
        <p:nvSpPr>
          <p:cNvPr id="31" name="직사각형 30"/>
          <p:cNvSpPr/>
          <p:nvPr/>
        </p:nvSpPr>
        <p:spPr>
          <a:xfrm>
            <a:off x="-7256" y="3106065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14303" y="1277257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목차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21557" y="1898924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/>
              <a:t>학습</a:t>
            </a:r>
            <a:endParaRPr lang="ko-KR" altLang="en-US" sz="3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021557" y="2520591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14303" y="3142258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정리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5932" y="4063928"/>
            <a:ext cx="17892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매트릭스란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행렬의 곱셈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전치행렬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단위행렬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요약정리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68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1">
        <p:fade/>
      </p:transition>
    </mc:Choice>
    <mc:Fallback xmlns="">
      <p:transition spd="med" advTm="11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99888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/>
          <p:cNvSpPr txBox="1">
            <a:spLocks/>
          </p:cNvSpPr>
          <p:nvPr/>
        </p:nvSpPr>
        <p:spPr>
          <a:xfrm>
            <a:off x="-2235410" y="-696687"/>
            <a:ext cx="6499427" cy="1393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 smtClean="0"/>
              <a:t>Matrix</a:t>
            </a:r>
            <a:endParaRPr lang="ko-KR" altLang="en-US" sz="3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57239" y="150443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/>
              <a:t>전치행렬</a:t>
            </a:r>
            <a:endParaRPr lang="ko-KR" alt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904840" y="1472107"/>
            <a:ext cx="31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[</a:t>
            </a:r>
            <a:endParaRPr lang="ko-KR" alt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498121" y="1467490"/>
            <a:ext cx="31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57" y="2788354"/>
            <a:ext cx="1533333" cy="8285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454" y="4197132"/>
            <a:ext cx="1533333" cy="11238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699" y="4382846"/>
            <a:ext cx="1819048" cy="7523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755" y="2790156"/>
            <a:ext cx="1457143" cy="828571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5480612" y="3626187"/>
            <a:ext cx="1089891" cy="5894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-8466" y="1248228"/>
            <a:ext cx="770468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</a:t>
            </a:r>
            <a:endParaRPr lang="ko-KR" altLang="en-US" sz="3000" b="1" dirty="0"/>
          </a:p>
        </p:txBody>
      </p:sp>
      <p:sp>
        <p:nvSpPr>
          <p:cNvPr id="28" name="직사각형 27"/>
          <p:cNvSpPr/>
          <p:nvPr/>
        </p:nvSpPr>
        <p:spPr>
          <a:xfrm>
            <a:off x="-8466" y="1865090"/>
            <a:ext cx="770468" cy="6096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2</a:t>
            </a:r>
            <a:endParaRPr lang="ko-KR" altLang="en-US" sz="3000" b="1" dirty="0"/>
          </a:p>
        </p:txBody>
      </p:sp>
      <p:sp>
        <p:nvSpPr>
          <p:cNvPr id="29" name="직사각형 28"/>
          <p:cNvSpPr/>
          <p:nvPr/>
        </p:nvSpPr>
        <p:spPr>
          <a:xfrm>
            <a:off x="-7254" y="2481947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3</a:t>
            </a:r>
            <a:endParaRPr lang="ko-KR" altLang="en-US" sz="3000" b="1" dirty="0"/>
          </a:p>
        </p:txBody>
      </p:sp>
      <p:sp>
        <p:nvSpPr>
          <p:cNvPr id="30" name="직사각형 29"/>
          <p:cNvSpPr/>
          <p:nvPr/>
        </p:nvSpPr>
        <p:spPr>
          <a:xfrm>
            <a:off x="-7256" y="3106065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14303" y="1277257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목차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21557" y="1898924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/>
              <a:t>학습</a:t>
            </a:r>
            <a:endParaRPr lang="ko-KR" altLang="en-US" sz="3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021557" y="2520591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14303" y="3142258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정리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932" y="4063928"/>
            <a:ext cx="17892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매트릭스란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행렬의 곱셈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전치행렬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단위행렬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요약정리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9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1">
        <p:fade/>
      </p:transition>
    </mc:Choice>
    <mc:Fallback xmlns="">
      <p:transition spd="med" advTm="11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99888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/>
          <p:cNvSpPr txBox="1">
            <a:spLocks/>
          </p:cNvSpPr>
          <p:nvPr/>
        </p:nvSpPr>
        <p:spPr>
          <a:xfrm>
            <a:off x="-2235410" y="-696687"/>
            <a:ext cx="6499427" cy="1393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 smtClean="0"/>
              <a:t>Matrix</a:t>
            </a:r>
            <a:endParaRPr lang="ko-KR" altLang="en-US" sz="3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57239" y="150443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/>
              <a:t>단위행렬</a:t>
            </a:r>
            <a:endParaRPr lang="en-US" altLang="ko-KR" sz="2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904840" y="1472107"/>
            <a:ext cx="31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[</a:t>
            </a:r>
            <a:endParaRPr lang="ko-KR" alt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498121" y="1467490"/>
            <a:ext cx="31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057239" y="2335925"/>
            <a:ext cx="275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정방행렬</a:t>
            </a:r>
            <a:r>
              <a:rPr lang="en-US" altLang="ko-KR" dirty="0" smtClean="0"/>
              <a:t>(square matrix)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7168" y="2745242"/>
            <a:ext cx="519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정방 행렬은 행과 열의 수가 같은 행렬을 말한다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453620" y="3489063"/>
            <a:ext cx="6041293" cy="2186870"/>
            <a:chOff x="3444193" y="3705884"/>
            <a:chExt cx="6041293" cy="2186870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4193" y="4199012"/>
              <a:ext cx="2200000" cy="1152381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5486" y="4392574"/>
              <a:ext cx="2200000" cy="771429"/>
            </a:xfrm>
            <a:prstGeom prst="rect">
              <a:avLst/>
            </a:prstGeom>
          </p:spPr>
        </p:pic>
        <p:sp>
          <p:nvSpPr>
            <p:cNvPr id="7" name="타원 6"/>
            <p:cNvSpPr/>
            <p:nvPr/>
          </p:nvSpPr>
          <p:spPr>
            <a:xfrm>
              <a:off x="3598425" y="3832165"/>
              <a:ext cx="1799391" cy="1799391"/>
            </a:xfrm>
            <a:prstGeom prst="ellipse">
              <a:avLst/>
            </a:prstGeom>
            <a:solidFill>
              <a:srgbClr val="5B9BD5">
                <a:alpha val="0"/>
              </a:srgbClr>
            </a:solidFill>
            <a:ln w="285750">
              <a:solidFill>
                <a:srgbClr val="00B05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2648979">
              <a:off x="8217788" y="3705884"/>
              <a:ext cx="341745" cy="218687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8849666">
              <a:off x="7746714" y="3859773"/>
              <a:ext cx="341745" cy="968605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18849666">
              <a:off x="8682837" y="4775001"/>
              <a:ext cx="341745" cy="968605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-8466" y="1248228"/>
            <a:ext cx="770468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</a:t>
            </a:r>
            <a:endParaRPr lang="ko-KR" altLang="en-US" sz="3000" b="1" dirty="0"/>
          </a:p>
        </p:txBody>
      </p:sp>
      <p:sp>
        <p:nvSpPr>
          <p:cNvPr id="29" name="직사각형 28"/>
          <p:cNvSpPr/>
          <p:nvPr/>
        </p:nvSpPr>
        <p:spPr>
          <a:xfrm>
            <a:off x="-8466" y="1865090"/>
            <a:ext cx="770468" cy="6096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2</a:t>
            </a:r>
            <a:endParaRPr lang="ko-KR" altLang="en-US" sz="3000" b="1" dirty="0"/>
          </a:p>
        </p:txBody>
      </p:sp>
      <p:sp>
        <p:nvSpPr>
          <p:cNvPr id="30" name="직사각형 29"/>
          <p:cNvSpPr/>
          <p:nvPr/>
        </p:nvSpPr>
        <p:spPr>
          <a:xfrm>
            <a:off x="-7254" y="2481947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3</a:t>
            </a:r>
            <a:endParaRPr lang="ko-KR" altLang="en-US" sz="3000" b="1" dirty="0"/>
          </a:p>
        </p:txBody>
      </p:sp>
      <p:sp>
        <p:nvSpPr>
          <p:cNvPr id="31" name="직사각형 30"/>
          <p:cNvSpPr/>
          <p:nvPr/>
        </p:nvSpPr>
        <p:spPr>
          <a:xfrm>
            <a:off x="-7256" y="3106065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14303" y="1277257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목차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21557" y="1898924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/>
              <a:t>학습</a:t>
            </a:r>
            <a:endParaRPr lang="ko-KR" altLang="en-US" sz="3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021557" y="2520591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4303" y="3142258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정리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5932" y="4063928"/>
            <a:ext cx="17892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매트릭스란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행렬의 곱셈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전치행렬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단위행렬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요약정리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30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1">
        <p:fade/>
      </p:transition>
    </mc:Choice>
    <mc:Fallback xmlns="">
      <p:transition spd="med" advTm="11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99888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/>
          <p:cNvSpPr txBox="1">
            <a:spLocks/>
          </p:cNvSpPr>
          <p:nvPr/>
        </p:nvSpPr>
        <p:spPr>
          <a:xfrm>
            <a:off x="-2235410" y="-696687"/>
            <a:ext cx="6499427" cy="1393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 smtClean="0"/>
              <a:t>Matrix</a:t>
            </a:r>
            <a:endParaRPr lang="ko-KR" altLang="en-US" sz="3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57239" y="150443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/>
              <a:t>단위행렬</a:t>
            </a:r>
            <a:endParaRPr lang="en-US" altLang="ko-KR" sz="2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904840" y="1472107"/>
            <a:ext cx="31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[</a:t>
            </a:r>
            <a:endParaRPr lang="ko-KR" alt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498121" y="1467490"/>
            <a:ext cx="31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924548" y="2268256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대각</a:t>
            </a:r>
            <a:r>
              <a:rPr lang="en-US" altLang="ko-KR" dirty="0" smtClean="0"/>
              <a:t>(main diagonal)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863" y="3742173"/>
            <a:ext cx="3787491" cy="1983924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 rot="1722610">
            <a:off x="4743371" y="4431485"/>
            <a:ext cx="3559223" cy="611246"/>
          </a:xfrm>
          <a:prstGeom prst="rect">
            <a:avLst/>
          </a:prstGeom>
          <a:solidFill>
            <a:srgbClr val="F838E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047168" y="2745242"/>
            <a:ext cx="730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행렬의 좌측 상단으로부터 우측 하단까지 </a:t>
            </a:r>
            <a:r>
              <a:rPr lang="ko-KR" altLang="en-US" dirty="0" err="1" smtClean="0"/>
              <a:t>대각선상에</a:t>
            </a:r>
            <a:r>
              <a:rPr lang="ko-KR" altLang="en-US" dirty="0" smtClean="0"/>
              <a:t> 있는 성분들을 </a:t>
            </a:r>
            <a:endParaRPr lang="en-US" altLang="ko-KR" dirty="0" smtClean="0"/>
          </a:p>
          <a:p>
            <a:r>
              <a:rPr lang="ko-KR" altLang="en-US" dirty="0" smtClean="0"/>
              <a:t>주 대각 성분 이라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-8466" y="1248228"/>
            <a:ext cx="770468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</a:t>
            </a:r>
            <a:endParaRPr lang="ko-KR" altLang="en-US" sz="3000" b="1" dirty="0"/>
          </a:p>
        </p:txBody>
      </p:sp>
      <p:sp>
        <p:nvSpPr>
          <p:cNvPr id="30" name="직사각형 29"/>
          <p:cNvSpPr/>
          <p:nvPr/>
        </p:nvSpPr>
        <p:spPr>
          <a:xfrm>
            <a:off x="-8466" y="1865090"/>
            <a:ext cx="770468" cy="6096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2</a:t>
            </a:r>
            <a:endParaRPr lang="ko-KR" altLang="en-US" sz="3000" b="1" dirty="0"/>
          </a:p>
        </p:txBody>
      </p:sp>
      <p:sp>
        <p:nvSpPr>
          <p:cNvPr id="31" name="직사각형 30"/>
          <p:cNvSpPr/>
          <p:nvPr/>
        </p:nvSpPr>
        <p:spPr>
          <a:xfrm>
            <a:off x="-7254" y="2481947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3</a:t>
            </a:r>
            <a:endParaRPr lang="ko-KR" altLang="en-US" sz="3000" b="1" dirty="0"/>
          </a:p>
        </p:txBody>
      </p:sp>
      <p:sp>
        <p:nvSpPr>
          <p:cNvPr id="32" name="직사각형 31"/>
          <p:cNvSpPr/>
          <p:nvPr/>
        </p:nvSpPr>
        <p:spPr>
          <a:xfrm>
            <a:off x="-7256" y="3106065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014303" y="1277257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목차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21557" y="1898924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/>
              <a:t>학습</a:t>
            </a:r>
            <a:endParaRPr lang="ko-KR" altLang="en-US" sz="3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21557" y="2520591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14303" y="3142258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정리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932" y="4063928"/>
            <a:ext cx="17892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매트릭스란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행렬의 곱셈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전치행렬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단위행렬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요약정리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3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1">
        <p:fade/>
      </p:transition>
    </mc:Choice>
    <mc:Fallback xmlns="">
      <p:transition spd="med" advTm="11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99888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-8466" y="1248228"/>
            <a:ext cx="770468" cy="6096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</a:t>
            </a:r>
            <a:endParaRPr lang="ko-KR" altLang="en-US" sz="3000" b="1" dirty="0"/>
          </a:p>
        </p:txBody>
      </p:sp>
      <p:sp>
        <p:nvSpPr>
          <p:cNvPr id="16" name="직사각형 15"/>
          <p:cNvSpPr/>
          <p:nvPr/>
        </p:nvSpPr>
        <p:spPr>
          <a:xfrm>
            <a:off x="-8466" y="1865090"/>
            <a:ext cx="770468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2</a:t>
            </a:r>
            <a:endParaRPr lang="ko-KR" altLang="en-US" sz="3000" b="1" dirty="0"/>
          </a:p>
        </p:txBody>
      </p:sp>
      <p:sp>
        <p:nvSpPr>
          <p:cNvPr id="18" name="직사각형 17"/>
          <p:cNvSpPr/>
          <p:nvPr/>
        </p:nvSpPr>
        <p:spPr>
          <a:xfrm>
            <a:off x="-7254" y="2481947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3</a:t>
            </a:r>
            <a:endParaRPr lang="ko-KR" altLang="en-US" sz="3000" b="1" dirty="0"/>
          </a:p>
        </p:txBody>
      </p:sp>
      <p:sp>
        <p:nvSpPr>
          <p:cNvPr id="19" name="직사각형 18"/>
          <p:cNvSpPr/>
          <p:nvPr/>
        </p:nvSpPr>
        <p:spPr>
          <a:xfrm>
            <a:off x="-7256" y="3106065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14303" y="1277257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/>
              <a:t>목차</a:t>
            </a:r>
            <a:endParaRPr lang="ko-KR" altLang="en-US" sz="3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21557" y="1898924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학습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21557" y="2520591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14303" y="3142258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정리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제목 1"/>
          <p:cNvSpPr>
            <a:spLocks noGrp="1"/>
          </p:cNvSpPr>
          <p:nvPr>
            <p:ph type="ctrTitle"/>
          </p:nvPr>
        </p:nvSpPr>
        <p:spPr>
          <a:xfrm>
            <a:off x="3093029" y="1306290"/>
            <a:ext cx="6499427" cy="1393373"/>
          </a:xfrm>
        </p:spPr>
        <p:txBody>
          <a:bodyPr/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242934" y="3120584"/>
            <a:ext cx="17892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매트릭스란</a:t>
            </a:r>
            <a:r>
              <a:rPr lang="en-US" altLang="ko-KR" b="1" dirty="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b="1" dirty="0" smtClean="0"/>
              <a:t>행렬의 곱셈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전치 행렬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단위 </a:t>
            </a:r>
            <a:r>
              <a:rPr lang="ko-KR" altLang="en-US" b="1" dirty="0" smtClean="0"/>
              <a:t>행렬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예제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요약 정리</a:t>
            </a:r>
            <a:endParaRPr lang="en-US" altLang="ko-KR" b="1" dirty="0" smtClean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-2235410" y="-696687"/>
            <a:ext cx="6499427" cy="1393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 smtClean="0"/>
              <a:t>Matrix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65360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1">
        <p:fade/>
      </p:transition>
    </mc:Choice>
    <mc:Fallback xmlns="">
      <p:transition spd="med" advTm="11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99888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/>
          <p:cNvSpPr txBox="1">
            <a:spLocks/>
          </p:cNvSpPr>
          <p:nvPr/>
        </p:nvSpPr>
        <p:spPr>
          <a:xfrm>
            <a:off x="-2235410" y="-696687"/>
            <a:ext cx="6499427" cy="1393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 smtClean="0"/>
              <a:t>Matrix</a:t>
            </a:r>
            <a:endParaRPr lang="ko-KR" altLang="en-US" sz="3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57239" y="150443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/>
              <a:t>단위행렬</a:t>
            </a:r>
            <a:endParaRPr lang="en-US" altLang="ko-KR" sz="2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904840" y="1472107"/>
            <a:ext cx="31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[</a:t>
            </a:r>
            <a:endParaRPr lang="ko-KR" alt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498121" y="1467490"/>
            <a:ext cx="31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733" y="3159539"/>
            <a:ext cx="7760671" cy="2520867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 rot="2780669">
            <a:off x="3379739" y="4230725"/>
            <a:ext cx="1352204" cy="405535"/>
          </a:xfrm>
          <a:prstGeom prst="rect">
            <a:avLst/>
          </a:prstGeom>
          <a:solidFill>
            <a:srgbClr val="F838E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 rot="2594031">
            <a:off x="5356634" y="4206199"/>
            <a:ext cx="2168830" cy="405535"/>
          </a:xfrm>
          <a:prstGeom prst="rect">
            <a:avLst/>
          </a:prstGeom>
          <a:solidFill>
            <a:srgbClr val="F838E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 rot="2644978">
            <a:off x="7932946" y="4220174"/>
            <a:ext cx="2997640" cy="405535"/>
          </a:xfrm>
          <a:prstGeom prst="rect">
            <a:avLst/>
          </a:prstGeom>
          <a:solidFill>
            <a:srgbClr val="F838E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932955" y="2268256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단위행렬</a:t>
            </a:r>
            <a:r>
              <a:rPr lang="en-US" altLang="ko-KR" dirty="0" smtClean="0"/>
              <a:t>(Identity matrix)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87554" y="2725851"/>
            <a:ext cx="717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정방행렬의</a:t>
            </a:r>
            <a:r>
              <a:rPr lang="ko-KR" altLang="en-US" dirty="0" smtClean="0"/>
              <a:t> 주 </a:t>
            </a:r>
            <a:r>
              <a:rPr lang="ko-KR" altLang="en-US" dirty="0" err="1" smtClean="0"/>
              <a:t>대각성분은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이고 나머지는 전부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인 행렬을 말한다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-8466" y="1248228"/>
            <a:ext cx="770468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</a:t>
            </a:r>
            <a:endParaRPr lang="ko-KR" altLang="en-US" sz="3000" b="1" dirty="0"/>
          </a:p>
        </p:txBody>
      </p:sp>
      <p:sp>
        <p:nvSpPr>
          <p:cNvPr id="31" name="직사각형 30"/>
          <p:cNvSpPr/>
          <p:nvPr/>
        </p:nvSpPr>
        <p:spPr>
          <a:xfrm>
            <a:off x="-8466" y="1865090"/>
            <a:ext cx="770468" cy="6096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2</a:t>
            </a:r>
            <a:endParaRPr lang="ko-KR" altLang="en-US" sz="3000" b="1" dirty="0"/>
          </a:p>
        </p:txBody>
      </p:sp>
      <p:sp>
        <p:nvSpPr>
          <p:cNvPr id="32" name="직사각형 31"/>
          <p:cNvSpPr/>
          <p:nvPr/>
        </p:nvSpPr>
        <p:spPr>
          <a:xfrm>
            <a:off x="-7254" y="2481947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3</a:t>
            </a:r>
            <a:endParaRPr lang="ko-KR" altLang="en-US" sz="3000" b="1" dirty="0"/>
          </a:p>
        </p:txBody>
      </p:sp>
      <p:sp>
        <p:nvSpPr>
          <p:cNvPr id="33" name="직사각형 32"/>
          <p:cNvSpPr/>
          <p:nvPr/>
        </p:nvSpPr>
        <p:spPr>
          <a:xfrm>
            <a:off x="-7256" y="3106065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14303" y="1277257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목차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21557" y="1898924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/>
              <a:t>학습</a:t>
            </a:r>
            <a:endParaRPr lang="ko-KR" altLang="en-US" sz="3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21557" y="2520591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14303" y="3142258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정리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932" y="4063928"/>
            <a:ext cx="17892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매트릭스란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행렬의 곱셈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전치행렬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단위행렬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요약정리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65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1">
        <p:fade/>
      </p:transition>
    </mc:Choice>
    <mc:Fallback xmlns="">
      <p:transition spd="med" advTm="11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99888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/>
          <p:cNvSpPr txBox="1">
            <a:spLocks/>
          </p:cNvSpPr>
          <p:nvPr/>
        </p:nvSpPr>
        <p:spPr>
          <a:xfrm>
            <a:off x="3093029" y="1306290"/>
            <a:ext cx="6499427" cy="1393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예제</a:t>
            </a:r>
            <a:endParaRPr lang="en-US" altLang="ko-KR" b="1" dirty="0" smtClean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-2235410" y="-696687"/>
            <a:ext cx="6499427" cy="1393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 smtClean="0"/>
              <a:t>Matrix</a:t>
            </a:r>
            <a:endParaRPr lang="ko-KR" altLang="en-US" sz="3000" b="1" dirty="0"/>
          </a:p>
        </p:txBody>
      </p:sp>
      <p:sp>
        <p:nvSpPr>
          <p:cNvPr id="16" name="직사각형 15"/>
          <p:cNvSpPr/>
          <p:nvPr/>
        </p:nvSpPr>
        <p:spPr>
          <a:xfrm>
            <a:off x="-8466" y="1248228"/>
            <a:ext cx="770468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</a:t>
            </a:r>
            <a:endParaRPr lang="ko-KR" altLang="en-US" sz="3000" b="1" dirty="0"/>
          </a:p>
        </p:txBody>
      </p:sp>
      <p:sp>
        <p:nvSpPr>
          <p:cNvPr id="17" name="직사각형 16"/>
          <p:cNvSpPr/>
          <p:nvPr/>
        </p:nvSpPr>
        <p:spPr>
          <a:xfrm>
            <a:off x="-8466" y="1865090"/>
            <a:ext cx="770468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2</a:t>
            </a:r>
            <a:endParaRPr lang="ko-KR" altLang="en-US" sz="3000" b="1" dirty="0"/>
          </a:p>
        </p:txBody>
      </p:sp>
      <p:sp>
        <p:nvSpPr>
          <p:cNvPr id="20" name="직사각형 19"/>
          <p:cNvSpPr/>
          <p:nvPr/>
        </p:nvSpPr>
        <p:spPr>
          <a:xfrm>
            <a:off x="-7254" y="2481947"/>
            <a:ext cx="769261" cy="6096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3</a:t>
            </a:r>
            <a:endParaRPr lang="ko-KR" altLang="en-US" sz="3000" b="1" dirty="0"/>
          </a:p>
        </p:txBody>
      </p:sp>
      <p:sp>
        <p:nvSpPr>
          <p:cNvPr id="21" name="직사각형 20"/>
          <p:cNvSpPr/>
          <p:nvPr/>
        </p:nvSpPr>
        <p:spPr>
          <a:xfrm>
            <a:off x="-7256" y="3106065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14303" y="1277257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목차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1557" y="1898924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학습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1557" y="2520591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/>
              <a:t>예제</a:t>
            </a:r>
            <a:endParaRPr lang="ko-KR" altLang="en-US" sz="3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014303" y="3142258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정리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1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1">
        <p:fade/>
      </p:transition>
    </mc:Choice>
    <mc:Fallback xmlns="">
      <p:transition spd="med" advTm="11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99888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094170" y="1806948"/>
            <a:ext cx="2521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DirectXMath</a:t>
            </a:r>
            <a:r>
              <a:rPr lang="en-US" altLang="ko-KR" b="1" dirty="0"/>
              <a:t> </a:t>
            </a:r>
            <a:r>
              <a:rPr lang="en-US" altLang="ko-KR" b="1" dirty="0" err="1"/>
              <a:t>Librarys</a:t>
            </a:r>
            <a:endParaRPr lang="en-US" altLang="ko-KR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5932" y="4063928"/>
            <a:ext cx="17892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매트릭스란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행렬의 곱셈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전치 행렬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단위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행렬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/>
              <a:t>예제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요약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-2235410" y="-696687"/>
            <a:ext cx="6499427" cy="1393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 smtClean="0"/>
              <a:t>Matrix</a:t>
            </a:r>
            <a:endParaRPr lang="ko-KR" altLang="en-US" sz="3000" b="1" dirty="0"/>
          </a:p>
        </p:txBody>
      </p:sp>
      <p:sp>
        <p:nvSpPr>
          <p:cNvPr id="30" name="직사각형 29"/>
          <p:cNvSpPr/>
          <p:nvPr/>
        </p:nvSpPr>
        <p:spPr>
          <a:xfrm>
            <a:off x="-8466" y="1248228"/>
            <a:ext cx="770468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</a:t>
            </a:r>
            <a:endParaRPr lang="ko-KR" altLang="en-US" sz="3000" b="1" dirty="0"/>
          </a:p>
        </p:txBody>
      </p:sp>
      <p:sp>
        <p:nvSpPr>
          <p:cNvPr id="31" name="직사각형 30"/>
          <p:cNvSpPr/>
          <p:nvPr/>
        </p:nvSpPr>
        <p:spPr>
          <a:xfrm>
            <a:off x="-8466" y="1865090"/>
            <a:ext cx="770468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2</a:t>
            </a:r>
            <a:endParaRPr lang="ko-KR" altLang="en-US" sz="3000" b="1" dirty="0"/>
          </a:p>
        </p:txBody>
      </p:sp>
      <p:sp>
        <p:nvSpPr>
          <p:cNvPr id="32" name="직사각형 31"/>
          <p:cNvSpPr/>
          <p:nvPr/>
        </p:nvSpPr>
        <p:spPr>
          <a:xfrm>
            <a:off x="-7254" y="2481947"/>
            <a:ext cx="769261" cy="6096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3</a:t>
            </a:r>
            <a:endParaRPr lang="ko-KR" altLang="en-US" sz="3000" b="1" dirty="0"/>
          </a:p>
        </p:txBody>
      </p:sp>
      <p:sp>
        <p:nvSpPr>
          <p:cNvPr id="33" name="직사각형 32"/>
          <p:cNvSpPr/>
          <p:nvPr/>
        </p:nvSpPr>
        <p:spPr>
          <a:xfrm>
            <a:off x="-7256" y="3106065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014303" y="1277257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목차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21557" y="1898924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학습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21557" y="2520591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/>
              <a:t>예제</a:t>
            </a:r>
            <a:endParaRPr lang="ko-KR" altLang="en-US" sz="3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03" y="3142258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정리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31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1">
        <p:fade/>
      </p:transition>
    </mc:Choice>
    <mc:Fallback xmlns="">
      <p:transition spd="med" advTm="11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99888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0" y="1248228"/>
            <a:ext cx="76200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</a:t>
            </a:r>
            <a:endParaRPr lang="ko-KR" altLang="en-US" sz="3000" b="1" dirty="0"/>
          </a:p>
        </p:txBody>
      </p:sp>
      <p:sp>
        <p:nvSpPr>
          <p:cNvPr id="18" name="직사각형 17"/>
          <p:cNvSpPr/>
          <p:nvPr/>
        </p:nvSpPr>
        <p:spPr>
          <a:xfrm>
            <a:off x="-7254" y="2481947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3</a:t>
            </a:r>
            <a:endParaRPr lang="ko-KR" altLang="en-US" sz="3000" b="1" dirty="0"/>
          </a:p>
        </p:txBody>
      </p:sp>
      <p:sp>
        <p:nvSpPr>
          <p:cNvPr id="19" name="직사각형 18"/>
          <p:cNvSpPr/>
          <p:nvPr/>
        </p:nvSpPr>
        <p:spPr>
          <a:xfrm>
            <a:off x="-7256" y="3106065"/>
            <a:ext cx="769261" cy="6096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14303" y="1277257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목차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1557" y="1898924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학습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21557" y="2520591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14303" y="3142258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/>
              <a:t>정리</a:t>
            </a:r>
            <a:endParaRPr lang="ko-KR" altLang="en-US" sz="3000" b="1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3093029" y="1306290"/>
            <a:ext cx="6499427" cy="1393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정리</a:t>
            </a:r>
            <a:endParaRPr lang="en-US" altLang="ko-KR" b="1" dirty="0" smtClean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-2235410" y="-696687"/>
            <a:ext cx="6499427" cy="1393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 smtClean="0"/>
              <a:t>Matrix</a:t>
            </a:r>
            <a:endParaRPr lang="ko-KR" altLang="en-US" sz="3000" b="1" dirty="0"/>
          </a:p>
        </p:txBody>
      </p:sp>
      <p:sp>
        <p:nvSpPr>
          <p:cNvPr id="15" name="직사각형 14"/>
          <p:cNvSpPr/>
          <p:nvPr/>
        </p:nvSpPr>
        <p:spPr>
          <a:xfrm>
            <a:off x="-7256" y="1865090"/>
            <a:ext cx="776326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2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22423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1">
        <p:fade/>
      </p:transition>
    </mc:Choice>
    <mc:Fallback xmlns="">
      <p:transition spd="med" advTm="11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99888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0" y="1248228"/>
            <a:ext cx="76200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</a:t>
            </a:r>
            <a:endParaRPr lang="ko-KR" altLang="en-US" sz="3000" b="1" dirty="0"/>
          </a:p>
        </p:txBody>
      </p:sp>
      <p:sp>
        <p:nvSpPr>
          <p:cNvPr id="18" name="직사각형 17"/>
          <p:cNvSpPr/>
          <p:nvPr/>
        </p:nvSpPr>
        <p:spPr>
          <a:xfrm>
            <a:off x="-7254" y="2481947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3</a:t>
            </a:r>
            <a:endParaRPr lang="ko-KR" altLang="en-US" sz="3000" b="1" dirty="0"/>
          </a:p>
        </p:txBody>
      </p:sp>
      <p:sp>
        <p:nvSpPr>
          <p:cNvPr id="19" name="직사각형 18"/>
          <p:cNvSpPr/>
          <p:nvPr/>
        </p:nvSpPr>
        <p:spPr>
          <a:xfrm>
            <a:off x="-7256" y="3106065"/>
            <a:ext cx="769261" cy="6096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14303" y="1277257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목차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1557" y="1898924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학습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21557" y="2520591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14303" y="3142258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/>
              <a:t>정리</a:t>
            </a:r>
            <a:endParaRPr lang="ko-KR" altLang="en-US" sz="3000" b="1" dirty="0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-2235410" y="-696687"/>
            <a:ext cx="6499427" cy="1393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 smtClean="0"/>
              <a:t>Matrix</a:t>
            </a:r>
            <a:endParaRPr lang="ko-KR" altLang="en-US" sz="3000" b="1" dirty="0"/>
          </a:p>
        </p:txBody>
      </p:sp>
      <p:sp>
        <p:nvSpPr>
          <p:cNvPr id="21" name="직사각형 20"/>
          <p:cNvSpPr/>
          <p:nvPr/>
        </p:nvSpPr>
        <p:spPr>
          <a:xfrm>
            <a:off x="-7256" y="1865090"/>
            <a:ext cx="776326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2</a:t>
            </a:r>
            <a:endParaRPr lang="ko-KR" altLang="en-US" sz="3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501466" y="387773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6199" y="1553028"/>
            <a:ext cx="698024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AutoNum type="arabicPeriod"/>
            </a:pPr>
            <a:r>
              <a:rPr lang="en-US" altLang="ko-KR" sz="1700" dirty="0" smtClean="0"/>
              <a:t>m x n </a:t>
            </a:r>
            <a:r>
              <a:rPr lang="ko-KR" altLang="en-US" sz="1700" dirty="0" smtClean="0"/>
              <a:t>행렬 </a:t>
            </a:r>
            <a:r>
              <a:rPr lang="en-US" altLang="ko-KR" sz="1700" dirty="0" smtClean="0"/>
              <a:t>M</a:t>
            </a:r>
            <a:r>
              <a:rPr lang="ko-KR" altLang="en-US" sz="1700" dirty="0" smtClean="0"/>
              <a:t>은 </a:t>
            </a:r>
            <a:r>
              <a:rPr lang="en-US" altLang="ko-KR" sz="1700" dirty="0" smtClean="0"/>
              <a:t>m </a:t>
            </a:r>
            <a:r>
              <a:rPr lang="ko-KR" altLang="en-US" sz="1700" dirty="0" smtClean="0"/>
              <a:t>개의 행과 </a:t>
            </a:r>
            <a:r>
              <a:rPr lang="en-US" altLang="ko-KR" sz="1700" dirty="0" smtClean="0"/>
              <a:t>n</a:t>
            </a:r>
            <a:r>
              <a:rPr lang="ko-KR" altLang="en-US" sz="1700" dirty="0" smtClean="0"/>
              <a:t>개의 열로 이루어진 실수들의 직사각 배열이다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두 행렬을 더할 때에는 대응되는 성분들을 더한다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행렬에 하나의 스칼라를 곱할 때에는 행렬의 모든 성분에 그 스칼라를 곱한다</a:t>
            </a:r>
            <a:r>
              <a:rPr lang="en-US" altLang="ko-KR" sz="1700" dirty="0" smtClean="0"/>
              <a:t>.</a:t>
            </a:r>
          </a:p>
          <a:p>
            <a:pPr marL="342900" indent="-342900" fontAlgn="base">
              <a:buAutoNum type="arabicPeriod"/>
            </a:pPr>
            <a:endParaRPr lang="en-US" altLang="ko-KR" sz="1700" dirty="0" smtClean="0"/>
          </a:p>
          <a:p>
            <a:pPr marL="342900" indent="-342900" fontAlgn="base">
              <a:buAutoNum type="arabicPeriod"/>
            </a:pPr>
            <a:r>
              <a:rPr lang="ko-KR" altLang="en-US" sz="1700" dirty="0" smtClean="0"/>
              <a:t>만일 </a:t>
            </a:r>
            <a:r>
              <a:rPr lang="en-US" altLang="ko-KR" sz="1700" dirty="0" smtClean="0"/>
              <a:t>A</a:t>
            </a:r>
            <a:r>
              <a:rPr lang="ko-KR" altLang="en-US" sz="1700" dirty="0" smtClean="0"/>
              <a:t>가 </a:t>
            </a:r>
            <a:r>
              <a:rPr lang="en-US" altLang="ko-KR" sz="1700" dirty="0"/>
              <a:t>m x n </a:t>
            </a:r>
            <a:r>
              <a:rPr lang="ko-KR" altLang="en-US" sz="1700" dirty="0" smtClean="0"/>
              <a:t>행렬이고 </a:t>
            </a:r>
            <a:r>
              <a:rPr lang="en-US" altLang="ko-KR" sz="1700" dirty="0" smtClean="0"/>
              <a:t>B</a:t>
            </a:r>
            <a:r>
              <a:rPr lang="ko-KR" altLang="en-US" sz="1700" dirty="0" smtClean="0"/>
              <a:t>가 </a:t>
            </a:r>
            <a:r>
              <a:rPr lang="en-US" altLang="ko-KR" sz="1700" dirty="0" smtClean="0"/>
              <a:t>n x p </a:t>
            </a:r>
            <a:r>
              <a:rPr lang="ko-KR" altLang="en-US" sz="1700" dirty="0" smtClean="0"/>
              <a:t>행렬이면 둘의 곱 </a:t>
            </a:r>
            <a:r>
              <a:rPr lang="en-US" altLang="ko-KR" sz="1700" dirty="0" smtClean="0"/>
              <a:t>AB</a:t>
            </a:r>
            <a:r>
              <a:rPr lang="ko-KR" altLang="en-US" sz="1700" dirty="0" smtClean="0"/>
              <a:t>가 정의된다</a:t>
            </a:r>
            <a:r>
              <a:rPr lang="en-US" altLang="ko-KR" sz="1700" dirty="0" smtClean="0"/>
              <a:t>. AB </a:t>
            </a:r>
            <a:r>
              <a:rPr lang="ko-KR" altLang="en-US" sz="1700" dirty="0" smtClean="0"/>
              <a:t>행렬은 하나의 </a:t>
            </a:r>
            <a:r>
              <a:rPr lang="en-US" altLang="ko-KR" sz="1700" dirty="0" smtClean="0"/>
              <a:t>m x p </a:t>
            </a:r>
            <a:r>
              <a:rPr lang="ko-KR" altLang="en-US" sz="1700" dirty="0" smtClean="0"/>
              <a:t>행렬이다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이를 </a:t>
            </a:r>
            <a:r>
              <a:rPr lang="en-US" altLang="ko-KR" sz="1700" dirty="0" smtClean="0"/>
              <a:t>C </a:t>
            </a:r>
            <a:r>
              <a:rPr lang="ko-KR" altLang="en-US" sz="1700" dirty="0" smtClean="0"/>
              <a:t>라고</a:t>
            </a:r>
            <a:r>
              <a:rPr lang="en-US" altLang="ko-KR" sz="1700" dirty="0" smtClean="0"/>
              <a:t> </a:t>
            </a:r>
            <a:r>
              <a:rPr lang="ko-KR" altLang="en-US" sz="1700" dirty="0" err="1" smtClean="0"/>
              <a:t>할때</a:t>
            </a:r>
            <a:r>
              <a:rPr lang="en-US" altLang="ko-KR" sz="1700" dirty="0" smtClean="0"/>
              <a:t>, C</a:t>
            </a:r>
            <a:r>
              <a:rPr lang="ko-KR" altLang="en-US" sz="1700" dirty="0" smtClean="0"/>
              <a:t>의 </a:t>
            </a:r>
            <a:r>
              <a:rPr lang="en-US" altLang="ko-KR" sz="1700" dirty="0" err="1" smtClean="0"/>
              <a:t>ij</a:t>
            </a:r>
            <a:r>
              <a:rPr lang="ko-KR" altLang="en-US" sz="1700" dirty="0" smtClean="0"/>
              <a:t>번째 성분은 </a:t>
            </a:r>
            <a:r>
              <a:rPr lang="en-US" altLang="ko-KR" sz="1700" dirty="0" smtClean="0"/>
              <a:t>A</a:t>
            </a:r>
            <a:r>
              <a:rPr lang="ko-KR" altLang="en-US" sz="1700" dirty="0" smtClean="0"/>
              <a:t>의 </a:t>
            </a:r>
            <a:r>
              <a:rPr lang="en-US" altLang="ko-KR" sz="1700" dirty="0" err="1" smtClean="0"/>
              <a:t>i</a:t>
            </a:r>
            <a:r>
              <a:rPr lang="ko-KR" altLang="en-US" sz="1700" dirty="0" smtClean="0"/>
              <a:t>번째 </a:t>
            </a:r>
            <a:r>
              <a:rPr lang="ko-KR" altLang="en-US" sz="1700" dirty="0" err="1" smtClean="0"/>
              <a:t>행벡터와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B</a:t>
            </a:r>
            <a:r>
              <a:rPr lang="ko-KR" altLang="en-US" sz="1700" dirty="0" smtClean="0"/>
              <a:t>의 </a:t>
            </a:r>
            <a:r>
              <a:rPr lang="en-US" altLang="ko-KR" sz="1700" dirty="0" smtClean="0"/>
              <a:t>j</a:t>
            </a:r>
            <a:r>
              <a:rPr lang="ko-KR" altLang="en-US" sz="1700" dirty="0" smtClean="0"/>
              <a:t>번째 </a:t>
            </a:r>
            <a:r>
              <a:rPr lang="ko-KR" altLang="en-US" sz="1700" dirty="0" err="1" smtClean="0"/>
              <a:t>열벡터의</a:t>
            </a:r>
            <a:r>
              <a:rPr lang="ko-KR" altLang="en-US" sz="1700" dirty="0" smtClean="0"/>
              <a:t> 내적이다</a:t>
            </a:r>
            <a:r>
              <a:rPr lang="en-US" altLang="ko-KR" sz="1700" dirty="0" smtClean="0"/>
              <a:t>.</a:t>
            </a:r>
          </a:p>
          <a:p>
            <a:pPr marL="342900" indent="-342900" fontAlgn="base">
              <a:buAutoNum type="arabicPeriod"/>
            </a:pPr>
            <a:endParaRPr lang="en-US" altLang="ko-KR" sz="1700" dirty="0" smtClean="0"/>
          </a:p>
          <a:p>
            <a:pPr marL="342900" indent="-342900" fontAlgn="base">
              <a:buAutoNum type="arabicPeriod"/>
            </a:pPr>
            <a:r>
              <a:rPr lang="ko-KR" altLang="en-US" sz="1700" dirty="0" smtClean="0"/>
              <a:t>행렬의 곱셈에는 교환법칙이 성립되지 않는다</a:t>
            </a:r>
            <a:r>
              <a:rPr lang="en-US" altLang="ko-KR" sz="1700" dirty="0" smtClean="0"/>
              <a:t>.</a:t>
            </a:r>
          </a:p>
          <a:p>
            <a:pPr marL="342900" indent="-342900" fontAlgn="base">
              <a:buAutoNum type="arabicPeriod"/>
            </a:pPr>
            <a:endParaRPr lang="en-US" altLang="ko-KR" sz="1700" dirty="0" smtClean="0"/>
          </a:p>
          <a:p>
            <a:pPr marL="342900" indent="-342900" fontAlgn="base">
              <a:buAutoNum type="arabicPeriod"/>
            </a:pPr>
            <a:r>
              <a:rPr lang="ko-KR" altLang="en-US" sz="1700" dirty="0" err="1" smtClean="0"/>
              <a:t>전치행렬은</a:t>
            </a:r>
            <a:r>
              <a:rPr lang="ko-KR" altLang="en-US" sz="1700" dirty="0" smtClean="0"/>
              <a:t> 행과 열을 맞바꾼 것이다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따라서 </a:t>
            </a:r>
            <a:r>
              <a:rPr lang="en-US" altLang="ko-KR" sz="1700" dirty="0" smtClean="0"/>
              <a:t>m x n</a:t>
            </a:r>
            <a:r>
              <a:rPr lang="ko-KR" altLang="en-US" sz="1700" dirty="0" smtClean="0"/>
              <a:t>행렬의 전치는 </a:t>
            </a:r>
            <a:r>
              <a:rPr lang="en-US" altLang="ko-KR" sz="1700" dirty="0" smtClean="0"/>
              <a:t>n x m </a:t>
            </a:r>
            <a:r>
              <a:rPr lang="ko-KR" altLang="en-US" sz="1700" dirty="0" smtClean="0"/>
              <a:t>행렬이다</a:t>
            </a:r>
            <a:r>
              <a:rPr lang="en-US" altLang="ko-KR" sz="1700" dirty="0" smtClean="0"/>
              <a:t>. M</a:t>
            </a:r>
            <a:r>
              <a:rPr lang="ko-KR" altLang="en-US" sz="1700" dirty="0" smtClean="0"/>
              <a:t>행렬의 </a:t>
            </a:r>
            <a:r>
              <a:rPr lang="ko-KR" altLang="en-US" sz="1700" dirty="0" err="1" smtClean="0"/>
              <a:t>전치행렬을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M  </a:t>
            </a:r>
            <a:r>
              <a:rPr lang="ko-KR" altLang="en-US" sz="1700" dirty="0" smtClean="0"/>
              <a:t>로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표기한다</a:t>
            </a:r>
            <a:r>
              <a:rPr lang="en-US" altLang="ko-KR" sz="1700" dirty="0" smtClean="0"/>
              <a:t>.</a:t>
            </a:r>
          </a:p>
          <a:p>
            <a:pPr marL="342900" indent="-342900" fontAlgn="base">
              <a:buAutoNum type="arabicPeriod"/>
            </a:pPr>
            <a:endParaRPr lang="en-US" altLang="ko-KR" sz="1700" dirty="0" smtClean="0"/>
          </a:p>
          <a:p>
            <a:pPr marL="342900" indent="-342900" fontAlgn="base">
              <a:buAutoNum type="arabicPeriod"/>
            </a:pPr>
            <a:r>
              <a:rPr lang="ko-KR" altLang="en-US" sz="1700" dirty="0" smtClean="0"/>
              <a:t>단위 행렬은 </a:t>
            </a:r>
            <a:r>
              <a:rPr lang="ko-KR" altLang="en-US" sz="1700" dirty="0" err="1" smtClean="0"/>
              <a:t>정방행렬의</a:t>
            </a:r>
            <a:r>
              <a:rPr lang="ko-KR" altLang="en-US" sz="1700" dirty="0" smtClean="0"/>
              <a:t> 주 대각 성분들만 </a:t>
            </a:r>
            <a:r>
              <a:rPr lang="en-US" altLang="ko-KR" sz="1700" dirty="0" smtClean="0"/>
              <a:t>1</a:t>
            </a:r>
            <a:r>
              <a:rPr lang="ko-KR" altLang="en-US" sz="1700" dirty="0" smtClean="0"/>
              <a:t>이고 나머지는 </a:t>
            </a:r>
            <a:r>
              <a:rPr lang="en-US" altLang="ko-KR" sz="1700" dirty="0" smtClean="0"/>
              <a:t>0 </a:t>
            </a:r>
            <a:r>
              <a:rPr lang="ko-KR" altLang="en-US" sz="1700" dirty="0" smtClean="0"/>
              <a:t>인 행렬이다</a:t>
            </a:r>
            <a:r>
              <a:rPr lang="en-US" altLang="ko-KR" sz="17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932" y="4063928"/>
            <a:ext cx="17892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매트릭스란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행렬의 곱셈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전치행렬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단위행렬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/>
              <a:t>요약정리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31253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1">
        <p:fade/>
      </p:transition>
    </mc:Choice>
    <mc:Fallback xmlns="">
      <p:transition spd="med" advTm="11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 txBox="1">
            <a:spLocks/>
          </p:cNvSpPr>
          <p:nvPr/>
        </p:nvSpPr>
        <p:spPr>
          <a:xfrm>
            <a:off x="-2235410" y="-696687"/>
            <a:ext cx="6499427" cy="1393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 smtClean="0"/>
              <a:t>Matrix</a:t>
            </a:r>
            <a:endParaRPr lang="ko-KR" altLang="en-US" sz="3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899888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/>
          <p:cNvSpPr txBox="1">
            <a:spLocks/>
          </p:cNvSpPr>
          <p:nvPr/>
        </p:nvSpPr>
        <p:spPr>
          <a:xfrm>
            <a:off x="3093029" y="1306290"/>
            <a:ext cx="6499427" cy="1393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학습</a:t>
            </a:r>
            <a:endParaRPr lang="en-US" altLang="ko-KR" b="1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-8466" y="1248228"/>
            <a:ext cx="770468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</a:t>
            </a:r>
            <a:endParaRPr lang="ko-KR" altLang="en-US" sz="3000" b="1" dirty="0"/>
          </a:p>
        </p:txBody>
      </p:sp>
      <p:sp>
        <p:nvSpPr>
          <p:cNvPr id="15" name="직사각형 14"/>
          <p:cNvSpPr/>
          <p:nvPr/>
        </p:nvSpPr>
        <p:spPr>
          <a:xfrm>
            <a:off x="-8466" y="1865090"/>
            <a:ext cx="770468" cy="6096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2</a:t>
            </a:r>
            <a:endParaRPr lang="ko-KR" altLang="en-US" sz="3000" b="1" dirty="0"/>
          </a:p>
        </p:txBody>
      </p:sp>
      <p:sp>
        <p:nvSpPr>
          <p:cNvPr id="17" name="직사각형 16"/>
          <p:cNvSpPr/>
          <p:nvPr/>
        </p:nvSpPr>
        <p:spPr>
          <a:xfrm>
            <a:off x="-7254" y="2481947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3</a:t>
            </a:r>
            <a:endParaRPr lang="ko-KR" altLang="en-US" sz="3000" b="1" dirty="0"/>
          </a:p>
        </p:txBody>
      </p:sp>
      <p:sp>
        <p:nvSpPr>
          <p:cNvPr id="20" name="직사각형 19"/>
          <p:cNvSpPr/>
          <p:nvPr/>
        </p:nvSpPr>
        <p:spPr>
          <a:xfrm>
            <a:off x="-7256" y="3106065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14303" y="1277257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목차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1557" y="1898924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/>
              <a:t>학습</a:t>
            </a:r>
            <a:endParaRPr lang="ko-KR" altLang="en-US" sz="3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21557" y="2520591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4303" y="3142258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정리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91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1">
        <p:fade/>
      </p:transition>
    </mc:Choice>
    <mc:Fallback xmlns="">
      <p:transition spd="med" advTm="11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99888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3254" y="1700265"/>
            <a:ext cx="73812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매트릭스란</a:t>
            </a:r>
            <a:r>
              <a:rPr lang="en-US" altLang="ko-KR" sz="2000" b="1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/>
          </a:p>
          <a:p>
            <a:r>
              <a:rPr lang="ko-KR" altLang="en-US" sz="2000" b="1" dirty="0" smtClean="0"/>
              <a:t>비례나 회전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이동같은 기하학적 변환을 간결하게 서술하는 데 쓰이며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점이나 좌표를 한 </a:t>
            </a:r>
            <a:r>
              <a:rPr lang="ko-KR" altLang="en-US" sz="2000" b="1" dirty="0" err="1" smtClean="0"/>
              <a:t>기준계에서</a:t>
            </a:r>
            <a:r>
              <a:rPr lang="ko-KR" altLang="en-US" sz="2000" b="1" dirty="0" smtClean="0"/>
              <a:t> 다른 </a:t>
            </a:r>
            <a:r>
              <a:rPr lang="ko-KR" altLang="en-US" sz="2000" b="1" dirty="0" err="1" smtClean="0"/>
              <a:t>기준계로</a:t>
            </a:r>
            <a:r>
              <a:rPr lang="ko-KR" altLang="en-US" sz="2000" b="1" dirty="0" smtClean="0"/>
              <a:t> 변환하는 데에도 쓰인다</a:t>
            </a:r>
            <a:r>
              <a:rPr lang="en-US" altLang="ko-KR" sz="2000" b="1" dirty="0" smtClean="0"/>
              <a:t>.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2670772" y="4063928"/>
            <a:ext cx="8782797" cy="2092881"/>
          </a:xfrm>
          <a:prstGeom prst="round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70359" y="4168569"/>
            <a:ext cx="86279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학습 목표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pPr marL="457200" indent="-457200">
              <a:buAutoNum type="arabicPeriod"/>
            </a:pPr>
            <a:r>
              <a:rPr lang="ko-KR" altLang="en-US" b="1" dirty="0" smtClean="0"/>
              <a:t>행렬과 행렬의 대해 정의되는 연산들을 이해한다</a:t>
            </a:r>
            <a:r>
              <a:rPr lang="en-US" altLang="ko-KR" b="1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b="1" dirty="0" smtClean="0"/>
              <a:t>벡터와 행렬의 곱셈을 </a:t>
            </a:r>
            <a:r>
              <a:rPr lang="ko-KR" altLang="en-US" b="1" dirty="0" err="1" smtClean="0"/>
              <a:t>선형결합의</a:t>
            </a:r>
            <a:r>
              <a:rPr lang="ko-KR" altLang="en-US" b="1" dirty="0" smtClean="0"/>
              <a:t> 관점에서 바라보는 방법을 배운다</a:t>
            </a:r>
            <a:r>
              <a:rPr lang="en-US" altLang="ko-KR" b="1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b="1" dirty="0" err="1" smtClean="0"/>
              <a:t>단위행렬이</a:t>
            </a:r>
            <a:r>
              <a:rPr lang="ko-KR" altLang="en-US" b="1" dirty="0" smtClean="0"/>
              <a:t> 무엇인지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그리고 행렬의 전치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행렬식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역행렬이</a:t>
            </a:r>
            <a:r>
              <a:rPr lang="ko-KR" altLang="en-US" b="1" dirty="0" smtClean="0"/>
              <a:t> 무엇인지 배운다</a:t>
            </a:r>
            <a:r>
              <a:rPr lang="en-US" altLang="ko-KR" b="1" dirty="0" smtClean="0"/>
              <a:t>.</a:t>
            </a:r>
          </a:p>
          <a:p>
            <a:pPr marL="457200" indent="-457200">
              <a:buAutoNum type="arabicPeriod"/>
            </a:pPr>
            <a:r>
              <a:rPr lang="en-US" altLang="ko-KR" b="1" dirty="0" err="1" smtClean="0"/>
              <a:t>DirectXmath</a:t>
            </a:r>
            <a:r>
              <a:rPr lang="en-US" altLang="ko-KR" b="1" dirty="0" smtClean="0"/>
              <a:t> Library</a:t>
            </a:r>
            <a:r>
              <a:rPr lang="ko-KR" altLang="en-US" b="1" dirty="0" smtClean="0"/>
              <a:t>의 벡터 관련 함수들과 클래스들에 익숙해진다</a:t>
            </a:r>
            <a:r>
              <a:rPr lang="en-US" altLang="ko-KR" b="1" dirty="0" smtClean="0"/>
              <a:t>.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-2235410" y="-696687"/>
            <a:ext cx="6499427" cy="1393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 smtClean="0"/>
              <a:t>Matrix</a:t>
            </a:r>
            <a:endParaRPr lang="ko-KR" altLang="en-US" sz="3000" b="1" dirty="0"/>
          </a:p>
        </p:txBody>
      </p:sp>
      <p:sp>
        <p:nvSpPr>
          <p:cNvPr id="16" name="직사각형 15"/>
          <p:cNvSpPr/>
          <p:nvPr/>
        </p:nvSpPr>
        <p:spPr>
          <a:xfrm>
            <a:off x="-8466" y="1248228"/>
            <a:ext cx="770468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</a:t>
            </a:r>
            <a:endParaRPr lang="ko-KR" altLang="en-US" sz="3000" b="1" dirty="0"/>
          </a:p>
        </p:txBody>
      </p:sp>
      <p:sp>
        <p:nvSpPr>
          <p:cNvPr id="22" name="직사각형 21"/>
          <p:cNvSpPr/>
          <p:nvPr/>
        </p:nvSpPr>
        <p:spPr>
          <a:xfrm>
            <a:off x="-8466" y="1865090"/>
            <a:ext cx="770468" cy="6096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2</a:t>
            </a:r>
            <a:endParaRPr lang="ko-KR" altLang="en-US" sz="3000" b="1" dirty="0"/>
          </a:p>
        </p:txBody>
      </p:sp>
      <p:sp>
        <p:nvSpPr>
          <p:cNvPr id="27" name="직사각형 26"/>
          <p:cNvSpPr/>
          <p:nvPr/>
        </p:nvSpPr>
        <p:spPr>
          <a:xfrm>
            <a:off x="-7254" y="2481947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3</a:t>
            </a:r>
            <a:endParaRPr lang="ko-KR" altLang="en-US" sz="3000" b="1" dirty="0"/>
          </a:p>
        </p:txBody>
      </p:sp>
      <p:sp>
        <p:nvSpPr>
          <p:cNvPr id="28" name="직사각형 27"/>
          <p:cNvSpPr/>
          <p:nvPr/>
        </p:nvSpPr>
        <p:spPr>
          <a:xfrm>
            <a:off x="-7256" y="3106065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014303" y="1277257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목차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21557" y="1898924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/>
              <a:t>학습</a:t>
            </a:r>
            <a:endParaRPr lang="ko-KR" altLang="en-US" sz="3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21557" y="2520591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14303" y="3142258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정리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932" y="4063928"/>
            <a:ext cx="17892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매트릭스란</a:t>
            </a:r>
            <a:r>
              <a:rPr lang="en-US" altLang="ko-KR" b="1" dirty="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행렬의 곱셈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전치행렬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단위행렬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요약정리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47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1">
        <p:fade/>
      </p:transition>
    </mc:Choice>
    <mc:Fallback xmlns="">
      <p:transition spd="med" advTm="11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99888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3254" y="1700265"/>
            <a:ext cx="738120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매트릭스란</a:t>
            </a:r>
            <a:r>
              <a:rPr lang="en-US" altLang="ko-KR" sz="2000" b="1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/>
          </a:p>
          <a:p>
            <a:r>
              <a:rPr lang="ko-KR" altLang="en-US" b="1" dirty="0"/>
              <a:t>매트릭스</a:t>
            </a:r>
            <a:r>
              <a:rPr lang="en-US" altLang="ko-KR" b="1" dirty="0" smtClean="0"/>
              <a:t>(Matrix) </a:t>
            </a:r>
            <a:r>
              <a:rPr lang="ko-KR" altLang="en-US" b="1" dirty="0" smtClean="0"/>
              <a:t>를 구성하는 수들을 성분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원소 라 부른다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매트릭스는  </a:t>
            </a:r>
            <a:r>
              <a:rPr lang="en-US" altLang="ko-KR" b="1" dirty="0" smtClean="0"/>
              <a:t>M</a:t>
            </a:r>
            <a:r>
              <a:rPr lang="ko-KR" altLang="en-US" b="1" dirty="0" smtClean="0"/>
              <a:t>개의 행과 </a:t>
            </a:r>
            <a:r>
              <a:rPr lang="en-US" altLang="ko-KR" b="1" dirty="0" smtClean="0"/>
              <a:t>n</a:t>
            </a:r>
            <a:r>
              <a:rPr lang="ko-KR" altLang="en-US" b="1" dirty="0" smtClean="0"/>
              <a:t>개의 열로 이루어진 </a:t>
            </a:r>
            <a:r>
              <a:rPr lang="ko-KR" altLang="en-US" b="1" dirty="0" err="1" smtClean="0"/>
              <a:t>정사각</a:t>
            </a:r>
            <a:r>
              <a:rPr lang="ko-KR" altLang="en-US" b="1" dirty="0" smtClean="0"/>
              <a:t> 실수들의 배열이다</a:t>
            </a:r>
            <a:r>
              <a:rPr lang="en-US" altLang="ko-KR" b="1" dirty="0" smtClean="0"/>
              <a:t>. (m x n)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352651" y="4749984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4 x</a:t>
            </a:r>
            <a:r>
              <a:rPr lang="ko-KR" altLang="en-US" sz="2800" b="1" dirty="0" smtClean="0"/>
              <a:t> </a:t>
            </a:r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254" y="3715666"/>
            <a:ext cx="5799276" cy="2591856"/>
          </a:xfrm>
          <a:prstGeom prst="rect">
            <a:avLst/>
          </a:prstGeom>
        </p:spPr>
      </p:pic>
      <p:sp>
        <p:nvSpPr>
          <p:cNvPr id="20" name="제목 1"/>
          <p:cNvSpPr txBox="1">
            <a:spLocks/>
          </p:cNvSpPr>
          <p:nvPr/>
        </p:nvSpPr>
        <p:spPr>
          <a:xfrm>
            <a:off x="-2235410" y="-696687"/>
            <a:ext cx="6499427" cy="1393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 smtClean="0"/>
              <a:t>Matrix</a:t>
            </a:r>
            <a:endParaRPr lang="ko-KR" altLang="en-US" sz="3000" b="1" dirty="0"/>
          </a:p>
        </p:txBody>
      </p:sp>
      <p:sp>
        <p:nvSpPr>
          <p:cNvPr id="16" name="직사각형 15"/>
          <p:cNvSpPr/>
          <p:nvPr/>
        </p:nvSpPr>
        <p:spPr>
          <a:xfrm>
            <a:off x="-8466" y="1248228"/>
            <a:ext cx="770468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</a:t>
            </a:r>
            <a:endParaRPr lang="ko-KR" altLang="en-US" sz="3000" b="1" dirty="0"/>
          </a:p>
        </p:txBody>
      </p:sp>
      <p:sp>
        <p:nvSpPr>
          <p:cNvPr id="17" name="직사각형 16"/>
          <p:cNvSpPr/>
          <p:nvPr/>
        </p:nvSpPr>
        <p:spPr>
          <a:xfrm>
            <a:off x="-8466" y="1865090"/>
            <a:ext cx="770468" cy="6096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2</a:t>
            </a:r>
            <a:endParaRPr lang="ko-KR" altLang="en-US" sz="3000" b="1" dirty="0"/>
          </a:p>
        </p:txBody>
      </p:sp>
      <p:sp>
        <p:nvSpPr>
          <p:cNvPr id="22" name="직사각형 21"/>
          <p:cNvSpPr/>
          <p:nvPr/>
        </p:nvSpPr>
        <p:spPr>
          <a:xfrm>
            <a:off x="-7254" y="2481947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3</a:t>
            </a:r>
            <a:endParaRPr lang="ko-KR" altLang="en-US" sz="3000" b="1" dirty="0"/>
          </a:p>
        </p:txBody>
      </p:sp>
      <p:sp>
        <p:nvSpPr>
          <p:cNvPr id="25" name="직사각형 24"/>
          <p:cNvSpPr/>
          <p:nvPr/>
        </p:nvSpPr>
        <p:spPr>
          <a:xfrm>
            <a:off x="-7256" y="3106065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14303" y="1277257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목차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1557" y="1898924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/>
              <a:t>학습</a:t>
            </a:r>
            <a:endParaRPr lang="ko-KR" altLang="en-US" sz="3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021557" y="2520591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14303" y="3142258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정리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932" y="4063928"/>
            <a:ext cx="17892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매트릭스란</a:t>
            </a:r>
            <a:r>
              <a:rPr lang="en-US" altLang="ko-KR" b="1" dirty="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행렬의 곱셈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전치행렬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단위행렬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요약정리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89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1">
        <p:fade/>
      </p:transition>
    </mc:Choice>
    <mc:Fallback xmlns="">
      <p:transition spd="med" advTm="11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99888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921" y="2063622"/>
            <a:ext cx="5799276" cy="259185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6020019" y="1652871"/>
            <a:ext cx="1377080" cy="646331"/>
            <a:chOff x="4052899" y="2197425"/>
            <a:chExt cx="137708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052899" y="2197425"/>
              <a:ext cx="6078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/>
                <a:t>M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96710" y="2428258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(m x n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863239" y="5027975"/>
            <a:ext cx="5744958" cy="1200329"/>
            <a:chOff x="3863239" y="5275610"/>
            <a:chExt cx="5744958" cy="1200329"/>
          </a:xfrm>
        </p:grpSpPr>
        <p:grpSp>
          <p:nvGrpSpPr>
            <p:cNvPr id="27" name="그룹 26"/>
            <p:cNvGrpSpPr/>
            <p:nvPr/>
          </p:nvGrpSpPr>
          <p:grpSpPr>
            <a:xfrm>
              <a:off x="3863239" y="5552610"/>
              <a:ext cx="1377080" cy="646331"/>
              <a:chOff x="4052899" y="2197425"/>
              <a:chExt cx="1377080" cy="646331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052899" y="2197425"/>
                <a:ext cx="6078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/>
                  <a:t>M</a:t>
                </a:r>
                <a:endParaRPr lang="ko-KR" alt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496710" y="2428258"/>
                <a:ext cx="933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(m x n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865919" y="5275610"/>
              <a:ext cx="574227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다음 </a:t>
              </a:r>
              <a:r>
                <a:rPr lang="en-US" altLang="ko-KR" dirty="0" smtClean="0"/>
                <a:t>(m </a:t>
              </a:r>
              <a:r>
                <a:rPr lang="en-US" altLang="ko-KR" dirty="0"/>
                <a:t>x n</a:t>
              </a:r>
              <a:r>
                <a:rPr lang="en-US" altLang="ko-KR" dirty="0" smtClean="0"/>
                <a:t>) </a:t>
              </a:r>
              <a:r>
                <a:rPr lang="ko-KR" altLang="en-US" dirty="0" smtClean="0"/>
                <a:t>을 아래 첨자 라고 하는데 행렬의 성분을</a:t>
              </a:r>
              <a:endParaRPr lang="en-US" altLang="ko-KR" dirty="0" smtClean="0"/>
            </a:p>
            <a:p>
              <a:endParaRPr lang="en-US" altLang="ko-KR" dirty="0" smtClean="0"/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           </a:t>
              </a:r>
              <a:r>
                <a:rPr lang="ko-KR" altLang="en-US" dirty="0" smtClean="0"/>
                <a:t>의 형태로 지정하여 사용한다</a:t>
              </a:r>
              <a:r>
                <a:rPr lang="en-US" altLang="ko-KR" dirty="0" smtClean="0"/>
                <a:t>.</a:t>
              </a:r>
            </a:p>
            <a:p>
              <a:r>
                <a:rPr lang="ko-KR" altLang="en-US" dirty="0" smtClean="0"/>
                <a:t>첫번째 첨자는 행을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두번째 첨자는 열을 나타낸다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sp>
        <p:nvSpPr>
          <p:cNvPr id="31" name="제목 1"/>
          <p:cNvSpPr txBox="1">
            <a:spLocks/>
          </p:cNvSpPr>
          <p:nvPr/>
        </p:nvSpPr>
        <p:spPr>
          <a:xfrm>
            <a:off x="-2235410" y="-696687"/>
            <a:ext cx="6499427" cy="1393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 smtClean="0"/>
              <a:t>Matrix</a:t>
            </a:r>
            <a:endParaRPr lang="ko-KR" altLang="en-US" sz="3000" b="1" dirty="0"/>
          </a:p>
        </p:txBody>
      </p:sp>
      <p:sp>
        <p:nvSpPr>
          <p:cNvPr id="22" name="직사각형 21"/>
          <p:cNvSpPr/>
          <p:nvPr/>
        </p:nvSpPr>
        <p:spPr>
          <a:xfrm>
            <a:off x="-8466" y="1248228"/>
            <a:ext cx="770468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</a:t>
            </a:r>
            <a:endParaRPr lang="ko-KR" altLang="en-US" sz="3000" b="1" dirty="0"/>
          </a:p>
        </p:txBody>
      </p:sp>
      <p:sp>
        <p:nvSpPr>
          <p:cNvPr id="33" name="직사각형 32"/>
          <p:cNvSpPr/>
          <p:nvPr/>
        </p:nvSpPr>
        <p:spPr>
          <a:xfrm>
            <a:off x="-8466" y="1865090"/>
            <a:ext cx="770468" cy="6096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2</a:t>
            </a:r>
            <a:endParaRPr lang="ko-KR" altLang="en-US" sz="3000" b="1" dirty="0"/>
          </a:p>
        </p:txBody>
      </p:sp>
      <p:sp>
        <p:nvSpPr>
          <p:cNvPr id="34" name="직사각형 33"/>
          <p:cNvSpPr/>
          <p:nvPr/>
        </p:nvSpPr>
        <p:spPr>
          <a:xfrm>
            <a:off x="-7254" y="2481947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3</a:t>
            </a:r>
            <a:endParaRPr lang="ko-KR" altLang="en-US" sz="3000" b="1" dirty="0"/>
          </a:p>
        </p:txBody>
      </p:sp>
      <p:sp>
        <p:nvSpPr>
          <p:cNvPr id="35" name="직사각형 34"/>
          <p:cNvSpPr/>
          <p:nvPr/>
        </p:nvSpPr>
        <p:spPr>
          <a:xfrm>
            <a:off x="-7256" y="3106065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14303" y="1277257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목차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21557" y="1898924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/>
              <a:t>학습</a:t>
            </a:r>
            <a:endParaRPr lang="ko-KR" altLang="en-US" sz="3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21557" y="2520591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14303" y="3142258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정리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5932" y="4063928"/>
            <a:ext cx="17892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매트릭스란</a:t>
            </a:r>
            <a:r>
              <a:rPr lang="en-US" altLang="ko-KR" b="1" dirty="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행렬의 곱셈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전치행렬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단위행렬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요약정리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4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1">
        <p:fade/>
      </p:transition>
    </mc:Choice>
    <mc:Fallback xmlns="">
      <p:transition spd="med" advTm="11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99888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3165495" y="2354385"/>
            <a:ext cx="4229515" cy="3419085"/>
            <a:chOff x="3041207" y="2479007"/>
            <a:chExt cx="4229515" cy="3419085"/>
          </a:xfrm>
        </p:grpSpPr>
        <p:grpSp>
          <p:nvGrpSpPr>
            <p:cNvPr id="4" name="그룹 3"/>
            <p:cNvGrpSpPr/>
            <p:nvPr/>
          </p:nvGrpSpPr>
          <p:grpSpPr>
            <a:xfrm>
              <a:off x="3041207" y="2479007"/>
              <a:ext cx="4229515" cy="2901609"/>
              <a:chOff x="3041207" y="2479007"/>
              <a:chExt cx="4229515" cy="2901609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1207" y="2917124"/>
                <a:ext cx="2590476" cy="2463492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3340928" y="2479007"/>
                <a:ext cx="23873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/>
                  <a:t>행 벡터 </a:t>
                </a:r>
                <a:r>
                  <a:rPr lang="en-US" altLang="ko-KR" b="1" dirty="0" smtClean="0"/>
                  <a:t>(row </a:t>
                </a:r>
                <a:r>
                  <a:rPr lang="en-US" altLang="ko-KR" b="1" dirty="0"/>
                  <a:t>vector)</a:t>
                </a:r>
                <a:endParaRPr lang="ko-KR" altLang="en-US" b="1" dirty="0"/>
              </a:p>
              <a:p>
                <a:endParaRPr lang="ko-KR" alt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486305" y="4288738"/>
                <a:ext cx="2784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/>
                  <a:t>열 벡터 </a:t>
                </a:r>
                <a:r>
                  <a:rPr lang="en-US" altLang="ko-KR" b="1" dirty="0"/>
                  <a:t>(</a:t>
                </a:r>
                <a:r>
                  <a:rPr lang="en-US" altLang="ko-KR" b="1" dirty="0" smtClean="0"/>
                  <a:t>column vector)</a:t>
                </a:r>
                <a:endParaRPr lang="ko-KR" altLang="en-US" b="1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5631683" y="3041533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 x n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48757" y="5528760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 x 1</a:t>
              </a:r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77513" y="1564471"/>
            <a:ext cx="820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다음의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행벡터와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열벡터는</a:t>
            </a:r>
            <a:r>
              <a:rPr lang="ko-KR" altLang="en-US" dirty="0"/>
              <a:t> </a:t>
            </a:r>
            <a:r>
              <a:rPr lang="ko-KR" altLang="en-US" dirty="0" smtClean="0"/>
              <a:t>각각의 행과 열이 하나라는 점에 특별한 행렬이다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55036" y="5009717"/>
            <a:ext cx="6834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표기법 또한 벡터 표기법인 </a:t>
            </a:r>
            <a:r>
              <a:rPr lang="en-US" altLang="ko-KR" dirty="0" smtClean="0"/>
              <a:t>(x, y, z) </a:t>
            </a:r>
            <a:r>
              <a:rPr lang="ko-KR" altLang="en-US" dirty="0" smtClean="0"/>
              <a:t>와 행렬 표기법인 </a:t>
            </a:r>
            <a:r>
              <a:rPr lang="en-US" altLang="ko-KR" dirty="0" smtClean="0"/>
              <a:t>[x, y, z] 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r>
              <a:rPr lang="ko-KR" altLang="en-US" dirty="0" smtClean="0"/>
              <a:t>맞바꾸어 사용이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-2235410" y="-696687"/>
            <a:ext cx="6499427" cy="1393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 smtClean="0"/>
              <a:t>Matrix</a:t>
            </a:r>
            <a:endParaRPr lang="ko-KR" altLang="en-US" sz="3000" b="1" dirty="0"/>
          </a:p>
        </p:txBody>
      </p:sp>
      <p:sp>
        <p:nvSpPr>
          <p:cNvPr id="22" name="직사각형 21"/>
          <p:cNvSpPr/>
          <p:nvPr/>
        </p:nvSpPr>
        <p:spPr>
          <a:xfrm>
            <a:off x="-8466" y="1248228"/>
            <a:ext cx="770468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</a:t>
            </a:r>
            <a:endParaRPr lang="ko-KR" altLang="en-US" sz="3000" b="1" dirty="0"/>
          </a:p>
        </p:txBody>
      </p:sp>
      <p:sp>
        <p:nvSpPr>
          <p:cNvPr id="29" name="직사각형 28"/>
          <p:cNvSpPr/>
          <p:nvPr/>
        </p:nvSpPr>
        <p:spPr>
          <a:xfrm>
            <a:off x="-8466" y="1865090"/>
            <a:ext cx="770468" cy="6096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2</a:t>
            </a:r>
            <a:endParaRPr lang="ko-KR" altLang="en-US" sz="3000" b="1" dirty="0"/>
          </a:p>
        </p:txBody>
      </p:sp>
      <p:sp>
        <p:nvSpPr>
          <p:cNvPr id="30" name="직사각형 29"/>
          <p:cNvSpPr/>
          <p:nvPr/>
        </p:nvSpPr>
        <p:spPr>
          <a:xfrm>
            <a:off x="-7254" y="2481947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3</a:t>
            </a:r>
            <a:endParaRPr lang="ko-KR" altLang="en-US" sz="3000" b="1" dirty="0"/>
          </a:p>
        </p:txBody>
      </p:sp>
      <p:sp>
        <p:nvSpPr>
          <p:cNvPr id="31" name="직사각형 30"/>
          <p:cNvSpPr/>
          <p:nvPr/>
        </p:nvSpPr>
        <p:spPr>
          <a:xfrm>
            <a:off x="-7256" y="3106065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14303" y="1277257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목차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21557" y="1898924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/>
              <a:t>학습</a:t>
            </a:r>
            <a:endParaRPr lang="ko-KR" altLang="en-US" sz="3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021557" y="2520591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14303" y="3142258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정리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5932" y="4063928"/>
            <a:ext cx="17892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매트릭스란</a:t>
            </a:r>
            <a:r>
              <a:rPr lang="en-US" altLang="ko-KR" b="1" dirty="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행렬의 곱셈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전치행렬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단위행렬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요약정리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4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1">
        <p:fade/>
      </p:transition>
    </mc:Choice>
    <mc:Fallback xmlns="">
      <p:transition spd="med" advTm="11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99888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/>
          <p:cNvSpPr txBox="1">
            <a:spLocks/>
          </p:cNvSpPr>
          <p:nvPr/>
        </p:nvSpPr>
        <p:spPr>
          <a:xfrm>
            <a:off x="-2235410" y="-696687"/>
            <a:ext cx="6499427" cy="1393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 smtClean="0"/>
              <a:t>Matrix</a:t>
            </a:r>
            <a:endParaRPr lang="ko-KR" altLang="en-US" sz="3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57239" y="1504431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행렬의 연산</a:t>
            </a:r>
            <a:endParaRPr lang="ko-KR" alt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904840" y="1472107"/>
            <a:ext cx="31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[</a:t>
            </a:r>
            <a:endParaRPr lang="ko-KR" alt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987648" y="1467490"/>
            <a:ext cx="31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239" y="2897688"/>
            <a:ext cx="1695238" cy="2619048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6067184" y="2084215"/>
            <a:ext cx="5353424" cy="1697670"/>
            <a:chOff x="6076912" y="2084215"/>
            <a:chExt cx="5353424" cy="169767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589" y="2084215"/>
              <a:ext cx="3219048" cy="78095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5666" y="3000933"/>
              <a:ext cx="2095238" cy="78095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3193" y="3000933"/>
              <a:ext cx="1057143" cy="78095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502096" y="2226753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=</a:t>
              </a: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881497" y="3161276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=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76912" y="2735245"/>
              <a:ext cx="1180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A + B</a:t>
              </a:r>
              <a:endParaRPr lang="ko-KR" altLang="en-US" sz="2800" b="1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076912" y="4234325"/>
            <a:ext cx="5015965" cy="1697670"/>
            <a:chOff x="6076912" y="4049493"/>
            <a:chExt cx="5015965" cy="1697670"/>
          </a:xfrm>
        </p:grpSpPr>
        <p:sp>
          <p:nvSpPr>
            <p:cNvPr id="6" name="TextBox 5"/>
            <p:cNvSpPr txBox="1"/>
            <p:nvPr/>
          </p:nvSpPr>
          <p:spPr>
            <a:xfrm>
              <a:off x="6076912" y="4694870"/>
              <a:ext cx="1180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A - B</a:t>
              </a:r>
              <a:endParaRPr lang="ko-KR" altLang="en-US" sz="2800" b="1" dirty="0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2776" y="4049493"/>
              <a:ext cx="3219048" cy="780952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0508576" y="4207956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=</a:t>
              </a:r>
              <a:endParaRPr lang="ko-KR" altLang="en-US" dirty="0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5264" y="4966211"/>
              <a:ext cx="1904762" cy="780952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4782" y="4959568"/>
              <a:ext cx="1038095" cy="780952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9629119" y="5147404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=</a:t>
              </a:r>
              <a:endParaRPr lang="ko-KR" altLang="en-US" dirty="0"/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8466" y="1248228"/>
            <a:ext cx="770468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</a:t>
            </a:r>
            <a:endParaRPr lang="ko-KR" altLang="en-US" sz="3000" b="1" dirty="0"/>
          </a:p>
        </p:txBody>
      </p:sp>
      <p:sp>
        <p:nvSpPr>
          <p:cNvPr id="37" name="직사각형 36"/>
          <p:cNvSpPr/>
          <p:nvPr/>
        </p:nvSpPr>
        <p:spPr>
          <a:xfrm>
            <a:off x="-8466" y="1865090"/>
            <a:ext cx="770468" cy="6096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2</a:t>
            </a:r>
            <a:endParaRPr lang="ko-KR" altLang="en-US" sz="3000" b="1" dirty="0"/>
          </a:p>
        </p:txBody>
      </p:sp>
      <p:sp>
        <p:nvSpPr>
          <p:cNvPr id="38" name="직사각형 37"/>
          <p:cNvSpPr/>
          <p:nvPr/>
        </p:nvSpPr>
        <p:spPr>
          <a:xfrm>
            <a:off x="-7254" y="2481947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3</a:t>
            </a:r>
            <a:endParaRPr lang="ko-KR" altLang="en-US" sz="3000" b="1" dirty="0"/>
          </a:p>
        </p:txBody>
      </p:sp>
      <p:sp>
        <p:nvSpPr>
          <p:cNvPr id="39" name="직사각형 38"/>
          <p:cNvSpPr/>
          <p:nvPr/>
        </p:nvSpPr>
        <p:spPr>
          <a:xfrm>
            <a:off x="-7256" y="3106065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014303" y="1277257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목차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21557" y="1898924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/>
              <a:t>학습</a:t>
            </a:r>
            <a:endParaRPr lang="ko-KR" altLang="en-US" sz="3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21557" y="2520591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14303" y="3142258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정리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5932" y="4063928"/>
            <a:ext cx="17892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매트릭스란</a:t>
            </a:r>
            <a:r>
              <a:rPr lang="en-US" altLang="ko-KR" b="1" dirty="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행렬의 곱셈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전치행렬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단위행렬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요약정리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0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1">
        <p:fade/>
      </p:transition>
    </mc:Choice>
    <mc:Fallback xmlns="">
      <p:transition spd="med" advTm="11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99888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/>
          <p:cNvSpPr txBox="1">
            <a:spLocks/>
          </p:cNvSpPr>
          <p:nvPr/>
        </p:nvSpPr>
        <p:spPr>
          <a:xfrm>
            <a:off x="-2235410" y="-696687"/>
            <a:ext cx="6499427" cy="1393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 smtClean="0"/>
              <a:t>Matrix</a:t>
            </a:r>
            <a:endParaRPr lang="ko-KR" altLang="en-US" sz="3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57239" y="1504431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행렬의 연산</a:t>
            </a:r>
            <a:endParaRPr lang="ko-KR" alt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904840" y="1472107"/>
            <a:ext cx="31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[</a:t>
            </a:r>
            <a:endParaRPr lang="ko-KR" alt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987648" y="1467490"/>
            <a:ext cx="31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239" y="2897688"/>
            <a:ext cx="1695238" cy="2619048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5924512" y="3300696"/>
            <a:ext cx="5127190" cy="1813032"/>
            <a:chOff x="5924512" y="3031848"/>
            <a:chExt cx="5127190" cy="1813032"/>
          </a:xfrm>
        </p:grpSpPr>
        <p:sp>
          <p:nvSpPr>
            <p:cNvPr id="28" name="TextBox 27"/>
            <p:cNvSpPr txBox="1"/>
            <p:nvPr/>
          </p:nvSpPr>
          <p:spPr>
            <a:xfrm>
              <a:off x="5924512" y="3118824"/>
              <a:ext cx="1180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3C</a:t>
              </a:r>
              <a:endParaRPr lang="ko-KR" altLang="en-US" sz="2800" b="1" dirty="0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4536" y="3031848"/>
              <a:ext cx="1333333" cy="78095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607105" y="3195768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=</a:t>
              </a:r>
              <a:endParaRPr lang="ko-KR" altLang="en-US" dirty="0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4536" y="4063928"/>
              <a:ext cx="1942857" cy="780952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4559" y="4063928"/>
              <a:ext cx="1257143" cy="780952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8588730" y="3195768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=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241953" y="4226668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=</a:t>
              </a:r>
              <a:endParaRPr lang="ko-KR" altLang="en-US" dirty="0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-8466" y="1248228"/>
            <a:ext cx="770468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</a:t>
            </a:r>
            <a:endParaRPr lang="ko-KR" altLang="en-US" sz="3000" b="1" dirty="0"/>
          </a:p>
        </p:txBody>
      </p:sp>
      <p:sp>
        <p:nvSpPr>
          <p:cNvPr id="29" name="직사각형 28"/>
          <p:cNvSpPr/>
          <p:nvPr/>
        </p:nvSpPr>
        <p:spPr>
          <a:xfrm>
            <a:off x="-8466" y="1865090"/>
            <a:ext cx="770468" cy="6096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2</a:t>
            </a:r>
            <a:endParaRPr lang="ko-KR" altLang="en-US" sz="3000" b="1" dirty="0"/>
          </a:p>
        </p:txBody>
      </p:sp>
      <p:sp>
        <p:nvSpPr>
          <p:cNvPr id="30" name="직사각형 29"/>
          <p:cNvSpPr/>
          <p:nvPr/>
        </p:nvSpPr>
        <p:spPr>
          <a:xfrm>
            <a:off x="-7254" y="2481947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3</a:t>
            </a:r>
            <a:endParaRPr lang="ko-KR" altLang="en-US" sz="3000" b="1" dirty="0"/>
          </a:p>
        </p:txBody>
      </p:sp>
      <p:sp>
        <p:nvSpPr>
          <p:cNvPr id="31" name="직사각형 30"/>
          <p:cNvSpPr/>
          <p:nvPr/>
        </p:nvSpPr>
        <p:spPr>
          <a:xfrm>
            <a:off x="-7256" y="3106065"/>
            <a:ext cx="769261" cy="609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14303" y="1277257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목차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21557" y="1898924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/>
              <a:t>학습</a:t>
            </a:r>
            <a:endParaRPr lang="ko-KR" altLang="en-US" sz="3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021557" y="2520591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14303" y="3142258"/>
            <a:ext cx="120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정리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5932" y="4063928"/>
            <a:ext cx="17892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매트릭스란</a:t>
            </a:r>
            <a:r>
              <a:rPr lang="en-US" altLang="ko-KR" b="1" dirty="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행렬의 곱셈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전치행렬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단위행렬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요약정리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28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1">
        <p:fade/>
      </p:transition>
    </mc:Choice>
    <mc:Fallback xmlns="">
      <p:transition spd="med" advTm="11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5B9BD5">
            <a:alpha val="0"/>
          </a:srgb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981</Words>
  <Application>Microsoft Office PowerPoint</Application>
  <PresentationFormat>와이드스크린</PresentationFormat>
  <Paragraphs>470</Paragraphs>
  <Slides>24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DirectX 11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DirectX 3D</dc:title>
  <dc:creator>이승석</dc:creator>
  <cp:lastModifiedBy>이승석</cp:lastModifiedBy>
  <cp:revision>53</cp:revision>
  <dcterms:created xsi:type="dcterms:W3CDTF">2021-02-14T16:47:39Z</dcterms:created>
  <dcterms:modified xsi:type="dcterms:W3CDTF">2021-02-16T18:04:31Z</dcterms:modified>
</cp:coreProperties>
</file>