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59" r:id="rId7"/>
    <p:sldId id="260" r:id="rId8"/>
    <p:sldId id="261" r:id="rId9"/>
    <p:sldId id="262" r:id="rId10"/>
    <p:sldId id="265" r:id="rId11"/>
    <p:sldId id="266" r:id="rId12"/>
    <p:sldId id="267" r:id="rId13"/>
    <p:sldId id="268" r:id="rId14"/>
    <p:sldId id="270" r:id="rId15"/>
    <p:sldId id="272" r:id="rId16"/>
    <p:sldId id="273" r:id="rId17"/>
    <p:sldId id="275" r:id="rId18"/>
    <p:sldId id="276" r:id="rId19"/>
    <p:sldId id="277" r:id="rId20"/>
    <p:sldId id="278" r:id="rId21"/>
    <p:sldId id="279" r:id="rId22"/>
    <p:sldId id="280" r:id="rId23"/>
    <p:sldId id="281" r:id="rId24"/>
    <p:sldId id="282" r:id="rId25"/>
    <p:sldId id="283" r:id="rId26"/>
    <p:sldId id="288" r:id="rId27"/>
    <p:sldId id="289"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11/11/2020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11/11/2020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6215AF-C187-4744-8EB4-4D78A906C570}"/>
              </a:ext>
            </a:extLst>
          </p:cNvPr>
          <p:cNvPicPr>
            <a:picLocks noChangeAspect="1"/>
          </p:cNvPicPr>
          <p:nvPr/>
        </p:nvPicPr>
        <p:blipFill rotWithShape="1">
          <a:blip r:embed="rId2">
            <a:duotone>
              <a:schemeClr val="accent1">
                <a:shade val="45000"/>
                <a:satMod val="135000"/>
              </a:schemeClr>
              <a:prstClr val="white"/>
            </a:duotone>
          </a:blip>
          <a:srcRect t="11115" r="-1" b="13865"/>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B3CB7E-4230-4188-A213-FE9318EA535B}"/>
              </a:ext>
            </a:extLst>
          </p:cNvPr>
          <p:cNvSpPr>
            <a:spLocks noGrp="1"/>
          </p:cNvSpPr>
          <p:nvPr>
            <p:ph type="ctrTitle"/>
          </p:nvPr>
        </p:nvSpPr>
        <p:spPr>
          <a:xfrm>
            <a:off x="643467" y="1298448"/>
            <a:ext cx="3685070" cy="3255264"/>
          </a:xfrm>
        </p:spPr>
        <p:txBody>
          <a:bodyPr>
            <a:normAutofit/>
          </a:bodyPr>
          <a:lstStyle/>
          <a:p>
            <a:r>
              <a:rPr lang="en-US" sz="5000" b="0" i="0">
                <a:effectLst/>
                <a:latin typeface="Arial" panose="020B0604020202020204" pitchFamily="34" charset="0"/>
              </a:rPr>
              <a:t>JavaScript Lecture Class Notes</a:t>
            </a:r>
            <a:endParaRPr lang="en-US" sz="5000"/>
          </a:p>
        </p:txBody>
      </p:sp>
      <p:sp>
        <p:nvSpPr>
          <p:cNvPr id="3" name="Subtitle 2">
            <a:extLst>
              <a:ext uri="{FF2B5EF4-FFF2-40B4-BE49-F238E27FC236}">
                <a16:creationId xmlns:a16="http://schemas.microsoft.com/office/drawing/2014/main" id="{7BFC2124-4391-4D47-A472-FDF5746E3199}"/>
              </a:ext>
            </a:extLst>
          </p:cNvPr>
          <p:cNvSpPr>
            <a:spLocks noGrp="1"/>
          </p:cNvSpPr>
          <p:nvPr>
            <p:ph type="subTitle" idx="1"/>
          </p:nvPr>
        </p:nvSpPr>
        <p:spPr>
          <a:xfrm>
            <a:off x="643467" y="4670246"/>
            <a:ext cx="3685069" cy="914400"/>
          </a:xfrm>
        </p:spPr>
        <p:txBody>
          <a:bodyPr>
            <a:normAutofit/>
          </a:bodyPr>
          <a:lstStyle/>
          <a:p>
            <a:r>
              <a:rPr lang="en-US" dirty="0"/>
              <a:t>Takudzwa Chikwanda</a:t>
            </a:r>
          </a:p>
          <a:p>
            <a:r>
              <a:rPr lang="en-US" dirty="0"/>
              <a:t>Student ID: 002514332</a:t>
            </a:r>
          </a:p>
        </p:txBody>
      </p:sp>
      <p:sp>
        <p:nvSpPr>
          <p:cNvPr id="13" name="Rectangle 12">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852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C60FDB60-97C8-4E8F-B2BC-9439527EDE0B}"/>
              </a:ext>
            </a:extLst>
          </p:cNvPr>
          <p:cNvPicPr>
            <a:picLocks noChangeAspect="1"/>
          </p:cNvPicPr>
          <p:nvPr/>
        </p:nvPicPr>
        <p:blipFill rotWithShape="1">
          <a:blip r:embed="rId2">
            <a:duotone>
              <a:schemeClr val="bg2">
                <a:shade val="45000"/>
                <a:satMod val="135000"/>
              </a:schemeClr>
              <a:prstClr val="white"/>
            </a:duotone>
            <a:alphaModFix amt="25000"/>
          </a:blip>
          <a:srcRect r="25"/>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A25375-0368-4E31-8A5C-7E087EBE67A3}"/>
              </a:ext>
            </a:extLst>
          </p:cNvPr>
          <p:cNvSpPr>
            <a:spLocks noGrp="1"/>
          </p:cNvSpPr>
          <p:nvPr>
            <p:ph type="title"/>
          </p:nvPr>
        </p:nvSpPr>
        <p:spPr>
          <a:xfrm>
            <a:off x="252919" y="1123837"/>
            <a:ext cx="2947482" cy="4601183"/>
          </a:xfrm>
        </p:spPr>
        <p:txBody>
          <a:bodyPr>
            <a:normAutofit/>
          </a:bodyPr>
          <a:lstStyle/>
          <a:p>
            <a:r>
              <a:rPr lang="en-US" dirty="0"/>
              <a:t>Traditional for loop</a:t>
            </a:r>
          </a:p>
        </p:txBody>
      </p:sp>
      <p:sp>
        <p:nvSpPr>
          <p:cNvPr id="3" name="Content Placeholder 2">
            <a:extLst>
              <a:ext uri="{FF2B5EF4-FFF2-40B4-BE49-F238E27FC236}">
                <a16:creationId xmlns:a16="http://schemas.microsoft.com/office/drawing/2014/main" id="{21591C67-3550-40D9-9936-2161D14B8B41}"/>
              </a:ext>
            </a:extLst>
          </p:cNvPr>
          <p:cNvSpPr>
            <a:spLocks noGrp="1"/>
          </p:cNvSpPr>
          <p:nvPr>
            <p:ph idx="1"/>
          </p:nvPr>
        </p:nvSpPr>
        <p:spPr>
          <a:xfrm>
            <a:off x="3869268" y="864108"/>
            <a:ext cx="7315200" cy="5120640"/>
          </a:xfrm>
        </p:spPr>
        <p:txBody>
          <a:bodyPr>
            <a:normAutofit/>
          </a:bodyPr>
          <a:lstStyle/>
          <a:p>
            <a:pPr marL="0" indent="0">
              <a:buNone/>
            </a:pPr>
            <a:r>
              <a:rPr lang="en-US" sz="1700" b="1" dirty="0"/>
              <a:t>The for Loop</a:t>
            </a:r>
          </a:p>
          <a:p>
            <a:r>
              <a:rPr lang="en-US" sz="1700" dirty="0"/>
              <a:t>A for loop allows you to carry out a particular operation a fixed number of times.</a:t>
            </a:r>
          </a:p>
          <a:p>
            <a:r>
              <a:rPr lang="en-US" sz="1700" dirty="0"/>
              <a:t>The for loop is controlled by setting three values:</a:t>
            </a:r>
          </a:p>
          <a:p>
            <a:r>
              <a:rPr lang="en-US" sz="1700" dirty="0"/>
              <a:t> 		an initial value</a:t>
            </a:r>
          </a:p>
          <a:p>
            <a:r>
              <a:rPr lang="en-US" sz="1700" dirty="0"/>
              <a:t> 		a final value</a:t>
            </a:r>
          </a:p>
          <a:p>
            <a:r>
              <a:rPr lang="en-US" sz="1700" dirty="0"/>
              <a:t> 		an increment</a:t>
            </a:r>
          </a:p>
          <a:p>
            <a:r>
              <a:rPr lang="en-US" sz="1700" dirty="0"/>
              <a:t>The format of a for loop looks like this:</a:t>
            </a:r>
          </a:p>
          <a:p>
            <a:pPr marL="0" indent="0">
              <a:buNone/>
            </a:pPr>
            <a:r>
              <a:rPr lang="en-US" sz="1700" dirty="0"/>
              <a:t> 	for (</a:t>
            </a:r>
            <a:r>
              <a:rPr lang="en-US" sz="1700" dirty="0" err="1"/>
              <a:t>initial_value</a:t>
            </a:r>
            <a:r>
              <a:rPr lang="en-US" sz="1700" dirty="0"/>
              <a:t>; </a:t>
            </a:r>
            <a:r>
              <a:rPr lang="en-US" sz="1700" dirty="0" err="1"/>
              <a:t>final_value</a:t>
            </a:r>
            <a:r>
              <a:rPr lang="en-US" sz="1700" dirty="0"/>
              <a:t>; increment)</a:t>
            </a:r>
          </a:p>
          <a:p>
            <a:pPr marL="0" indent="0">
              <a:buNone/>
            </a:pPr>
            <a:r>
              <a:rPr lang="en-US" sz="1700" dirty="0"/>
              <a:t> 	{</a:t>
            </a:r>
          </a:p>
          <a:p>
            <a:pPr marL="0" indent="0">
              <a:buNone/>
            </a:pPr>
            <a:r>
              <a:rPr lang="en-US" sz="1700" dirty="0"/>
              <a:t> 	 	statement(s);</a:t>
            </a:r>
          </a:p>
          <a:p>
            <a:pPr marL="0" indent="0">
              <a:buNone/>
            </a:pPr>
            <a:r>
              <a:rPr lang="en-US" sz="1700" dirty="0"/>
              <a:t> 	}</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008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17AD4738-6130-415F-BA58-176DA3000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567643AF-5083-45CE-BA04-BFB1A37D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464638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7FD55D9-F102-44DC-BAE9-35E34166C0FC}"/>
              </a:ext>
            </a:extLst>
          </p:cNvPr>
          <p:cNvSpPr>
            <a:spLocks noGrp="1"/>
          </p:cNvSpPr>
          <p:nvPr>
            <p:ph type="title"/>
          </p:nvPr>
        </p:nvSpPr>
        <p:spPr>
          <a:xfrm>
            <a:off x="262465" y="1123837"/>
            <a:ext cx="4204606" cy="4805200"/>
          </a:xfrm>
        </p:spPr>
        <p:txBody>
          <a:bodyPr anchor="b">
            <a:normAutofit/>
          </a:bodyPr>
          <a:lstStyle/>
          <a:p>
            <a:pPr algn="r"/>
            <a:r>
              <a:rPr lang="en-US" sz="4000"/>
              <a:t>While loop</a:t>
            </a:r>
          </a:p>
        </p:txBody>
      </p:sp>
      <p:sp>
        <p:nvSpPr>
          <p:cNvPr id="3" name="Content Placeholder 2">
            <a:extLst>
              <a:ext uri="{FF2B5EF4-FFF2-40B4-BE49-F238E27FC236}">
                <a16:creationId xmlns:a16="http://schemas.microsoft.com/office/drawing/2014/main" id="{088EECDA-5C8C-41C0-940A-FCB1905A2C15}"/>
              </a:ext>
            </a:extLst>
          </p:cNvPr>
          <p:cNvSpPr>
            <a:spLocks noGrp="1"/>
          </p:cNvSpPr>
          <p:nvPr>
            <p:ph idx="1"/>
          </p:nvPr>
        </p:nvSpPr>
        <p:spPr>
          <a:xfrm>
            <a:off x="4969800" y="1123836"/>
            <a:ext cx="6194685" cy="4805201"/>
          </a:xfrm>
        </p:spPr>
        <p:txBody>
          <a:bodyPr anchor="t">
            <a:normAutofit/>
          </a:bodyPr>
          <a:lstStyle/>
          <a:p>
            <a:r>
              <a:rPr lang="en-US" sz="1700"/>
              <a:t>Like the for loop, the while loop allows you to carry out a particular operation several times.</a:t>
            </a:r>
          </a:p>
          <a:p>
            <a:r>
              <a:rPr lang="en-US" sz="1700"/>
              <a:t>The format of a while loop is as follows:</a:t>
            </a:r>
          </a:p>
          <a:p>
            <a:pPr marL="0" indent="0">
              <a:buNone/>
            </a:pPr>
            <a:r>
              <a:rPr lang="en-US" sz="1700"/>
              <a:t>	while (condition)</a:t>
            </a:r>
          </a:p>
          <a:p>
            <a:pPr marL="0" indent="0">
              <a:buNone/>
            </a:pPr>
            <a:r>
              <a:rPr lang="en-US" sz="1700"/>
              <a:t> 	{</a:t>
            </a:r>
          </a:p>
          <a:p>
            <a:pPr marL="0" indent="0">
              <a:buNone/>
            </a:pPr>
            <a:r>
              <a:rPr lang="en-US" sz="1700"/>
              <a:t> 	 	statement(s);</a:t>
            </a:r>
          </a:p>
          <a:p>
            <a:pPr marL="0" indent="0">
              <a:buNone/>
            </a:pPr>
            <a:r>
              <a:rPr lang="en-US" sz="1700"/>
              <a:t> 	}</a:t>
            </a:r>
          </a:p>
          <a:p>
            <a:r>
              <a:rPr lang="en-US" sz="1700"/>
              <a:t>While loops are normally used where an operation must be carried out repeatedly until a particular situation arises.</a:t>
            </a:r>
          </a:p>
          <a:p>
            <a:r>
              <a:rPr lang="en-US" sz="1700"/>
              <a:t>The principal difference between for loops and while loops is:</a:t>
            </a:r>
          </a:p>
          <a:p>
            <a:pPr marL="457200" indent="-457200">
              <a:buAutoNum type="arabicPeriod"/>
            </a:pPr>
            <a:r>
              <a:rPr lang="en-US" sz="1700"/>
              <a:t>Unlike the for loop, with a while loop, the number of times the loop is to be executed need not be known in advance.</a:t>
            </a:r>
            <a:endParaRPr lang="en-US" sz="1700" dirty="0"/>
          </a:p>
        </p:txBody>
      </p:sp>
      <p:sp>
        <p:nvSpPr>
          <p:cNvPr id="38" name="Rectangle 29">
            <a:extLst>
              <a:ext uri="{FF2B5EF4-FFF2-40B4-BE49-F238E27FC236}">
                <a16:creationId xmlns:a16="http://schemas.microsoft.com/office/drawing/2014/main" id="{CC7E0005-C596-4A5C-BAFA-6C5CFA03A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4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85705B-5CC2-4424-BEE7-B7E262807EF4}"/>
              </a:ext>
            </a:extLst>
          </p:cNvPr>
          <p:cNvPicPr>
            <a:picLocks noChangeAspect="1"/>
          </p:cNvPicPr>
          <p:nvPr/>
        </p:nvPicPr>
        <p:blipFill rotWithShape="1">
          <a:blip r:embed="rId2">
            <a:duotone>
              <a:schemeClr val="bg2">
                <a:shade val="45000"/>
                <a:satMod val="135000"/>
              </a:schemeClr>
              <a:prstClr val="white"/>
            </a:duotone>
            <a:alphaModFix amt="25000"/>
          </a:blip>
          <a:srcRect t="7764" r="-1" b="-1"/>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690937-94D3-45D8-ABA4-014CEC422569}"/>
              </a:ext>
            </a:extLst>
          </p:cNvPr>
          <p:cNvSpPr>
            <a:spLocks noGrp="1"/>
          </p:cNvSpPr>
          <p:nvPr>
            <p:ph type="title"/>
          </p:nvPr>
        </p:nvSpPr>
        <p:spPr>
          <a:xfrm>
            <a:off x="252919" y="1123837"/>
            <a:ext cx="2947482" cy="4601183"/>
          </a:xfrm>
        </p:spPr>
        <p:txBody>
          <a:bodyPr>
            <a:normAutofit/>
          </a:bodyPr>
          <a:lstStyle/>
          <a:p>
            <a:r>
              <a:rPr lang="en-US" dirty="0"/>
              <a:t>While Boolean</a:t>
            </a:r>
          </a:p>
        </p:txBody>
      </p:sp>
      <p:sp>
        <p:nvSpPr>
          <p:cNvPr id="3" name="Content Placeholder 2">
            <a:extLst>
              <a:ext uri="{FF2B5EF4-FFF2-40B4-BE49-F238E27FC236}">
                <a16:creationId xmlns:a16="http://schemas.microsoft.com/office/drawing/2014/main" id="{17222F8E-ED59-49F9-98AF-9AE7228B8270}"/>
              </a:ext>
            </a:extLst>
          </p:cNvPr>
          <p:cNvSpPr>
            <a:spLocks noGrp="1"/>
          </p:cNvSpPr>
          <p:nvPr>
            <p:ph idx="1"/>
          </p:nvPr>
        </p:nvSpPr>
        <p:spPr>
          <a:xfrm>
            <a:off x="3869268" y="864108"/>
            <a:ext cx="7315200" cy="5120640"/>
          </a:xfrm>
        </p:spPr>
        <p:txBody>
          <a:bodyPr>
            <a:normAutofit/>
          </a:bodyPr>
          <a:lstStyle/>
          <a:p>
            <a:r>
              <a:rPr lang="en-US" dirty="0"/>
              <a:t>In the while loop example above we used the line:</a:t>
            </a:r>
          </a:p>
          <a:p>
            <a:pPr marL="0" indent="0">
              <a:buNone/>
            </a:pPr>
            <a:r>
              <a:rPr lang="en-US" dirty="0"/>
              <a:t>     var </a:t>
            </a:r>
            <a:r>
              <a:rPr lang="en-US" dirty="0" err="1"/>
              <a:t>passwordNotVerified</a:t>
            </a:r>
            <a:r>
              <a:rPr lang="en-US" dirty="0"/>
              <a:t> = true;</a:t>
            </a:r>
          </a:p>
          <a:p>
            <a:r>
              <a:rPr lang="en-US" dirty="0"/>
              <a:t>and then tested this variable in a conditional statement as follows:</a:t>
            </a:r>
          </a:p>
          <a:p>
            <a:pPr marL="0" indent="0">
              <a:buNone/>
            </a:pPr>
            <a:r>
              <a:rPr lang="en-US" dirty="0"/>
              <a:t>     while (</a:t>
            </a:r>
            <a:r>
              <a:rPr lang="en-US" dirty="0" err="1"/>
              <a:t>passwordNotVerified</a:t>
            </a:r>
            <a:r>
              <a:rPr lang="en-US" dirty="0"/>
              <a:t> == true)</a:t>
            </a:r>
          </a:p>
          <a:p>
            <a:r>
              <a:rPr lang="en-US" dirty="0"/>
              <a:t>We could also have written the conditional statement like this:</a:t>
            </a:r>
          </a:p>
          <a:p>
            <a:pPr marL="0" indent="0">
              <a:buNone/>
            </a:pPr>
            <a:r>
              <a:rPr lang="en-US" dirty="0"/>
              <a:t>     while(</a:t>
            </a:r>
            <a:r>
              <a:rPr lang="en-US" dirty="0" err="1"/>
              <a:t>passwordNotVerified</a:t>
            </a:r>
            <a:r>
              <a:rPr lang="en-US" dirty="0"/>
              <a:t>)</a:t>
            </a:r>
          </a:p>
          <a:p>
            <a:r>
              <a:rPr lang="en-US" dirty="0"/>
              <a:t>In other words, if we don't specify true or false in a conditional statement, the JavaScript interpreter will assume we mean true and test the variable accordingly.</a:t>
            </a:r>
          </a:p>
          <a:p>
            <a:r>
              <a:rPr lang="en-US" dirty="0"/>
              <a:t>This allows us to make our code a little shorter and, more importantly, to make it easier for others to understand. </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294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F583E2-74F0-406C-9341-D5579CD91C10}"/>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Logical Operators</a:t>
            </a:r>
          </a:p>
        </p:txBody>
      </p:sp>
      <p:sp>
        <p:nvSpPr>
          <p:cNvPr id="16"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1C1D8E-F478-409F-86F0-D1493417CD0C}"/>
              </a:ext>
            </a:extLst>
          </p:cNvPr>
          <p:cNvSpPr>
            <a:spLocks noGrp="1"/>
          </p:cNvSpPr>
          <p:nvPr>
            <p:ph idx="1"/>
          </p:nvPr>
        </p:nvSpPr>
        <p:spPr>
          <a:xfrm>
            <a:off x="5289229" y="864108"/>
            <a:ext cx="5910677" cy="5120640"/>
          </a:xfrm>
        </p:spPr>
        <p:txBody>
          <a:bodyPr>
            <a:normAutofit/>
          </a:bodyPr>
          <a:lstStyle/>
          <a:p>
            <a:pPr marL="0" indent="0">
              <a:buNone/>
            </a:pPr>
            <a:r>
              <a:rPr lang="en-US" sz="1400" b="1" dirty="0"/>
              <a:t>Logical Operators</a:t>
            </a:r>
          </a:p>
          <a:p>
            <a:r>
              <a:rPr lang="en-US" sz="1400" dirty="0"/>
              <a:t>Two more operators that are particularly useful with while loops are:</a:t>
            </a:r>
          </a:p>
          <a:p>
            <a:r>
              <a:rPr lang="en-US" sz="1400" dirty="0"/>
              <a:t> 	&amp;&amp;	Logical AND</a:t>
            </a:r>
          </a:p>
          <a:p>
            <a:r>
              <a:rPr lang="en-US" sz="1400" dirty="0"/>
              <a:t> 	||	Logical OR</a:t>
            </a:r>
          </a:p>
          <a:p>
            <a:r>
              <a:rPr lang="en-US" sz="1400" dirty="0"/>
              <a:t>These operators are used to combine the results of other conditional tests.</a:t>
            </a:r>
          </a:p>
          <a:p>
            <a:r>
              <a:rPr lang="en-US" sz="1400" dirty="0"/>
              <a:t>For example:</a:t>
            </a:r>
          </a:p>
          <a:p>
            <a:pPr marL="0" indent="0">
              <a:buNone/>
            </a:pPr>
            <a:r>
              <a:rPr lang="en-US" sz="1400" dirty="0"/>
              <a:t> 	 	if (x &gt; 0 &amp;&amp; x &lt; 100)</a:t>
            </a:r>
          </a:p>
          <a:p>
            <a:r>
              <a:rPr lang="en-US" sz="1400" dirty="0"/>
              <a:t> 	means...</a:t>
            </a:r>
          </a:p>
          <a:p>
            <a:pPr marL="0" indent="0">
              <a:buNone/>
            </a:pPr>
            <a:r>
              <a:rPr lang="en-US" sz="1400" dirty="0"/>
              <a:t>	 	if x is greater than 0 and less than 100...</a:t>
            </a:r>
          </a:p>
          <a:p>
            <a:r>
              <a:rPr lang="en-US" sz="1400" dirty="0"/>
              <a:t>Similarly:</a:t>
            </a:r>
          </a:p>
          <a:p>
            <a:r>
              <a:rPr lang="en-US" sz="1400" dirty="0"/>
              <a:t> 	 	if (x == 0 || x == 1)</a:t>
            </a:r>
          </a:p>
          <a:p>
            <a:r>
              <a:rPr lang="en-US" sz="1400" dirty="0"/>
              <a:t> 	means...</a:t>
            </a:r>
          </a:p>
          <a:p>
            <a:r>
              <a:rPr lang="en-US" sz="1400" dirty="0"/>
              <a:t> 	 	if x is 0 or x is 1...</a:t>
            </a:r>
          </a:p>
          <a:p>
            <a:r>
              <a:rPr lang="en-US" sz="1400" dirty="0"/>
              <a:t> Placing the || between the two conditions means that the if statement will be executed if EITHER of the conditions are </a:t>
            </a:r>
            <a:r>
              <a:rPr lang="en-US" sz="1400"/>
              <a:t>true.</a:t>
            </a:r>
            <a:endParaRPr lang="en-US" sz="1400"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77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C7D6E-D440-43C0-96E6-96C4743FD740}"/>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While loop with Logical Operators</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1744AD-7130-44DE-861E-55DE59633744}"/>
              </a:ext>
            </a:extLst>
          </p:cNvPr>
          <p:cNvSpPr>
            <a:spLocks noGrp="1"/>
          </p:cNvSpPr>
          <p:nvPr>
            <p:ph idx="1"/>
          </p:nvPr>
        </p:nvSpPr>
        <p:spPr>
          <a:xfrm>
            <a:off x="5289229" y="864108"/>
            <a:ext cx="5910677" cy="5120640"/>
          </a:xfrm>
        </p:spPr>
        <p:txBody>
          <a:bodyPr>
            <a:normAutofit/>
          </a:bodyPr>
          <a:lstStyle/>
          <a:p>
            <a:r>
              <a:rPr lang="en-US" dirty="0"/>
              <a:t>The ability to combine conditions in this way can be very useful when setting the conditions for while loops.</a:t>
            </a:r>
          </a:p>
          <a:p>
            <a:r>
              <a:rPr lang="en-US" dirty="0"/>
              <a:t>For example:</a:t>
            </a:r>
          </a:p>
          <a:p>
            <a:pPr marL="0" indent="0">
              <a:buNone/>
            </a:pPr>
            <a:r>
              <a:rPr lang="en-US" dirty="0"/>
              <a:t> var amount = prompt (“Number between 1 and 9", "");</a:t>
            </a:r>
          </a:p>
          <a:p>
            <a:pPr marL="0" indent="0">
              <a:buNone/>
            </a:pPr>
            <a:r>
              <a:rPr lang="en-US" dirty="0"/>
              <a:t>while (amount &lt; 1 || amount &gt; 9){</a:t>
            </a:r>
          </a:p>
          <a:p>
            <a:pPr marL="0" indent="0">
              <a:buNone/>
            </a:pPr>
            <a:r>
              <a:rPr lang="en-US" dirty="0"/>
              <a:t>        alert("Number must be between 1 and 9");</a:t>
            </a:r>
          </a:p>
          <a:p>
            <a:pPr marL="0" indent="0">
              <a:buNone/>
            </a:pPr>
            <a:r>
              <a:rPr lang="en-US" dirty="0"/>
              <a:t>        amount = prompt (“Number between 1 and 9", "");</a:t>
            </a:r>
          </a:p>
          <a:p>
            <a:pPr marL="0" indent="0">
              <a:buNone/>
            </a:pPr>
            <a:r>
              <a:rPr lang="en-US" dirty="0"/>
              <a:t>}</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67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67E1E6-7E9B-41A1-A88A-C46B32724477}"/>
              </a:ext>
            </a:extLst>
          </p:cNvPr>
          <p:cNvSpPr>
            <a:spLocks noGrp="1"/>
          </p:cNvSpPr>
          <p:nvPr>
            <p:ph type="title"/>
          </p:nvPr>
        </p:nvSpPr>
        <p:spPr>
          <a:xfrm>
            <a:off x="643467" y="1123837"/>
            <a:ext cx="3073914" cy="4601183"/>
          </a:xfrm>
        </p:spPr>
        <p:txBody>
          <a:bodyPr>
            <a:normAutofit/>
          </a:bodyPr>
          <a:lstStyle/>
          <a:p>
            <a:pPr algn="r"/>
            <a:r>
              <a:rPr lang="en-US">
                <a:solidFill>
                  <a:schemeClr val="tx1">
                    <a:lumMod val="85000"/>
                    <a:lumOff val="15000"/>
                  </a:schemeClr>
                </a:solidFill>
              </a:rPr>
              <a:t>Window, Document &amp; Form Objects</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B324DF-6CFE-494A-A9B7-872C75E9D62A}"/>
              </a:ext>
            </a:extLst>
          </p:cNvPr>
          <p:cNvSpPr>
            <a:spLocks noGrp="1"/>
          </p:cNvSpPr>
          <p:nvPr>
            <p:ph idx="1"/>
          </p:nvPr>
        </p:nvSpPr>
        <p:spPr>
          <a:xfrm>
            <a:off x="4393580" y="864108"/>
            <a:ext cx="6144367" cy="5120640"/>
          </a:xfrm>
        </p:spPr>
        <p:txBody>
          <a:bodyPr>
            <a:normAutofit lnSpcReduction="10000"/>
          </a:bodyPr>
          <a:lstStyle/>
          <a:p>
            <a:pPr marL="0" indent="0">
              <a:buNone/>
            </a:pPr>
            <a:r>
              <a:rPr lang="en-US" sz="1600" b="1" dirty="0"/>
              <a:t>Window, Document &amp; Form Objects</a:t>
            </a:r>
          </a:p>
          <a:p>
            <a:r>
              <a:rPr lang="en-US" sz="1600" dirty="0"/>
              <a:t>JavaScript is an object-oriented (or, as some would argue, object-based) language.</a:t>
            </a:r>
          </a:p>
          <a:p>
            <a:r>
              <a:rPr lang="en-US" sz="1600" dirty="0"/>
              <a:t>An object is a set of variables, functions, etc., that are in some way related. They are grouped together and given a name</a:t>
            </a:r>
          </a:p>
          <a:p>
            <a:r>
              <a:rPr lang="en-US" sz="1600" dirty="0"/>
              <a:t>Objects may have:</a:t>
            </a:r>
          </a:p>
          <a:p>
            <a:pPr marL="0" indent="0">
              <a:buNone/>
            </a:pPr>
            <a:r>
              <a:rPr lang="en-US" sz="1600" dirty="0"/>
              <a:t>      Properties</a:t>
            </a:r>
          </a:p>
          <a:p>
            <a:pPr marL="0" indent="0">
              <a:buNone/>
            </a:pPr>
            <a:r>
              <a:rPr lang="en-US" sz="1600" dirty="0"/>
              <a:t> 	 A variable (numeric, string or Boolean) 		associated with an object. Most properties can be changed 	by the user.</a:t>
            </a:r>
          </a:p>
          <a:p>
            <a:pPr marL="0" indent="0">
              <a:buNone/>
            </a:pPr>
            <a:r>
              <a:rPr lang="en-US" sz="1600" dirty="0"/>
              <a:t>      Methods</a:t>
            </a:r>
          </a:p>
          <a:p>
            <a:pPr marL="0" indent="0">
              <a:buNone/>
            </a:pPr>
            <a:r>
              <a:rPr lang="en-US" sz="1600" dirty="0"/>
              <a:t>	 Functions associated with an object. Can be called by</a:t>
            </a:r>
          </a:p>
          <a:p>
            <a:pPr marL="0" indent="0">
              <a:buNone/>
            </a:pPr>
            <a:r>
              <a:rPr lang="en-US" sz="1600" dirty="0"/>
              <a:t>	 the user.</a:t>
            </a:r>
          </a:p>
          <a:p>
            <a:pPr marL="0" indent="0">
              <a:buNone/>
            </a:pPr>
            <a:r>
              <a:rPr lang="en-US" sz="1600" dirty="0"/>
              <a:t>      Events</a:t>
            </a:r>
          </a:p>
          <a:p>
            <a:pPr marL="0" indent="0">
              <a:buNone/>
            </a:pPr>
            <a:r>
              <a:rPr lang="en-US" sz="1600" dirty="0"/>
              <a:t> 	Notification that a particular event has occurred. Can be 	used by the programmer to trigger responses.</a:t>
            </a:r>
          </a:p>
        </p:txBody>
      </p:sp>
    </p:spTree>
    <p:extLst>
      <p:ext uri="{BB962C8B-B14F-4D97-AF65-F5344CB8AC3E}">
        <p14:creationId xmlns:p14="http://schemas.microsoft.com/office/powerpoint/2010/main" val="429350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B2B192-9D6B-4CC2-9AB0-1AF1178B3F14}"/>
              </a:ext>
            </a:extLst>
          </p:cNvPr>
          <p:cNvSpPr>
            <a:spLocks noGrp="1"/>
          </p:cNvSpPr>
          <p:nvPr>
            <p:ph type="title"/>
          </p:nvPr>
        </p:nvSpPr>
        <p:spPr>
          <a:xfrm>
            <a:off x="643467" y="1123837"/>
            <a:ext cx="3073914" cy="4601183"/>
          </a:xfrm>
        </p:spPr>
        <p:txBody>
          <a:bodyPr>
            <a:normAutofit/>
          </a:bodyPr>
          <a:lstStyle/>
          <a:p>
            <a:pPr algn="r"/>
            <a:r>
              <a:rPr lang="en-US" dirty="0">
                <a:solidFill>
                  <a:schemeClr val="tx1">
                    <a:lumMod val="85000"/>
                    <a:lumOff val="15000"/>
                  </a:schemeClr>
                </a:solidFill>
              </a:rPr>
              <a:t>The Window Object</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0C4C60-D553-4510-8BB8-C155FBB6C1DF}"/>
              </a:ext>
            </a:extLst>
          </p:cNvPr>
          <p:cNvSpPr>
            <a:spLocks noGrp="1"/>
          </p:cNvSpPr>
          <p:nvPr>
            <p:ph idx="1"/>
          </p:nvPr>
        </p:nvSpPr>
        <p:spPr>
          <a:xfrm>
            <a:off x="4393580" y="864108"/>
            <a:ext cx="6144367" cy="5120640"/>
          </a:xfrm>
        </p:spPr>
        <p:txBody>
          <a:bodyPr>
            <a:normAutofit/>
          </a:bodyPr>
          <a:lstStyle/>
          <a:p>
            <a:pPr marL="0" indent="0">
              <a:buNone/>
            </a:pPr>
            <a:r>
              <a:rPr lang="en-US" b="1" dirty="0"/>
              <a:t>The Window Object</a:t>
            </a:r>
          </a:p>
          <a:p>
            <a:r>
              <a:rPr lang="en-US" dirty="0"/>
              <a:t>Window is the fundamental object in the browser. It represents the browser window in which the document appears</a:t>
            </a:r>
          </a:p>
          <a:p>
            <a:r>
              <a:rPr lang="en-US" dirty="0"/>
              <a:t>Its properties include: </a:t>
            </a:r>
          </a:p>
          <a:p>
            <a:pPr marL="0" indent="0">
              <a:buNone/>
            </a:pPr>
            <a:r>
              <a:rPr lang="en-US" dirty="0"/>
              <a:t>	status, location, length, parent, top</a:t>
            </a:r>
          </a:p>
          <a:p>
            <a:r>
              <a:rPr lang="en-US" dirty="0"/>
              <a:t>Window methods include: </a:t>
            </a:r>
          </a:p>
          <a:p>
            <a:pPr marL="0" indent="0">
              <a:buNone/>
            </a:pPr>
            <a:r>
              <a:rPr lang="en-US" dirty="0"/>
              <a:t>	alert(), confirm(), prompt(), open(), close()</a:t>
            </a:r>
          </a:p>
          <a:p>
            <a:r>
              <a:rPr lang="en-US" dirty="0"/>
              <a:t>Window events include: </a:t>
            </a:r>
          </a:p>
          <a:p>
            <a:pPr marL="0" indent="0">
              <a:buNone/>
            </a:pPr>
            <a:r>
              <a:rPr lang="en-US" dirty="0"/>
              <a:t>	</a:t>
            </a:r>
            <a:r>
              <a:rPr lang="en-US" dirty="0" err="1"/>
              <a:t>onLoad</a:t>
            </a:r>
            <a:r>
              <a:rPr lang="en-US" dirty="0"/>
              <a:t>(), </a:t>
            </a:r>
            <a:r>
              <a:rPr lang="en-US" dirty="0" err="1"/>
              <a:t>onUnload</a:t>
            </a:r>
            <a:r>
              <a:rPr lang="en-US" dirty="0"/>
              <a:t>() </a:t>
            </a:r>
          </a:p>
          <a:p>
            <a:r>
              <a:rPr lang="en-US" dirty="0"/>
              <a:t>&lt;body </a:t>
            </a:r>
            <a:r>
              <a:rPr lang="en-US" dirty="0" err="1"/>
              <a:t>onUnload</a:t>
            </a:r>
            <a:r>
              <a:rPr lang="en-US" dirty="0"/>
              <a:t>="</a:t>
            </a:r>
            <a:r>
              <a:rPr lang="en-US" dirty="0" err="1"/>
              <a:t>displayFarewell</a:t>
            </a:r>
            <a:r>
              <a:rPr lang="en-US" dirty="0"/>
              <a:t>()"&gt;</a:t>
            </a:r>
          </a:p>
        </p:txBody>
      </p:sp>
    </p:spTree>
    <p:extLst>
      <p:ext uri="{BB962C8B-B14F-4D97-AF65-F5344CB8AC3E}">
        <p14:creationId xmlns:p14="http://schemas.microsoft.com/office/powerpoint/2010/main" val="130160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4337D1-0CDF-46D0-B068-790A6DD4B636}"/>
              </a:ext>
            </a:extLst>
          </p:cNvPr>
          <p:cNvSpPr>
            <a:spLocks noGrp="1"/>
          </p:cNvSpPr>
          <p:nvPr>
            <p:ph type="title"/>
          </p:nvPr>
        </p:nvSpPr>
        <p:spPr>
          <a:xfrm>
            <a:off x="643467" y="1123837"/>
            <a:ext cx="3073914" cy="4601183"/>
          </a:xfrm>
        </p:spPr>
        <p:txBody>
          <a:bodyPr>
            <a:normAutofit/>
          </a:bodyPr>
          <a:lstStyle/>
          <a:p>
            <a:pPr algn="r"/>
            <a:r>
              <a:rPr lang="en-US" dirty="0">
                <a:solidFill>
                  <a:schemeClr val="tx1">
                    <a:lumMod val="85000"/>
                    <a:lumOff val="15000"/>
                  </a:schemeClr>
                </a:solidFill>
              </a:rPr>
              <a:t>The Document Object</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8BC1C8-12B8-4984-A848-693AF259B1DC}"/>
              </a:ext>
            </a:extLst>
          </p:cNvPr>
          <p:cNvSpPr>
            <a:spLocks noGrp="1"/>
          </p:cNvSpPr>
          <p:nvPr>
            <p:ph idx="1"/>
          </p:nvPr>
        </p:nvSpPr>
        <p:spPr>
          <a:xfrm>
            <a:off x="4393580" y="864108"/>
            <a:ext cx="6144367" cy="5120640"/>
          </a:xfrm>
        </p:spPr>
        <p:txBody>
          <a:bodyPr>
            <a:normAutofit fontScale="92500" lnSpcReduction="10000"/>
          </a:bodyPr>
          <a:lstStyle/>
          <a:p>
            <a:pPr marL="0" indent="0">
              <a:buNone/>
            </a:pPr>
            <a:r>
              <a:rPr lang="en-US" b="1" dirty="0"/>
              <a:t>The Document Object</a:t>
            </a:r>
          </a:p>
          <a:p>
            <a:r>
              <a:rPr lang="en-US" dirty="0"/>
              <a:t>The Document object represents the HTML document displayed in a browser window. It has properties, methods and events that allow the programmer to change the way the document is displayed in response to user actions or other events.</a:t>
            </a:r>
          </a:p>
          <a:p>
            <a:endParaRPr lang="en-US" dirty="0"/>
          </a:p>
          <a:p>
            <a:r>
              <a:rPr lang="en-US" dirty="0"/>
              <a:t>Document properties include:</a:t>
            </a:r>
          </a:p>
          <a:p>
            <a:pPr marL="0" indent="0">
              <a:buNone/>
            </a:pPr>
            <a:r>
              <a:rPr lang="en-US" dirty="0"/>
              <a:t>	</a:t>
            </a:r>
            <a:r>
              <a:rPr lang="en-US" dirty="0" err="1"/>
              <a:t>bgColor</a:t>
            </a:r>
            <a:r>
              <a:rPr lang="en-US" dirty="0"/>
              <a:t>, </a:t>
            </a:r>
            <a:r>
              <a:rPr lang="en-US" dirty="0" err="1"/>
              <a:t>fgColor</a:t>
            </a:r>
            <a:r>
              <a:rPr lang="en-US" dirty="0"/>
              <a:t>, </a:t>
            </a:r>
            <a:r>
              <a:rPr lang="en-US" dirty="0" err="1"/>
              <a:t>linkColor</a:t>
            </a:r>
            <a:r>
              <a:rPr lang="en-US" dirty="0"/>
              <a:t>, </a:t>
            </a:r>
            <a:r>
              <a:rPr lang="en-US" dirty="0" err="1"/>
              <a:t>alinkColor,vlinkColor</a:t>
            </a:r>
            <a:r>
              <a:rPr lang="en-US" dirty="0"/>
              <a:t>, 	title, forms. </a:t>
            </a:r>
          </a:p>
          <a:p>
            <a:pPr marL="0" indent="0">
              <a:buNone/>
            </a:pPr>
            <a:r>
              <a:rPr lang="en-US" dirty="0"/>
              <a:t>For example we can change the background color:</a:t>
            </a:r>
          </a:p>
          <a:p>
            <a:pPr marL="0" indent="0">
              <a:buNone/>
            </a:pPr>
            <a:r>
              <a:rPr lang="en-US" dirty="0"/>
              <a:t> 	</a:t>
            </a:r>
            <a:r>
              <a:rPr lang="en-US" dirty="0" err="1"/>
              <a:t>document.bgColor</a:t>
            </a:r>
            <a:r>
              <a:rPr lang="en-US" dirty="0"/>
              <a:t> = "</a:t>
            </a:r>
            <a:r>
              <a:rPr lang="en-US" dirty="0" err="1"/>
              <a:t>lightgreen</a:t>
            </a:r>
            <a:r>
              <a:rPr lang="en-US" dirty="0"/>
              <a:t>";</a:t>
            </a:r>
          </a:p>
          <a:p>
            <a:r>
              <a:rPr lang="en-US" dirty="0"/>
              <a:t>Document methods include:</a:t>
            </a:r>
          </a:p>
          <a:p>
            <a:pPr marL="0" indent="0">
              <a:buNone/>
            </a:pPr>
            <a:r>
              <a:rPr lang="en-US" dirty="0"/>
              <a:t>	write() e.g. </a:t>
            </a:r>
            <a:r>
              <a:rPr lang="pt-BR" dirty="0"/>
              <a:t>	document.write("&lt;h1&gt;Hello&lt;/h1&gt; ");</a:t>
            </a:r>
            <a:endParaRPr lang="en-US" dirty="0"/>
          </a:p>
        </p:txBody>
      </p:sp>
    </p:spTree>
    <p:extLst>
      <p:ext uri="{BB962C8B-B14F-4D97-AF65-F5344CB8AC3E}">
        <p14:creationId xmlns:p14="http://schemas.microsoft.com/office/powerpoint/2010/main" val="339783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42D833-537F-45F7-9927-83BACAE0C1F7}"/>
              </a:ext>
            </a:extLst>
          </p:cNvPr>
          <p:cNvSpPr>
            <a:spLocks noGrp="1"/>
          </p:cNvSpPr>
          <p:nvPr>
            <p:ph type="title"/>
          </p:nvPr>
        </p:nvSpPr>
        <p:spPr>
          <a:xfrm>
            <a:off x="643467" y="1123837"/>
            <a:ext cx="3073914" cy="4601183"/>
          </a:xfrm>
        </p:spPr>
        <p:txBody>
          <a:bodyPr>
            <a:normAutofit/>
          </a:bodyPr>
          <a:lstStyle/>
          <a:p>
            <a:pPr algn="r"/>
            <a:r>
              <a:rPr lang="en-US" dirty="0">
                <a:solidFill>
                  <a:schemeClr val="tx1">
                    <a:lumMod val="85000"/>
                    <a:lumOff val="15000"/>
                  </a:schemeClr>
                </a:solidFill>
              </a:rPr>
              <a:t>The Form Object</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9E9980-255B-47D6-8846-FE16B7E58895}"/>
              </a:ext>
            </a:extLst>
          </p:cNvPr>
          <p:cNvSpPr>
            <a:spLocks noGrp="1"/>
          </p:cNvSpPr>
          <p:nvPr>
            <p:ph idx="1"/>
          </p:nvPr>
        </p:nvSpPr>
        <p:spPr>
          <a:xfrm>
            <a:off x="4393580" y="864108"/>
            <a:ext cx="6144367" cy="5120640"/>
          </a:xfrm>
        </p:spPr>
        <p:txBody>
          <a:bodyPr>
            <a:normAutofit/>
          </a:bodyPr>
          <a:lstStyle/>
          <a:p>
            <a:pPr marL="0" indent="0">
              <a:buNone/>
            </a:pPr>
            <a:r>
              <a:rPr lang="en-US" sz="1600" b="1" dirty="0"/>
              <a:t>The Form Object</a:t>
            </a:r>
          </a:p>
          <a:p>
            <a:r>
              <a:rPr lang="en-US" sz="1600" dirty="0"/>
              <a:t>When you create a form in an HTML document using the &lt;form&gt; and &lt;/form&gt; tags, you automatically create a form object with properties, methods and events that relate to the form itself and to the individual elements within the form (e.g., text boxes, buttons, radio-buttons, etc.). Using JavaScript, you can add </a:t>
            </a:r>
            <a:r>
              <a:rPr lang="en-US" sz="1600" dirty="0" err="1"/>
              <a:t>behaviour</a:t>
            </a:r>
            <a:r>
              <a:rPr lang="en-US" sz="1600" dirty="0"/>
              <a:t> to buttons and other form elements and process the information contained in the form.</a:t>
            </a:r>
          </a:p>
          <a:p>
            <a:pPr marL="0" indent="0">
              <a:buNone/>
            </a:pPr>
            <a:r>
              <a:rPr lang="en-US" sz="1600" dirty="0"/>
              <a:t>Form properties include:</a:t>
            </a:r>
          </a:p>
          <a:p>
            <a:r>
              <a:rPr lang="en-US" sz="1600" dirty="0"/>
              <a:t>Name, method, action, length, elements e.g. </a:t>
            </a:r>
          </a:p>
          <a:p>
            <a:pPr marL="0" indent="0">
              <a:buNone/>
            </a:pPr>
            <a:r>
              <a:rPr lang="en-US" sz="1600" dirty="0"/>
              <a:t> 	alert(</a:t>
            </a:r>
            <a:r>
              <a:rPr lang="en-US" sz="1600" dirty="0" err="1"/>
              <a:t>document.forms</a:t>
            </a:r>
            <a:r>
              <a:rPr lang="en-US" sz="1600" dirty="0"/>
              <a:t>[2].action);</a:t>
            </a:r>
          </a:p>
          <a:p>
            <a:pPr marL="0" indent="0">
              <a:buNone/>
            </a:pPr>
            <a:r>
              <a:rPr lang="en-US" sz="1600" dirty="0"/>
              <a:t>Form methods include:</a:t>
            </a:r>
          </a:p>
          <a:p>
            <a:pPr marL="0" indent="0">
              <a:buNone/>
            </a:pPr>
            <a:r>
              <a:rPr lang="en-US" sz="1600" dirty="0"/>
              <a:t> 	submit()</a:t>
            </a:r>
          </a:p>
          <a:p>
            <a:pPr marL="0" indent="0">
              <a:buNone/>
            </a:pPr>
            <a:r>
              <a:rPr lang="en-US" sz="1600" dirty="0"/>
              <a:t>Form events include:</a:t>
            </a:r>
          </a:p>
          <a:p>
            <a:pPr marL="0" indent="0">
              <a:buNone/>
            </a:pPr>
            <a:r>
              <a:rPr lang="en-US" sz="1600" dirty="0"/>
              <a:t> 	</a:t>
            </a:r>
            <a:r>
              <a:rPr lang="en-US" sz="1600" dirty="0" err="1"/>
              <a:t>onSubmit</a:t>
            </a:r>
            <a:endParaRPr lang="en-US" sz="1600" dirty="0"/>
          </a:p>
          <a:p>
            <a:r>
              <a:rPr lang="en-US" sz="1600" dirty="0"/>
              <a:t>&lt;form </a:t>
            </a:r>
            <a:r>
              <a:rPr lang="en-US" sz="1600" dirty="0" err="1"/>
              <a:t>onSubmit</a:t>
            </a:r>
            <a:r>
              <a:rPr lang="en-US" sz="1600" dirty="0"/>
              <a:t>="</a:t>
            </a:r>
            <a:r>
              <a:rPr lang="en-US" sz="1600" dirty="0" err="1"/>
              <a:t>displayFarewell</a:t>
            </a:r>
            <a:r>
              <a:rPr lang="en-US" sz="1600" dirty="0"/>
              <a:t>()"&gt;</a:t>
            </a:r>
          </a:p>
        </p:txBody>
      </p:sp>
    </p:spTree>
    <p:extLst>
      <p:ext uri="{BB962C8B-B14F-4D97-AF65-F5344CB8AC3E}">
        <p14:creationId xmlns:p14="http://schemas.microsoft.com/office/powerpoint/2010/main" val="244872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21321318-C338-412D-8221-05AE949CDCAA}"/>
              </a:ext>
            </a:extLst>
          </p:cNvPr>
          <p:cNvPicPr>
            <a:picLocks noChangeAspect="1"/>
          </p:cNvPicPr>
          <p:nvPr/>
        </p:nvPicPr>
        <p:blipFill rotWithShape="1">
          <a:blip r:embed="rId2">
            <a:duotone>
              <a:schemeClr val="bg2">
                <a:shade val="45000"/>
                <a:satMod val="135000"/>
              </a:schemeClr>
              <a:prstClr val="white"/>
            </a:duotone>
            <a:alphaModFix amt="25000"/>
          </a:blip>
          <a:srcRect t="9701" r="-1" b="5690"/>
          <a:stretch/>
        </p:blipFill>
        <p:spPr>
          <a:xfrm>
            <a:off x="20" y="1"/>
            <a:ext cx="12188932" cy="6858000"/>
          </a:xfrm>
          <a:prstGeom prst="rect">
            <a:avLst/>
          </a:prstGeom>
        </p:spPr>
      </p:pic>
      <p:sp>
        <p:nvSpPr>
          <p:cNvPr id="18"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8A6C6C-E60E-4A8A-81D3-03D19A755208}"/>
              </a:ext>
            </a:extLst>
          </p:cNvPr>
          <p:cNvSpPr>
            <a:spLocks noGrp="1"/>
          </p:cNvSpPr>
          <p:nvPr>
            <p:ph type="title"/>
          </p:nvPr>
        </p:nvSpPr>
        <p:spPr>
          <a:xfrm>
            <a:off x="252919" y="1123837"/>
            <a:ext cx="2947482" cy="4601183"/>
          </a:xfrm>
        </p:spPr>
        <p:txBody>
          <a:bodyPr>
            <a:normAutofit/>
          </a:bodyPr>
          <a:lstStyle/>
          <a:p>
            <a:r>
              <a:rPr lang="en-US" dirty="0"/>
              <a:t>Text-boxes and text-areas</a:t>
            </a:r>
            <a:br>
              <a:rPr lang="en-US" dirty="0"/>
            </a:br>
            <a:r>
              <a:rPr lang="en-US" dirty="0"/>
              <a:t> </a:t>
            </a:r>
          </a:p>
        </p:txBody>
      </p:sp>
      <p:sp>
        <p:nvSpPr>
          <p:cNvPr id="3" name="Content Placeholder 2">
            <a:extLst>
              <a:ext uri="{FF2B5EF4-FFF2-40B4-BE49-F238E27FC236}">
                <a16:creationId xmlns:a16="http://schemas.microsoft.com/office/drawing/2014/main" id="{C5CF4D48-DBBF-4A80-A3E7-8014FF5274A9}"/>
              </a:ext>
            </a:extLst>
          </p:cNvPr>
          <p:cNvSpPr>
            <a:spLocks noGrp="1"/>
          </p:cNvSpPr>
          <p:nvPr>
            <p:ph idx="1"/>
          </p:nvPr>
        </p:nvSpPr>
        <p:spPr>
          <a:xfrm>
            <a:off x="3869268" y="864108"/>
            <a:ext cx="7315200" cy="5120640"/>
          </a:xfrm>
        </p:spPr>
        <p:txBody>
          <a:bodyPr>
            <a:normAutofit/>
          </a:bodyPr>
          <a:lstStyle/>
          <a:p>
            <a:pPr marL="0" indent="0">
              <a:buNone/>
            </a:pPr>
            <a:r>
              <a:rPr lang="en-US" b="1" dirty="0"/>
              <a:t>Text-boxes and text-areas</a:t>
            </a:r>
          </a:p>
          <a:p>
            <a:r>
              <a:rPr lang="en-US" dirty="0"/>
              <a:t>Each element within a form is an object, and each has properties, methods and events that can be accessed using JavaScript.</a:t>
            </a:r>
          </a:p>
          <a:p>
            <a:r>
              <a:rPr lang="en-US" dirty="0"/>
              <a:t>Text-boxes and text-areas have almost identical sets of properties, methods and events, so they will be considered together.</a:t>
            </a:r>
          </a:p>
          <a:p>
            <a:r>
              <a:rPr lang="en-US" dirty="0"/>
              <a:t>Text-box and text-area properties include: </a:t>
            </a:r>
          </a:p>
          <a:p>
            <a:r>
              <a:rPr lang="en-US" dirty="0"/>
              <a:t>Name, value, &lt;input type=text name="textBox1"&gt;	alert(</a:t>
            </a:r>
            <a:r>
              <a:rPr lang="en-US" dirty="0" err="1"/>
              <a:t>document.forms</a:t>
            </a:r>
            <a:r>
              <a:rPr lang="en-US" dirty="0"/>
              <a:t>[2].textBox1.value);</a:t>
            </a:r>
          </a:p>
          <a:p>
            <a:r>
              <a:rPr lang="en-US" dirty="0"/>
              <a:t>Text-box and text-area events include:</a:t>
            </a:r>
          </a:p>
          <a:p>
            <a:r>
              <a:rPr lang="en-US" dirty="0"/>
              <a:t> 	</a:t>
            </a:r>
            <a:r>
              <a:rPr lang="en-US" dirty="0" err="1"/>
              <a:t>onFocus</a:t>
            </a:r>
            <a:r>
              <a:rPr lang="en-US" dirty="0"/>
              <a:t>, </a:t>
            </a:r>
            <a:r>
              <a:rPr lang="en-US" dirty="0" err="1"/>
              <a:t>onBlur</a:t>
            </a:r>
            <a:endParaRPr lang="en-US" dirty="0"/>
          </a:p>
          <a:p>
            <a:r>
              <a:rPr lang="en-US" dirty="0"/>
              <a:t>E.g. &lt;input type=text name="textBox2“ </a:t>
            </a:r>
            <a:r>
              <a:rPr lang="en-US" dirty="0" err="1"/>
              <a:t>onFocus</a:t>
            </a:r>
            <a:r>
              <a:rPr lang="en-US" dirty="0"/>
              <a:t>="</a:t>
            </a:r>
            <a:r>
              <a:rPr lang="en-US" dirty="0" err="1"/>
              <a:t>alertOnFocus</a:t>
            </a:r>
            <a:r>
              <a:rPr lang="en-US" dirty="0"/>
              <a:t>()"&gt;</a:t>
            </a:r>
          </a:p>
        </p:txBody>
      </p:sp>
      <p:sp>
        <p:nvSpPr>
          <p:cNvPr id="19"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907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1E5FE39-6927-458B-8D33-7E9F91C03A82}"/>
              </a:ext>
            </a:extLst>
          </p:cNvPr>
          <p:cNvSpPr>
            <a:spLocks noGrp="1"/>
          </p:cNvSpPr>
          <p:nvPr>
            <p:ph type="title"/>
          </p:nvPr>
        </p:nvSpPr>
        <p:spPr>
          <a:xfrm>
            <a:off x="5451642" y="1123837"/>
            <a:ext cx="6451110" cy="1255469"/>
          </a:xfrm>
        </p:spPr>
        <p:txBody>
          <a:bodyPr>
            <a:normAutofit/>
          </a:bodyPr>
          <a:lstStyle/>
          <a:p>
            <a:r>
              <a:rPr lang="en-US" dirty="0"/>
              <a:t>Background</a:t>
            </a:r>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Web Design">
            <a:extLst>
              <a:ext uri="{FF2B5EF4-FFF2-40B4-BE49-F238E27FC236}">
                <a16:creationId xmlns:a16="http://schemas.microsoft.com/office/drawing/2014/main" id="{08333916-4348-4ECC-9CA0-F2BDB29FB4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1F8AFBC2-F5FC-49A0-8F82-49C2337729D3}"/>
              </a:ext>
            </a:extLst>
          </p:cNvPr>
          <p:cNvSpPr>
            <a:spLocks noGrp="1"/>
          </p:cNvSpPr>
          <p:nvPr>
            <p:ph idx="1"/>
          </p:nvPr>
        </p:nvSpPr>
        <p:spPr>
          <a:xfrm>
            <a:off x="5451644" y="2510395"/>
            <a:ext cx="6451109" cy="3274586"/>
          </a:xfrm>
        </p:spPr>
        <p:txBody>
          <a:bodyPr anchor="t">
            <a:normAutofit/>
          </a:bodyPr>
          <a:lstStyle/>
          <a:p>
            <a:r>
              <a:rPr lang="en-US" sz="1300" dirty="0">
                <a:solidFill>
                  <a:srgbClr val="FFFFFF"/>
                </a:solidFill>
              </a:rPr>
              <a:t>HTML is a static language, and it provides very little support for any other type of interactivity.</a:t>
            </a:r>
          </a:p>
          <a:p>
            <a:r>
              <a:rPr lang="en-US" sz="1300" dirty="0">
                <a:solidFill>
                  <a:srgbClr val="FFFFFF"/>
                </a:solidFill>
              </a:rPr>
              <a:t>To create dynamic material it was necessary to use either:</a:t>
            </a:r>
          </a:p>
          <a:p>
            <a:pPr marL="0" indent="0">
              <a:buNone/>
            </a:pPr>
            <a:r>
              <a:rPr lang="en-US" sz="1300" dirty="0">
                <a:solidFill>
                  <a:srgbClr val="FFFFFF"/>
                </a:solidFill>
              </a:rPr>
              <a:t>     1.  CGI (Common Gateway Interface) programs</a:t>
            </a:r>
          </a:p>
          <a:p>
            <a:r>
              <a:rPr lang="en-US" sz="1300" dirty="0">
                <a:solidFill>
                  <a:srgbClr val="FFFFFF"/>
                </a:solidFill>
              </a:rPr>
              <a:t>2. Java applets</a:t>
            </a:r>
          </a:p>
          <a:p>
            <a:r>
              <a:rPr lang="en-US" sz="1300" dirty="0">
                <a:solidFill>
                  <a:srgbClr val="FFFFFF"/>
                </a:solidFill>
              </a:rPr>
              <a:t>Netscape Corporation came up with </a:t>
            </a:r>
            <a:r>
              <a:rPr lang="en-US" sz="1300" dirty="0" err="1">
                <a:solidFill>
                  <a:srgbClr val="FFFFFF"/>
                </a:solidFill>
              </a:rPr>
              <a:t>LiveScript</a:t>
            </a:r>
            <a:r>
              <a:rPr lang="en-US" sz="1300" dirty="0">
                <a:solidFill>
                  <a:srgbClr val="FFFFFF"/>
                </a:solidFill>
              </a:rPr>
              <a:t>.</a:t>
            </a:r>
          </a:p>
          <a:p>
            <a:r>
              <a:rPr lang="en-US" sz="1300" dirty="0">
                <a:solidFill>
                  <a:srgbClr val="FFFFFF"/>
                </a:solidFill>
              </a:rPr>
              <a:t>Netscape subsequently teamed-up with Sun Microsystems (the company that developed Java) and produced JavaScript.</a:t>
            </a:r>
          </a:p>
        </p:txBody>
      </p:sp>
    </p:spTree>
    <p:extLst>
      <p:ext uri="{BB962C8B-B14F-4D97-AF65-F5344CB8AC3E}">
        <p14:creationId xmlns:p14="http://schemas.microsoft.com/office/powerpoint/2010/main" val="2547498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A06D-1120-49DA-84AF-64BED6FBB7EA}"/>
              </a:ext>
            </a:extLst>
          </p:cNvPr>
          <p:cNvSpPr>
            <a:spLocks noGrp="1"/>
          </p:cNvSpPr>
          <p:nvPr>
            <p:ph type="title"/>
          </p:nvPr>
        </p:nvSpPr>
        <p:spPr/>
        <p:txBody>
          <a:bodyPr/>
          <a:lstStyle/>
          <a:p>
            <a:r>
              <a:rPr lang="en-US" dirty="0"/>
              <a:t>Buttons, Radio-buttons and Checkboxes</a:t>
            </a:r>
            <a:br>
              <a:rPr lang="en-US" dirty="0"/>
            </a:br>
            <a:endParaRPr lang="en-US" dirty="0"/>
          </a:p>
        </p:txBody>
      </p:sp>
      <p:sp>
        <p:nvSpPr>
          <p:cNvPr id="3" name="Content Placeholder 2">
            <a:extLst>
              <a:ext uri="{FF2B5EF4-FFF2-40B4-BE49-F238E27FC236}">
                <a16:creationId xmlns:a16="http://schemas.microsoft.com/office/drawing/2014/main" id="{28411BC9-0653-4C3D-B466-114E1E7723F7}"/>
              </a:ext>
            </a:extLst>
          </p:cNvPr>
          <p:cNvSpPr>
            <a:spLocks noGrp="1"/>
          </p:cNvSpPr>
          <p:nvPr>
            <p:ph idx="1"/>
          </p:nvPr>
        </p:nvSpPr>
        <p:spPr/>
        <p:txBody>
          <a:bodyPr>
            <a:normAutofit fontScale="92500" lnSpcReduction="10000"/>
          </a:bodyPr>
          <a:lstStyle/>
          <a:p>
            <a:pPr marL="0" indent="0">
              <a:buNone/>
            </a:pPr>
            <a:r>
              <a:rPr lang="en-US" dirty="0"/>
              <a:t>Buttons, Radio-buttons and Checkboxes</a:t>
            </a:r>
          </a:p>
          <a:p>
            <a:r>
              <a:rPr lang="en-US" dirty="0"/>
              <a:t>Buttons, Radio-buttons and Checkboxes have almost identical sets of properties, methods and events, so they will be considered together.</a:t>
            </a:r>
          </a:p>
          <a:p>
            <a:r>
              <a:rPr lang="en-US" dirty="0"/>
              <a:t>Button, Radio-button and Checkbox properties include:</a:t>
            </a:r>
          </a:p>
          <a:p>
            <a:r>
              <a:rPr lang="en-US" dirty="0"/>
              <a:t>Name, value, checked e.g. </a:t>
            </a:r>
          </a:p>
          <a:p>
            <a:r>
              <a:rPr lang="en-US" dirty="0"/>
              <a:t> 	if (</a:t>
            </a:r>
            <a:r>
              <a:rPr lang="en-US" dirty="0" err="1"/>
              <a:t>document.forms</a:t>
            </a:r>
            <a:r>
              <a:rPr lang="en-US" dirty="0"/>
              <a:t>[2].checkbox1.checked == true){</a:t>
            </a:r>
          </a:p>
          <a:p>
            <a:r>
              <a:rPr lang="en-US" dirty="0"/>
              <a:t>    alert("Checked");</a:t>
            </a:r>
          </a:p>
          <a:p>
            <a:r>
              <a:rPr lang="en-US" dirty="0"/>
              <a:t>}</a:t>
            </a:r>
          </a:p>
          <a:p>
            <a:r>
              <a:rPr lang="en-US" dirty="0"/>
              <a:t>Button, Radio-button and Checkbox methods include:</a:t>
            </a:r>
          </a:p>
          <a:p>
            <a:r>
              <a:rPr lang="en-US" dirty="0"/>
              <a:t>	focus(), 	blur(), click()</a:t>
            </a:r>
          </a:p>
          <a:p>
            <a:r>
              <a:rPr lang="en-US" dirty="0"/>
              <a:t>Button, Radio-button and Checkbox events include:</a:t>
            </a:r>
          </a:p>
          <a:p>
            <a:r>
              <a:rPr lang="en-US" dirty="0"/>
              <a:t> 	</a:t>
            </a:r>
            <a:r>
              <a:rPr lang="en-US" dirty="0" err="1"/>
              <a:t>onClick</a:t>
            </a:r>
            <a:r>
              <a:rPr lang="en-US" dirty="0"/>
              <a:t>, </a:t>
            </a:r>
            <a:r>
              <a:rPr lang="en-US" dirty="0" err="1"/>
              <a:t>onFocus</a:t>
            </a:r>
            <a:r>
              <a:rPr lang="en-US" dirty="0"/>
              <a:t>, </a:t>
            </a:r>
            <a:r>
              <a:rPr lang="en-US" dirty="0" err="1"/>
              <a:t>onBlur</a:t>
            </a:r>
            <a:endParaRPr lang="en-US" dirty="0"/>
          </a:p>
          <a:p>
            <a:r>
              <a:rPr lang="en-US" dirty="0"/>
              <a:t> &lt;input type=button name="button3" value="Click Here“ </a:t>
            </a:r>
            <a:r>
              <a:rPr lang="en-US" dirty="0" err="1"/>
              <a:t>onClick</a:t>
            </a:r>
            <a:r>
              <a:rPr lang="en-US" dirty="0"/>
              <a:t>="alert('</a:t>
            </a:r>
            <a:r>
              <a:rPr lang="en-US" dirty="0" err="1"/>
              <a:t>onClick</a:t>
            </a:r>
            <a:r>
              <a:rPr lang="en-US" dirty="0"/>
              <a:t> event received')"&gt;</a:t>
            </a:r>
          </a:p>
        </p:txBody>
      </p:sp>
    </p:spTree>
    <p:extLst>
      <p:ext uri="{BB962C8B-B14F-4D97-AF65-F5344CB8AC3E}">
        <p14:creationId xmlns:p14="http://schemas.microsoft.com/office/powerpoint/2010/main" val="111275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9555-4725-4813-B617-AF747AC42C07}"/>
              </a:ext>
            </a:extLst>
          </p:cNvPr>
          <p:cNvSpPr>
            <a:spLocks noGrp="1"/>
          </p:cNvSpPr>
          <p:nvPr>
            <p:ph type="title"/>
          </p:nvPr>
        </p:nvSpPr>
        <p:spPr/>
        <p:txBody>
          <a:bodyPr/>
          <a:lstStyle/>
          <a:p>
            <a:r>
              <a:rPr lang="en-US" dirty="0"/>
              <a:t>The Select Object</a:t>
            </a:r>
          </a:p>
        </p:txBody>
      </p:sp>
      <p:sp>
        <p:nvSpPr>
          <p:cNvPr id="3" name="Content Placeholder 2">
            <a:extLst>
              <a:ext uri="{FF2B5EF4-FFF2-40B4-BE49-F238E27FC236}">
                <a16:creationId xmlns:a16="http://schemas.microsoft.com/office/drawing/2014/main" id="{5466F43F-02D4-46AF-B239-2E7F9DC38F8A}"/>
              </a:ext>
            </a:extLst>
          </p:cNvPr>
          <p:cNvSpPr>
            <a:spLocks noGrp="1"/>
          </p:cNvSpPr>
          <p:nvPr>
            <p:ph idx="1"/>
          </p:nvPr>
        </p:nvSpPr>
        <p:spPr/>
        <p:txBody>
          <a:bodyPr/>
          <a:lstStyle/>
          <a:p>
            <a:pPr marL="0" indent="0">
              <a:buNone/>
            </a:pPr>
            <a:r>
              <a:rPr lang="en-US" b="1" dirty="0"/>
              <a:t>The Select Object</a:t>
            </a:r>
          </a:p>
          <a:p>
            <a:r>
              <a:rPr lang="en-US" dirty="0"/>
              <a:t>Selection-boxes behave in a very similar fashion to radio-buttons: they present several options, of which only one can be selected at a time. They also have a similar set of properties, methods and events.</a:t>
            </a:r>
          </a:p>
          <a:p>
            <a:r>
              <a:rPr lang="en-US" dirty="0"/>
              <a:t>The principal difference from a programming perspective is that selection-boxes don't have a checked property. Instead, to find out which option has been selected, you must use the </a:t>
            </a:r>
            <a:r>
              <a:rPr lang="en-US" dirty="0" err="1"/>
              <a:t>SelectedIndex</a:t>
            </a:r>
            <a:r>
              <a:rPr lang="en-US" dirty="0"/>
              <a:t> property.</a:t>
            </a:r>
          </a:p>
          <a:p>
            <a:r>
              <a:rPr lang="en-US" dirty="0"/>
              <a:t> </a:t>
            </a:r>
            <a:r>
              <a:rPr lang="en-US" dirty="0" err="1"/>
              <a:t>SelectedIndex</a:t>
            </a:r>
            <a:endParaRPr lang="en-US" dirty="0"/>
          </a:p>
          <a:p>
            <a:r>
              <a:rPr lang="en-US" dirty="0"/>
              <a:t> e.g. alert(</a:t>
            </a:r>
            <a:r>
              <a:rPr lang="en-US" dirty="0" err="1"/>
              <a:t>document.forms</a:t>
            </a:r>
            <a:r>
              <a:rPr lang="en-US" dirty="0"/>
              <a:t>[2].selectBox1.selectedIndex);</a:t>
            </a:r>
          </a:p>
        </p:txBody>
      </p:sp>
    </p:spTree>
    <p:extLst>
      <p:ext uri="{BB962C8B-B14F-4D97-AF65-F5344CB8AC3E}">
        <p14:creationId xmlns:p14="http://schemas.microsoft.com/office/powerpoint/2010/main" val="2260913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0F86-25FD-4913-83ED-EE8C7D3558FD}"/>
              </a:ext>
            </a:extLst>
          </p:cNvPr>
          <p:cNvSpPr>
            <a:spLocks noGrp="1"/>
          </p:cNvSpPr>
          <p:nvPr>
            <p:ph type="title"/>
          </p:nvPr>
        </p:nvSpPr>
        <p:spPr/>
        <p:txBody>
          <a:bodyPr/>
          <a:lstStyle/>
          <a:p>
            <a:r>
              <a:rPr lang="en-US" dirty="0"/>
              <a:t>Other Objects</a:t>
            </a:r>
            <a:br>
              <a:rPr lang="en-US" dirty="0"/>
            </a:br>
            <a:endParaRPr lang="en-US" dirty="0"/>
          </a:p>
        </p:txBody>
      </p:sp>
      <p:sp>
        <p:nvSpPr>
          <p:cNvPr id="3" name="Content Placeholder 2">
            <a:extLst>
              <a:ext uri="{FF2B5EF4-FFF2-40B4-BE49-F238E27FC236}">
                <a16:creationId xmlns:a16="http://schemas.microsoft.com/office/drawing/2014/main" id="{FDEB36B6-61DB-475E-9009-44EDEBE6059C}"/>
              </a:ext>
            </a:extLst>
          </p:cNvPr>
          <p:cNvSpPr>
            <a:spLocks noGrp="1"/>
          </p:cNvSpPr>
          <p:nvPr>
            <p:ph idx="1"/>
          </p:nvPr>
        </p:nvSpPr>
        <p:spPr/>
        <p:txBody>
          <a:bodyPr>
            <a:normAutofit fontScale="85000" lnSpcReduction="10000"/>
          </a:bodyPr>
          <a:lstStyle/>
          <a:p>
            <a:pPr marL="0" indent="0">
              <a:buNone/>
            </a:pPr>
            <a:r>
              <a:rPr lang="en-US" b="1" dirty="0"/>
              <a:t>Other Objects</a:t>
            </a:r>
          </a:p>
          <a:p>
            <a:r>
              <a:rPr lang="en-US" dirty="0"/>
              <a:t>In addition to the objects we have already encountered, there are a number of other objects that form part of the JavaScript language. Among the more important and useful of these are the Date and Math objects.</a:t>
            </a:r>
          </a:p>
          <a:p>
            <a:pPr marL="0" indent="0">
              <a:buNone/>
            </a:pPr>
            <a:r>
              <a:rPr lang="en-US" dirty="0"/>
              <a:t>The Date object</a:t>
            </a:r>
          </a:p>
          <a:p>
            <a:r>
              <a:rPr lang="en-US" dirty="0"/>
              <a:t>The Date object allows us to obtain the current date and time, and to perform various timing operations.</a:t>
            </a:r>
          </a:p>
          <a:p>
            <a:r>
              <a:rPr lang="en-US" dirty="0"/>
              <a:t>In order to use the Date object, we must first create a new 'instance' of it. This is done in the following way:</a:t>
            </a:r>
          </a:p>
          <a:p>
            <a:pPr marL="0" indent="0">
              <a:buNone/>
            </a:pPr>
            <a:r>
              <a:rPr lang="en-US" dirty="0"/>
              <a:t>	var </a:t>
            </a:r>
            <a:r>
              <a:rPr lang="en-US" dirty="0" err="1"/>
              <a:t>myDateObject</a:t>
            </a:r>
            <a:r>
              <a:rPr lang="en-US" dirty="0"/>
              <a:t> = new Date;</a:t>
            </a:r>
          </a:p>
          <a:p>
            <a:pPr marL="0" indent="0">
              <a:buNone/>
            </a:pPr>
            <a:r>
              <a:rPr lang="en-US" dirty="0"/>
              <a:t>The Math object</a:t>
            </a:r>
          </a:p>
          <a:p>
            <a:r>
              <a:rPr lang="en-US" dirty="0"/>
              <a:t>The Math object allows us to perform various mathematical operations not provided by the basic operators we have already looked at.</a:t>
            </a:r>
          </a:p>
          <a:p>
            <a:endParaRPr lang="en-US" dirty="0"/>
          </a:p>
          <a:p>
            <a:r>
              <a:rPr lang="en-US" dirty="0"/>
              <a:t>Its methods include the following:</a:t>
            </a:r>
          </a:p>
          <a:p>
            <a:r>
              <a:rPr lang="en-US" dirty="0"/>
              <a:t>	sqrt(x), log(x), max(</a:t>
            </a:r>
            <a:r>
              <a:rPr lang="en-US" dirty="0" err="1"/>
              <a:t>x,y</a:t>
            </a:r>
            <a:r>
              <a:rPr lang="en-US" dirty="0"/>
              <a:t>)</a:t>
            </a:r>
          </a:p>
        </p:txBody>
      </p:sp>
    </p:spTree>
    <p:extLst>
      <p:ext uri="{BB962C8B-B14F-4D97-AF65-F5344CB8AC3E}">
        <p14:creationId xmlns:p14="http://schemas.microsoft.com/office/powerpoint/2010/main" val="66534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8A243-6A9B-4504-A7BD-C005DBDE5A3B}"/>
              </a:ext>
            </a:extLst>
          </p:cNvPr>
          <p:cNvSpPr>
            <a:spLocks noGrp="1"/>
          </p:cNvSpPr>
          <p:nvPr>
            <p:ph type="title"/>
          </p:nvPr>
        </p:nvSpPr>
        <p:spPr>
          <a:xfrm>
            <a:off x="8389648" y="1123837"/>
            <a:ext cx="2947482" cy="4601183"/>
          </a:xfrm>
        </p:spPr>
        <p:txBody>
          <a:bodyPr>
            <a:normAutofit/>
          </a:bodyPr>
          <a:lstStyle/>
          <a:p>
            <a:r>
              <a:rPr lang="en-US" dirty="0"/>
              <a:t>Arrays</a:t>
            </a:r>
          </a:p>
        </p:txBody>
      </p:sp>
      <p:sp>
        <p:nvSpPr>
          <p:cNvPr id="3" name="Content Placeholder 2">
            <a:extLst>
              <a:ext uri="{FF2B5EF4-FFF2-40B4-BE49-F238E27FC236}">
                <a16:creationId xmlns:a16="http://schemas.microsoft.com/office/drawing/2014/main" id="{82DDDCD4-7B05-4B20-A326-6B5FF9AAFFFE}"/>
              </a:ext>
            </a:extLst>
          </p:cNvPr>
          <p:cNvSpPr>
            <a:spLocks noGrp="1"/>
          </p:cNvSpPr>
          <p:nvPr>
            <p:ph idx="1"/>
          </p:nvPr>
        </p:nvSpPr>
        <p:spPr>
          <a:xfrm>
            <a:off x="643466" y="864108"/>
            <a:ext cx="6987135" cy="5120640"/>
          </a:xfrm>
        </p:spPr>
        <p:txBody>
          <a:bodyPr>
            <a:normAutofit/>
          </a:bodyPr>
          <a:lstStyle/>
          <a:p>
            <a:pPr marL="0" indent="0">
              <a:buNone/>
            </a:pPr>
            <a:r>
              <a:rPr lang="en-US" sz="1700" b="1">
                <a:solidFill>
                  <a:schemeClr val="tx1"/>
                </a:solidFill>
              </a:rPr>
              <a:t>Creating Arrays</a:t>
            </a:r>
          </a:p>
          <a:p>
            <a:r>
              <a:rPr lang="en-US" sz="1700">
                <a:solidFill>
                  <a:schemeClr val="tx1"/>
                </a:solidFill>
              </a:rPr>
              <a:t>To create an array, a new Array object must be declared. This can be done in two ways:</a:t>
            </a:r>
          </a:p>
          <a:p>
            <a:pPr marL="0" indent="0">
              <a:buNone/>
            </a:pPr>
            <a:r>
              <a:rPr lang="en-US" sz="1700">
                <a:solidFill>
                  <a:schemeClr val="tx1"/>
                </a:solidFill>
              </a:rPr>
              <a:t> 	var myArray = new Array("Sarah","Patrick","Jane","Tim");</a:t>
            </a:r>
          </a:p>
          <a:p>
            <a:pPr marL="0" indent="0">
              <a:buNone/>
            </a:pPr>
            <a:r>
              <a:rPr lang="en-US" sz="1700">
                <a:solidFill>
                  <a:schemeClr val="tx1"/>
                </a:solidFill>
              </a:rPr>
              <a:t>Or:	 </a:t>
            </a:r>
          </a:p>
          <a:p>
            <a:pPr marL="0" indent="0">
              <a:buNone/>
            </a:pPr>
            <a:r>
              <a:rPr lang="en-US" sz="1700">
                <a:solidFill>
                  <a:schemeClr val="tx1"/>
                </a:solidFill>
              </a:rPr>
              <a:t>	var myArray = ["Sarah","Patrick","Jane","Tim"];</a:t>
            </a:r>
          </a:p>
          <a:p>
            <a:r>
              <a:rPr lang="en-US" sz="1700">
                <a:solidFill>
                  <a:schemeClr val="tx1"/>
                </a:solidFill>
              </a:rPr>
              <a:t>In the first example, the new Array object is declared explicitly.</a:t>
            </a:r>
          </a:p>
          <a:p>
            <a:r>
              <a:rPr lang="en-US" sz="1700">
                <a:solidFill>
                  <a:schemeClr val="tx1"/>
                </a:solidFill>
              </a:rPr>
              <a:t>There are also several methods that add and remove elements directly: </a:t>
            </a:r>
          </a:p>
          <a:p>
            <a:pPr marL="0" indent="0">
              <a:buNone/>
            </a:pPr>
            <a:r>
              <a:rPr lang="en-US" sz="1700">
                <a:solidFill>
                  <a:schemeClr val="tx1"/>
                </a:solidFill>
              </a:rPr>
              <a:t>	push(), pop(), unshift(), shift()</a:t>
            </a:r>
          </a:p>
          <a:p>
            <a:r>
              <a:rPr lang="en-US" sz="1700">
                <a:solidFill>
                  <a:schemeClr val="tx1"/>
                </a:solidFill>
              </a:rPr>
              <a:t>Arrays can be split and concatenated using the following methods:</a:t>
            </a:r>
          </a:p>
          <a:p>
            <a:pPr marL="0" indent="0">
              <a:buNone/>
            </a:pPr>
            <a:r>
              <a:rPr lang="en-US" sz="1700">
                <a:solidFill>
                  <a:schemeClr val="tx1"/>
                </a:solidFill>
              </a:rPr>
              <a:t>	slice(x,y), concat(array)</a:t>
            </a:r>
          </a:p>
          <a:p>
            <a:r>
              <a:rPr lang="en-US" sz="1700">
                <a:solidFill>
                  <a:schemeClr val="tx1"/>
                </a:solidFill>
              </a:rPr>
              <a:t>The order of the elements in an array can be modified using the following methods: </a:t>
            </a:r>
          </a:p>
          <a:p>
            <a:pPr marL="0" indent="0">
              <a:buNone/>
            </a:pPr>
            <a:r>
              <a:rPr lang="en-US" sz="1700">
                <a:solidFill>
                  <a:schemeClr val="tx1"/>
                </a:solidFill>
              </a:rPr>
              <a:t>	reverse(), sort()</a:t>
            </a: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2781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9999E5-B089-4433-B885-CA2AC2A00503}"/>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Different Browsers</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7DA40-5CFF-43C9-9660-CC0C1C9FD757}"/>
              </a:ext>
            </a:extLst>
          </p:cNvPr>
          <p:cNvSpPr>
            <a:spLocks noGrp="1"/>
          </p:cNvSpPr>
          <p:nvPr>
            <p:ph idx="1"/>
          </p:nvPr>
        </p:nvSpPr>
        <p:spPr>
          <a:xfrm>
            <a:off x="5289229" y="864108"/>
            <a:ext cx="5910677" cy="5120640"/>
          </a:xfrm>
        </p:spPr>
        <p:txBody>
          <a:bodyPr>
            <a:normAutofit/>
          </a:bodyPr>
          <a:lstStyle/>
          <a:p>
            <a:pPr marL="0" indent="0">
              <a:buNone/>
            </a:pPr>
            <a:r>
              <a:rPr lang="en-US" sz="1400" b="1" dirty="0"/>
              <a:t>Differences between Browsers</a:t>
            </a:r>
          </a:p>
          <a:p>
            <a:r>
              <a:rPr lang="en-US" sz="1400" dirty="0"/>
              <a:t>Browsers vary considerably in:</a:t>
            </a:r>
          </a:p>
          <a:p>
            <a:r>
              <a:rPr lang="en-US" sz="1400" dirty="0"/>
              <a:t>The HTML tags they </a:t>
            </a:r>
            <a:r>
              <a:rPr lang="en-US" sz="1400" dirty="0" err="1"/>
              <a:t>recognise</a:t>
            </a:r>
            <a:r>
              <a:rPr lang="en-US" sz="1400" dirty="0"/>
              <a:t>, and the way they respond to certain HTML tags.</a:t>
            </a:r>
          </a:p>
          <a:p>
            <a:r>
              <a:rPr lang="en-US" sz="1400" dirty="0"/>
              <a:t>The version of the Document Object Model (DOM) they support.</a:t>
            </a:r>
          </a:p>
          <a:p>
            <a:r>
              <a:rPr lang="en-US" sz="1400" dirty="0"/>
              <a:t>The versions of JavaScript (and other scripting languages) they support.</a:t>
            </a:r>
          </a:p>
          <a:p>
            <a:r>
              <a:rPr lang="en-US" sz="1400" dirty="0"/>
              <a:t>Therefore, creating web pages that will display correctly on all (or even most) browsers is not easy, particularly if the pages contain dynamic material.</a:t>
            </a:r>
          </a:p>
          <a:p>
            <a:r>
              <a:rPr lang="en-US" sz="1400" dirty="0"/>
              <a:t>However, use of a scripting language such as JavaScript allows us to create pages that will load and run correctly on a wide range of browsers.</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60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E41A1E-D0B9-43BF-B48A-390CADE7003A}"/>
              </a:ext>
            </a:extLst>
          </p:cNvPr>
          <p:cNvPicPr>
            <a:picLocks noChangeAspect="1"/>
          </p:cNvPicPr>
          <p:nvPr/>
        </p:nvPicPr>
        <p:blipFill rotWithShape="1">
          <a:blip r:embed="rId2">
            <a:duotone>
              <a:schemeClr val="accent1">
                <a:shade val="45000"/>
                <a:satMod val="135000"/>
              </a:schemeClr>
              <a:prstClr val="white"/>
            </a:duotone>
          </a:blip>
          <a:srcRect t="4150" r="-1" b="11559"/>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5A9C9-B177-4F88-8C15-538C84A1AE67}"/>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000" spc="-100" dirty="0"/>
              <a:t>Thank you</a:t>
            </a:r>
          </a:p>
        </p:txBody>
      </p:sp>
      <p:sp>
        <p:nvSpPr>
          <p:cNvPr id="17" name="Rectangle 16">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447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6D4D3-0F7F-443C-8BA4-3E25FB9F11DF}"/>
              </a:ext>
            </a:extLst>
          </p:cNvPr>
          <p:cNvSpPr>
            <a:spLocks noGrp="1"/>
          </p:cNvSpPr>
          <p:nvPr>
            <p:ph type="title"/>
          </p:nvPr>
        </p:nvSpPr>
        <p:spPr>
          <a:xfrm>
            <a:off x="5451642" y="1123837"/>
            <a:ext cx="6451110" cy="1255469"/>
          </a:xfrm>
        </p:spPr>
        <p:txBody>
          <a:bodyPr>
            <a:normAutofit/>
          </a:bodyPr>
          <a:lstStyle/>
          <a:p>
            <a:r>
              <a:rPr lang="en-US" dirty="0"/>
              <a:t>Variables</a:t>
            </a:r>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Disconnected">
            <a:extLst>
              <a:ext uri="{FF2B5EF4-FFF2-40B4-BE49-F238E27FC236}">
                <a16:creationId xmlns:a16="http://schemas.microsoft.com/office/drawing/2014/main" id="{2F094193-19D4-4CD9-8776-C129BEE468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3B7C04E3-96E2-4C88-A70C-C77628B1C025}"/>
              </a:ext>
            </a:extLst>
          </p:cNvPr>
          <p:cNvSpPr>
            <a:spLocks noGrp="1"/>
          </p:cNvSpPr>
          <p:nvPr>
            <p:ph idx="1"/>
          </p:nvPr>
        </p:nvSpPr>
        <p:spPr>
          <a:xfrm>
            <a:off x="5451644" y="2510395"/>
            <a:ext cx="6451109" cy="3274586"/>
          </a:xfrm>
        </p:spPr>
        <p:txBody>
          <a:bodyPr anchor="t">
            <a:normAutofit/>
          </a:bodyPr>
          <a:lstStyle/>
          <a:p>
            <a:r>
              <a:rPr lang="en-US" b="0" i="0">
                <a:solidFill>
                  <a:srgbClr val="FFFFFF"/>
                </a:solidFill>
                <a:effectLst/>
                <a:latin typeface="Times New Roman" panose="02020603050405020304" pitchFamily="18" charset="0"/>
              </a:rPr>
              <a:t>A variable is an identifier or container which has a name. </a:t>
            </a:r>
          </a:p>
          <a:p>
            <a:r>
              <a:rPr lang="en-US" b="0" i="0">
                <a:solidFill>
                  <a:srgbClr val="FFFFFF"/>
                </a:solidFill>
                <a:effectLst/>
                <a:latin typeface="Times New Roman" panose="02020603050405020304" pitchFamily="18" charset="0"/>
              </a:rPr>
              <a:t>We use variables to hold information that may change from one moment to the next while a program is running.</a:t>
            </a:r>
          </a:p>
          <a:p>
            <a:r>
              <a:rPr lang="en-US" b="0" i="0">
                <a:solidFill>
                  <a:srgbClr val="FFFFFF"/>
                </a:solidFill>
                <a:effectLst/>
                <a:latin typeface="Times New Roman" panose="02020603050405020304" pitchFamily="18" charset="0"/>
              </a:rPr>
              <a:t>JavaScript accepts the following types of variables:</a:t>
            </a:r>
          </a:p>
          <a:p>
            <a:r>
              <a:rPr lang="en-US">
                <a:solidFill>
                  <a:srgbClr val="FFFFFF"/>
                </a:solidFill>
                <a:latin typeface="Times New Roman" panose="02020603050405020304" pitchFamily="18" charset="0"/>
              </a:rPr>
              <a:t>Numeric, String, Boolean among other datatypes</a:t>
            </a:r>
          </a:p>
        </p:txBody>
      </p:sp>
    </p:spTree>
    <p:extLst>
      <p:ext uri="{BB962C8B-B14F-4D97-AF65-F5344CB8AC3E}">
        <p14:creationId xmlns:p14="http://schemas.microsoft.com/office/powerpoint/2010/main" val="38060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593256-6950-42DD-A149-491573CFDB87}"/>
              </a:ext>
            </a:extLst>
          </p:cNvPr>
          <p:cNvSpPr>
            <a:spLocks noGrp="1"/>
          </p:cNvSpPr>
          <p:nvPr>
            <p:ph type="title"/>
          </p:nvPr>
        </p:nvSpPr>
        <p:spPr>
          <a:xfrm>
            <a:off x="5451642" y="1123837"/>
            <a:ext cx="6451110" cy="1255469"/>
          </a:xfrm>
        </p:spPr>
        <p:txBody>
          <a:bodyPr>
            <a:normAutofit/>
          </a:bodyPr>
          <a:lstStyle/>
          <a:p>
            <a:r>
              <a:rPr lang="en-US" dirty="0"/>
              <a:t>Variables</a:t>
            </a:r>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Variable">
            <a:extLst>
              <a:ext uri="{FF2B5EF4-FFF2-40B4-BE49-F238E27FC236}">
                <a16:creationId xmlns:a16="http://schemas.microsoft.com/office/drawing/2014/main" id="{2A293D13-228E-4A68-96EE-DC29307095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5C7D2EFF-90EA-408E-979E-C90D044CD739}"/>
              </a:ext>
            </a:extLst>
          </p:cNvPr>
          <p:cNvSpPr>
            <a:spLocks noGrp="1"/>
          </p:cNvSpPr>
          <p:nvPr>
            <p:ph idx="1"/>
          </p:nvPr>
        </p:nvSpPr>
        <p:spPr>
          <a:xfrm>
            <a:off x="5451644" y="2510395"/>
            <a:ext cx="6451109" cy="3274586"/>
          </a:xfrm>
        </p:spPr>
        <p:txBody>
          <a:bodyPr anchor="t">
            <a:normAutofit/>
          </a:bodyPr>
          <a:lstStyle/>
          <a:p>
            <a:pPr>
              <a:buFont typeface="Arial" panose="020B0604020202020204" pitchFamily="34" charset="0"/>
              <a:buChar char="•"/>
            </a:pPr>
            <a:r>
              <a:rPr lang="en-US" sz="1100" b="0" i="0">
                <a:solidFill>
                  <a:srgbClr val="FFFFFF"/>
                </a:solidFill>
                <a:effectLst/>
                <a:latin typeface="Times New Roman" panose="02020603050405020304" pitchFamily="18" charset="0"/>
              </a:rPr>
              <a:t>When a new variable is declared its name must be preceded by the word var.</a:t>
            </a:r>
          </a:p>
          <a:p>
            <a:pPr>
              <a:buFont typeface="Arial" panose="020B0604020202020204" pitchFamily="34" charset="0"/>
              <a:buChar char="•"/>
            </a:pPr>
            <a:r>
              <a:rPr lang="en-US" sz="1100" b="0" i="0">
                <a:solidFill>
                  <a:srgbClr val="FFFFFF"/>
                </a:solidFill>
                <a:effectLst/>
                <a:latin typeface="Times New Roman" panose="02020603050405020304" pitchFamily="18" charset="0"/>
              </a:rPr>
              <a:t>The type of the variable is determined by the way it is declared:</a:t>
            </a:r>
          </a:p>
          <a:p>
            <a:pPr marL="742950" lvl="1" indent="-285750">
              <a:buFont typeface="Arial" panose="020B0604020202020204" pitchFamily="34" charset="0"/>
              <a:buChar char="•"/>
            </a:pPr>
            <a:r>
              <a:rPr lang="en-US" sz="1100" b="0" i="0">
                <a:solidFill>
                  <a:srgbClr val="FFFFFF"/>
                </a:solidFill>
                <a:effectLst/>
                <a:latin typeface="Times New Roman" panose="02020603050405020304" pitchFamily="18" charset="0"/>
              </a:rPr>
              <a:t>if it is enclosed within quotes, it's a string</a:t>
            </a:r>
          </a:p>
          <a:p>
            <a:pPr marL="742950" lvl="1" indent="-285750">
              <a:buFont typeface="Arial" panose="020B0604020202020204" pitchFamily="34" charset="0"/>
              <a:buChar char="•"/>
            </a:pPr>
            <a:r>
              <a:rPr lang="en-US" sz="1100" b="0" i="0">
                <a:solidFill>
                  <a:srgbClr val="FFFFFF"/>
                </a:solidFill>
                <a:effectLst/>
                <a:latin typeface="Times New Roman" panose="02020603050405020304" pitchFamily="18" charset="0"/>
              </a:rPr>
              <a:t>if it is set to true or false, without quotes, then it's a boolean</a:t>
            </a:r>
          </a:p>
          <a:p>
            <a:pPr marL="742950" lvl="1" indent="-285750">
              <a:buFont typeface="Arial" panose="020B0604020202020204" pitchFamily="34" charset="0"/>
              <a:buChar char="•"/>
            </a:pPr>
            <a:r>
              <a:rPr lang="en-US" sz="1100" b="0" i="0">
                <a:solidFill>
                  <a:srgbClr val="FFFFFF"/>
                </a:solidFill>
                <a:effectLst/>
                <a:latin typeface="Times New Roman" panose="02020603050405020304" pitchFamily="18" charset="0"/>
              </a:rPr>
              <a:t>if it is a number (without quotes) it's numeric</a:t>
            </a:r>
          </a:p>
          <a:p>
            <a:pPr>
              <a:buFont typeface="Arial" panose="020B0604020202020204" pitchFamily="34" charset="0"/>
              <a:buChar char="•"/>
            </a:pPr>
            <a:r>
              <a:rPr lang="en-US" sz="1100" b="0" i="0">
                <a:solidFill>
                  <a:srgbClr val="FFFFFF"/>
                </a:solidFill>
                <a:effectLst/>
                <a:latin typeface="Times New Roman" panose="02020603050405020304" pitchFamily="18" charset="0"/>
              </a:rPr>
              <a:t>We refer to the equals sign as the </a:t>
            </a:r>
            <a:r>
              <a:rPr lang="en-US" sz="1100" b="0" i="1">
                <a:solidFill>
                  <a:srgbClr val="FFFFFF"/>
                </a:solidFill>
                <a:effectLst/>
                <a:latin typeface="Times New Roman" panose="02020603050405020304" pitchFamily="18" charset="0"/>
              </a:rPr>
              <a:t>assignment operator</a:t>
            </a:r>
            <a:r>
              <a:rPr lang="en-US" sz="1100" b="0" i="0">
                <a:solidFill>
                  <a:srgbClr val="FFFFFF"/>
                </a:solidFill>
                <a:effectLst/>
                <a:latin typeface="Times New Roman" panose="02020603050405020304" pitchFamily="18" charset="0"/>
              </a:rPr>
              <a:t> because we use it to assign values to variables;</a:t>
            </a:r>
          </a:p>
          <a:p>
            <a:pPr>
              <a:buFont typeface="Arial" panose="020B0604020202020204" pitchFamily="34" charset="0"/>
              <a:buChar char="•"/>
            </a:pPr>
            <a:r>
              <a:rPr lang="en-US" sz="1100" b="0" i="0">
                <a:solidFill>
                  <a:srgbClr val="FFFFFF"/>
                </a:solidFill>
                <a:effectLst/>
                <a:latin typeface="Times New Roman" panose="02020603050405020304" pitchFamily="18" charset="0"/>
              </a:rPr>
              <a:t>Variable names must begin with a letter or an underscore</a:t>
            </a:r>
          </a:p>
          <a:p>
            <a:pPr>
              <a:buFont typeface="Arial" panose="020B0604020202020204" pitchFamily="34" charset="0"/>
              <a:buChar char="•"/>
            </a:pPr>
            <a:r>
              <a:rPr lang="en-US" sz="1100" b="0" i="0">
                <a:solidFill>
                  <a:srgbClr val="FFFFFF"/>
                </a:solidFill>
                <a:effectLst/>
                <a:latin typeface="Times New Roman" panose="02020603050405020304" pitchFamily="18" charset="0"/>
              </a:rPr>
              <a:t>Variable names must </a:t>
            </a:r>
            <a:r>
              <a:rPr lang="en-US" sz="1100" b="0" i="0" u="sng">
                <a:solidFill>
                  <a:srgbClr val="FFFFFF"/>
                </a:solidFill>
                <a:effectLst/>
                <a:latin typeface="Times New Roman" panose="02020603050405020304" pitchFamily="18" charset="0"/>
              </a:rPr>
              <a:t>not</a:t>
            </a:r>
            <a:r>
              <a:rPr lang="en-US" sz="1100" b="0" i="0">
                <a:solidFill>
                  <a:srgbClr val="FFFFFF"/>
                </a:solidFill>
                <a:effectLst/>
                <a:latin typeface="Times New Roman" panose="02020603050405020304" pitchFamily="18" charset="0"/>
              </a:rPr>
              <a:t> include spaces</a:t>
            </a:r>
          </a:p>
          <a:p>
            <a:pPr>
              <a:buFont typeface="Arial" panose="020B0604020202020204" pitchFamily="34" charset="0"/>
              <a:buChar char="•"/>
            </a:pPr>
            <a:r>
              <a:rPr lang="en-US" sz="1100" b="0" i="0">
                <a:solidFill>
                  <a:srgbClr val="FFFFFF"/>
                </a:solidFill>
                <a:effectLst/>
                <a:latin typeface="Times New Roman" panose="02020603050405020304" pitchFamily="18" charset="0"/>
              </a:rPr>
              <a:t>JavaScript is case-sensitive</a:t>
            </a:r>
          </a:p>
          <a:p>
            <a:pPr>
              <a:buFont typeface="Arial" panose="020B0604020202020204" pitchFamily="34" charset="0"/>
              <a:buChar char="•"/>
            </a:pPr>
            <a:r>
              <a:rPr lang="en-US" sz="1100" b="0" i="0">
                <a:solidFill>
                  <a:srgbClr val="FFFFFF"/>
                </a:solidFill>
                <a:effectLst/>
                <a:latin typeface="Times New Roman" panose="02020603050405020304" pitchFamily="18" charset="0"/>
              </a:rPr>
              <a:t>Keywords cannot be used as variable names.</a:t>
            </a:r>
          </a:p>
        </p:txBody>
      </p:sp>
    </p:spTree>
    <p:extLst>
      <p:ext uri="{BB962C8B-B14F-4D97-AF65-F5344CB8AC3E}">
        <p14:creationId xmlns:p14="http://schemas.microsoft.com/office/powerpoint/2010/main" val="31998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1C4F89-5BBB-4041-8192-C12BC1845BAC}"/>
              </a:ext>
            </a:extLst>
          </p:cNvPr>
          <p:cNvPicPr>
            <a:picLocks noChangeAspect="1"/>
          </p:cNvPicPr>
          <p:nvPr/>
        </p:nvPicPr>
        <p:blipFill rotWithShape="1">
          <a:blip r:embed="rId2"/>
          <a:srcRect l="25"/>
          <a:stretch/>
        </p:blipFill>
        <p:spPr>
          <a:xfrm>
            <a:off x="20" y="1"/>
            <a:ext cx="12188932" cy="6858000"/>
          </a:xfrm>
          <a:prstGeom prst="rect">
            <a:avLst/>
          </a:prstGeom>
        </p:spPr>
      </p:pic>
      <p:sp>
        <p:nvSpPr>
          <p:cNvPr id="20" name="Rectangle 19">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8AD7F-EB77-4DA3-998F-6D4193E3D831}"/>
              </a:ext>
            </a:extLst>
          </p:cNvPr>
          <p:cNvSpPr>
            <a:spLocks noGrp="1"/>
          </p:cNvSpPr>
          <p:nvPr>
            <p:ph type="title"/>
          </p:nvPr>
        </p:nvSpPr>
        <p:spPr>
          <a:xfrm>
            <a:off x="252919" y="1123837"/>
            <a:ext cx="2947482" cy="4601183"/>
          </a:xfrm>
        </p:spPr>
        <p:txBody>
          <a:bodyPr>
            <a:normAutofit/>
          </a:bodyPr>
          <a:lstStyle/>
          <a:p>
            <a:r>
              <a:rPr lang="en-US" dirty="0"/>
              <a:t>Functions</a:t>
            </a:r>
          </a:p>
        </p:txBody>
      </p:sp>
      <p:sp>
        <p:nvSpPr>
          <p:cNvPr id="22" name="Rectangle 21">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890CA5-0788-4932-8F6C-06F3B8FACA45}"/>
              </a:ext>
            </a:extLst>
          </p:cNvPr>
          <p:cNvSpPr>
            <a:spLocks noGrp="1"/>
          </p:cNvSpPr>
          <p:nvPr>
            <p:ph idx="1"/>
          </p:nvPr>
        </p:nvSpPr>
        <p:spPr>
          <a:xfrm>
            <a:off x="3869268" y="864108"/>
            <a:ext cx="7315200" cy="5120640"/>
          </a:xfrm>
        </p:spPr>
        <p:txBody>
          <a:bodyPr>
            <a:normAutofit/>
          </a:bodyPr>
          <a:lstStyle/>
          <a:p>
            <a:r>
              <a:rPr lang="en-US" b="0" i="0" dirty="0">
                <a:effectLst/>
                <a:latin typeface="Times New Roman" panose="02020603050405020304" pitchFamily="18" charset="0"/>
              </a:rPr>
              <a:t>In JavaScript, as in other languages, we can create </a:t>
            </a:r>
            <a:r>
              <a:rPr lang="en-US" b="0" i="1" dirty="0">
                <a:effectLst/>
                <a:latin typeface="Times New Roman" panose="02020603050405020304" pitchFamily="18" charset="0"/>
              </a:rPr>
              <a:t>functions</a:t>
            </a:r>
            <a:r>
              <a:rPr lang="en-US" b="0" i="0" dirty="0">
                <a:effectLst/>
                <a:latin typeface="Times New Roman" panose="02020603050405020304" pitchFamily="18" charset="0"/>
              </a:rPr>
              <a:t>. A function is a kind of mini-program that forms part of a larger program.</a:t>
            </a:r>
          </a:p>
          <a:p>
            <a:r>
              <a:rPr lang="en-US" b="0" i="0" dirty="0">
                <a:effectLst/>
                <a:latin typeface="Times New Roman" panose="02020603050405020304" pitchFamily="18" charset="0"/>
              </a:rPr>
              <a:t>Functions:</a:t>
            </a:r>
          </a:p>
          <a:p>
            <a:pPr>
              <a:buFont typeface="Arial" panose="020B0604020202020204" pitchFamily="34" charset="0"/>
              <a:buChar char="•"/>
            </a:pPr>
            <a:r>
              <a:rPr lang="en-US" b="0" i="0" dirty="0">
                <a:effectLst/>
                <a:latin typeface="Times New Roman" panose="02020603050405020304" pitchFamily="18" charset="0"/>
              </a:rPr>
              <a:t>consist of one or more </a:t>
            </a:r>
            <a:r>
              <a:rPr lang="en-US" b="0" i="1" dirty="0">
                <a:effectLst/>
                <a:latin typeface="Times New Roman" panose="02020603050405020304" pitchFamily="18" charset="0"/>
              </a:rPr>
              <a:t>statements</a:t>
            </a:r>
            <a:r>
              <a:rPr lang="en-US" b="0" i="0" dirty="0">
                <a:effectLst/>
                <a:latin typeface="Times New Roman" panose="02020603050405020304" pitchFamily="18" charset="0"/>
              </a:rPr>
              <a:t> (i.e., lines of program code that perform some operation)</a:t>
            </a:r>
          </a:p>
          <a:p>
            <a:pPr>
              <a:buFont typeface="Arial" panose="020B0604020202020204" pitchFamily="34" charset="0"/>
              <a:buChar char="•"/>
            </a:pPr>
            <a:r>
              <a:rPr lang="en-US" b="0" i="0" dirty="0">
                <a:effectLst/>
                <a:latin typeface="Times New Roman" panose="02020603050405020304" pitchFamily="18" charset="0"/>
              </a:rPr>
              <a:t>are separated in some way from the rest of the program, for example, by being enclosed in curly brackets, {.....}</a:t>
            </a:r>
          </a:p>
          <a:p>
            <a:pPr>
              <a:buFont typeface="Arial" panose="020B0604020202020204" pitchFamily="34" charset="0"/>
              <a:buChar char="•"/>
            </a:pPr>
            <a:r>
              <a:rPr lang="en-US" b="0" i="0" dirty="0">
                <a:effectLst/>
                <a:latin typeface="Times New Roman" panose="02020603050405020304" pitchFamily="18" charset="0"/>
              </a:rPr>
              <a:t>are given a unique name, so that they can be </a:t>
            </a:r>
            <a:r>
              <a:rPr lang="en-US" b="0" i="1" dirty="0">
                <a:effectLst/>
                <a:latin typeface="Times New Roman" panose="02020603050405020304" pitchFamily="18" charset="0"/>
              </a:rPr>
              <a:t>called</a:t>
            </a:r>
            <a:r>
              <a:rPr lang="en-US" b="0" i="0" dirty="0">
                <a:effectLst/>
                <a:latin typeface="Times New Roman" panose="02020603050405020304" pitchFamily="18" charset="0"/>
              </a:rPr>
              <a:t> from elsewhere in the program.</a:t>
            </a:r>
          </a:p>
        </p:txBody>
      </p:sp>
      <p:sp>
        <p:nvSpPr>
          <p:cNvPr id="24" name="Rectangle 23">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820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ape, arrow&#10;&#10;Description automatically generated">
            <a:extLst>
              <a:ext uri="{FF2B5EF4-FFF2-40B4-BE49-F238E27FC236}">
                <a16:creationId xmlns:a16="http://schemas.microsoft.com/office/drawing/2014/main" id="{968C138A-FA51-44E3-A4B1-EFA2A7283712}"/>
              </a:ext>
            </a:extLst>
          </p:cNvPr>
          <p:cNvPicPr>
            <a:picLocks noChangeAspect="1"/>
          </p:cNvPicPr>
          <p:nvPr/>
        </p:nvPicPr>
        <p:blipFill rotWithShape="1">
          <a:blip r:embed="rId2"/>
          <a:srcRect t="8543" r="-1" b="7166"/>
          <a:stretch/>
        </p:blipFill>
        <p:spPr>
          <a:xfrm>
            <a:off x="20" y="1"/>
            <a:ext cx="12188932" cy="6858000"/>
          </a:xfrm>
          <a:prstGeom prst="rect">
            <a:avLst/>
          </a:prstGeom>
        </p:spPr>
      </p:pic>
      <p:sp>
        <p:nvSpPr>
          <p:cNvPr id="29" name="Rectangle 28">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DD2458-C3D4-4DE0-B826-FAEE38EE4D3D}"/>
              </a:ext>
            </a:extLst>
          </p:cNvPr>
          <p:cNvSpPr>
            <a:spLocks noGrp="1"/>
          </p:cNvSpPr>
          <p:nvPr>
            <p:ph type="title"/>
          </p:nvPr>
        </p:nvSpPr>
        <p:spPr>
          <a:xfrm>
            <a:off x="252919" y="1123837"/>
            <a:ext cx="2947482" cy="4601183"/>
          </a:xfrm>
        </p:spPr>
        <p:txBody>
          <a:bodyPr>
            <a:normAutofit/>
          </a:bodyPr>
          <a:lstStyle/>
          <a:p>
            <a:r>
              <a:rPr lang="en-US"/>
              <a:t>Functions</a:t>
            </a:r>
          </a:p>
        </p:txBody>
      </p:sp>
      <p:sp>
        <p:nvSpPr>
          <p:cNvPr id="31" name="Rectangle 30">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3217216-9909-4D57-B18E-2A1313A07C85}"/>
              </a:ext>
            </a:extLst>
          </p:cNvPr>
          <p:cNvSpPr>
            <a:spLocks noGrp="1"/>
          </p:cNvSpPr>
          <p:nvPr>
            <p:ph idx="1"/>
          </p:nvPr>
        </p:nvSpPr>
        <p:spPr>
          <a:xfrm>
            <a:off x="3869268" y="864108"/>
            <a:ext cx="7315200" cy="5120640"/>
          </a:xfrm>
        </p:spPr>
        <p:txBody>
          <a:bodyPr>
            <a:normAutofit/>
          </a:bodyPr>
          <a:lstStyle/>
          <a:p>
            <a:endParaRPr lang="en-US" sz="1600" dirty="0"/>
          </a:p>
          <a:p>
            <a:pPr marL="0" indent="0">
              <a:buNone/>
            </a:pPr>
            <a:r>
              <a:rPr lang="en-US" sz="1600" b="1" dirty="0"/>
              <a:t>Functions are used:</a:t>
            </a:r>
          </a:p>
          <a:p>
            <a:r>
              <a:rPr lang="en-US" sz="1600" dirty="0"/>
              <a:t>Where the same operation has to be performed many times within a program.</a:t>
            </a:r>
          </a:p>
          <a:p>
            <a:r>
              <a:rPr lang="en-US" sz="1600" dirty="0"/>
              <a:t>Rather than writing the same code again and again, it can be written once as a function and used repeatedly. </a:t>
            </a:r>
          </a:p>
          <a:p>
            <a:r>
              <a:rPr lang="en-US" sz="1600" dirty="0"/>
              <a:t>Rather than writing long, rambling programs in which every single operation is listed in turn, it is usually better to divide programs up into small groups of related operations.</a:t>
            </a:r>
          </a:p>
          <a:p>
            <a:r>
              <a:rPr lang="en-US" sz="1600" dirty="0"/>
              <a:t>In JavaScript, functions are created in the following way:</a:t>
            </a:r>
          </a:p>
          <a:p>
            <a:pPr marL="0" indent="0">
              <a:buNone/>
            </a:pPr>
            <a:r>
              <a:rPr lang="en-US" sz="1600" dirty="0"/>
              <a:t>	function name(){</a:t>
            </a:r>
          </a:p>
          <a:p>
            <a:pPr marL="0" indent="0">
              <a:buNone/>
            </a:pPr>
            <a:r>
              <a:rPr lang="en-US" sz="1600" dirty="0"/>
              <a:t> 	 	statement;</a:t>
            </a:r>
          </a:p>
          <a:p>
            <a:pPr marL="0" indent="0">
              <a:buNone/>
            </a:pPr>
            <a:r>
              <a:rPr lang="en-US" sz="1600" dirty="0"/>
              <a:t> 	 	statement;</a:t>
            </a:r>
          </a:p>
          <a:p>
            <a:pPr marL="0" indent="0">
              <a:buNone/>
            </a:pPr>
            <a:r>
              <a:rPr lang="en-US" sz="1600" dirty="0"/>
              <a:t> 	 	statement</a:t>
            </a:r>
          </a:p>
          <a:p>
            <a:pPr marL="0" indent="0">
              <a:buNone/>
            </a:pPr>
            <a:r>
              <a:rPr lang="en-US" sz="1600" dirty="0"/>
              <a:t> 	}</a:t>
            </a:r>
          </a:p>
          <a:p>
            <a:r>
              <a:rPr lang="en-US" sz="1600" dirty="0"/>
              <a:t>Functions can be called from within other functions.</a:t>
            </a:r>
          </a:p>
        </p:txBody>
      </p:sp>
      <p:sp>
        <p:nvSpPr>
          <p:cNvPr id="33" name="Rectangle 32">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031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picture containing food, bed, room, bedroom&#10;&#10;Description automatically generated">
            <a:extLst>
              <a:ext uri="{FF2B5EF4-FFF2-40B4-BE49-F238E27FC236}">
                <a16:creationId xmlns:a16="http://schemas.microsoft.com/office/drawing/2014/main" id="{58E76854-BFF7-4F5F-AC3B-44D393A30B3D}"/>
              </a:ext>
            </a:extLst>
          </p:cNvPr>
          <p:cNvPicPr>
            <a:picLocks noChangeAspect="1"/>
          </p:cNvPicPr>
          <p:nvPr/>
        </p:nvPicPr>
        <p:blipFill rotWithShape="1">
          <a:blip r:embed="rId2"/>
          <a:srcRect t="7764" r="-1" b="-1"/>
          <a:stretch/>
        </p:blipFill>
        <p:spPr>
          <a:xfrm>
            <a:off x="20" y="1"/>
            <a:ext cx="12188932" cy="6858000"/>
          </a:xfrm>
          <a:prstGeom prst="rect">
            <a:avLst/>
          </a:prstGeom>
        </p:spPr>
      </p:pic>
      <p:sp>
        <p:nvSpPr>
          <p:cNvPr id="20" name="Rectangle 19">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92361D-028E-42B8-AA44-1EFCEC9D94DD}"/>
              </a:ext>
            </a:extLst>
          </p:cNvPr>
          <p:cNvSpPr>
            <a:spLocks noGrp="1"/>
          </p:cNvSpPr>
          <p:nvPr>
            <p:ph type="title"/>
          </p:nvPr>
        </p:nvSpPr>
        <p:spPr>
          <a:xfrm>
            <a:off x="252919" y="1123837"/>
            <a:ext cx="2947482" cy="4601183"/>
          </a:xfrm>
        </p:spPr>
        <p:txBody>
          <a:bodyPr>
            <a:normAutofit/>
          </a:bodyPr>
          <a:lstStyle/>
          <a:p>
            <a:r>
              <a:rPr lang="en-US" dirty="0"/>
              <a:t>Functions</a:t>
            </a:r>
          </a:p>
        </p:txBody>
      </p:sp>
      <p:sp>
        <p:nvSpPr>
          <p:cNvPr id="22" name="Rectangle 21">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2D7446C-D00E-43E5-8DD7-58CD2BDB3FA2}"/>
              </a:ext>
            </a:extLst>
          </p:cNvPr>
          <p:cNvSpPr>
            <a:spLocks noGrp="1"/>
          </p:cNvSpPr>
          <p:nvPr>
            <p:ph idx="1"/>
          </p:nvPr>
        </p:nvSpPr>
        <p:spPr>
          <a:xfrm>
            <a:off x="3869268" y="864108"/>
            <a:ext cx="7315200" cy="5120640"/>
          </a:xfrm>
        </p:spPr>
        <p:txBody>
          <a:bodyPr>
            <a:normAutofit/>
          </a:bodyPr>
          <a:lstStyle/>
          <a:p>
            <a:pPr marL="0" indent="0">
              <a:buNone/>
            </a:pPr>
            <a:r>
              <a:rPr lang="en-US" sz="1700" b="1" dirty="0"/>
              <a:t>Passing Parameters to Functions</a:t>
            </a:r>
          </a:p>
          <a:p>
            <a:r>
              <a:rPr lang="en-US" sz="1700" dirty="0"/>
              <a:t>Some functions perform a simple task for which no extra information is needed.</a:t>
            </a:r>
          </a:p>
          <a:p>
            <a:r>
              <a:rPr lang="en-US" sz="1700" dirty="0"/>
              <a:t>However, it is often necessary to supply information to a function so that it can carry out its task.</a:t>
            </a:r>
          </a:p>
          <a:p>
            <a:r>
              <a:rPr lang="en-US" sz="1700" dirty="0"/>
              <a:t>Therefore there will be need to pass the parameters into the function.</a:t>
            </a:r>
          </a:p>
          <a:p>
            <a:r>
              <a:rPr lang="en-US" sz="1700" dirty="0"/>
              <a:t> Parameters are listed in between the brackets that follow the function name. </a:t>
            </a:r>
          </a:p>
          <a:p>
            <a:pPr marL="0" indent="0">
              <a:buNone/>
            </a:pPr>
            <a:r>
              <a:rPr lang="en-US" sz="1700" dirty="0"/>
              <a:t>      For example:</a:t>
            </a:r>
          </a:p>
          <a:p>
            <a:pPr marL="0" indent="0">
              <a:buNone/>
            </a:pPr>
            <a:r>
              <a:rPr lang="en-US" sz="1700" dirty="0"/>
              <a:t> 	function name(parameter_1, parameter_2){</a:t>
            </a:r>
          </a:p>
          <a:p>
            <a:pPr marL="0" indent="0">
              <a:buNone/>
            </a:pPr>
            <a:r>
              <a:rPr lang="en-US" sz="1700" dirty="0"/>
              <a:t> 	 	statement(s);</a:t>
            </a:r>
          </a:p>
          <a:p>
            <a:pPr marL="0" indent="0">
              <a:buNone/>
            </a:pPr>
            <a:r>
              <a:rPr lang="en-US" sz="1700" dirty="0"/>
              <a:t> 	}</a:t>
            </a:r>
          </a:p>
          <a:p>
            <a:r>
              <a:rPr lang="en-US" sz="1700" dirty="0"/>
              <a:t>In this case two parameters are used, but it's possible to use more or less parameters. The additional parameter names would simply be added on to the list of parameters inside the brackets, separated from one another by commas.</a:t>
            </a:r>
          </a:p>
        </p:txBody>
      </p:sp>
      <p:sp>
        <p:nvSpPr>
          <p:cNvPr id="24" name="Rectangle 23">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249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 close up of a calculator&#10;&#10;Description automatically generated">
            <a:extLst>
              <a:ext uri="{FF2B5EF4-FFF2-40B4-BE49-F238E27FC236}">
                <a16:creationId xmlns:a16="http://schemas.microsoft.com/office/drawing/2014/main" id="{08B1E9B9-2593-4DF0-B4C8-CB84684C1A45}"/>
              </a:ext>
            </a:extLst>
          </p:cNvPr>
          <p:cNvPicPr>
            <a:picLocks noChangeAspect="1"/>
          </p:cNvPicPr>
          <p:nvPr/>
        </p:nvPicPr>
        <p:blipFill rotWithShape="1">
          <a:blip r:embed="rId2"/>
          <a:srcRect r="-1" b="15072"/>
          <a:stretch/>
        </p:blipFill>
        <p:spPr>
          <a:xfrm>
            <a:off x="20" y="1"/>
            <a:ext cx="12188932" cy="6858000"/>
          </a:xfrm>
          <a:prstGeom prst="rect">
            <a:avLst/>
          </a:prstGeom>
        </p:spPr>
      </p:pic>
      <p:sp>
        <p:nvSpPr>
          <p:cNvPr id="20" name="Rectangle 19">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EB6644-FBDE-4549-81B2-04D46C8F744A}"/>
              </a:ext>
            </a:extLst>
          </p:cNvPr>
          <p:cNvSpPr>
            <a:spLocks noGrp="1"/>
          </p:cNvSpPr>
          <p:nvPr>
            <p:ph type="title"/>
          </p:nvPr>
        </p:nvSpPr>
        <p:spPr>
          <a:xfrm>
            <a:off x="252919" y="1123837"/>
            <a:ext cx="2947482" cy="4601183"/>
          </a:xfrm>
        </p:spPr>
        <p:txBody>
          <a:bodyPr>
            <a:normAutofit/>
          </a:bodyPr>
          <a:lstStyle/>
          <a:p>
            <a:r>
              <a:rPr lang="en-US" dirty="0"/>
              <a:t>Functions</a:t>
            </a:r>
          </a:p>
        </p:txBody>
      </p:sp>
      <p:sp>
        <p:nvSpPr>
          <p:cNvPr id="22" name="Rectangle 21">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E9A1D26-EF51-44D9-9DF0-602892F009AF}"/>
              </a:ext>
            </a:extLst>
          </p:cNvPr>
          <p:cNvSpPr>
            <a:spLocks noGrp="1"/>
          </p:cNvSpPr>
          <p:nvPr>
            <p:ph idx="1"/>
          </p:nvPr>
        </p:nvSpPr>
        <p:spPr>
          <a:xfrm>
            <a:off x="3869268" y="864108"/>
            <a:ext cx="7315200" cy="5120640"/>
          </a:xfrm>
        </p:spPr>
        <p:txBody>
          <a:bodyPr>
            <a:normAutofit/>
          </a:bodyPr>
          <a:lstStyle/>
          <a:p>
            <a:pPr marL="0" indent="0">
              <a:buNone/>
            </a:pPr>
            <a:r>
              <a:rPr lang="en-US" b="1" dirty="0"/>
              <a:t>Returning values from Functions</a:t>
            </a:r>
          </a:p>
          <a:p>
            <a:r>
              <a:rPr lang="en-US" dirty="0"/>
              <a:t>Sometimes we also need to get some information back from a function and this is done by returning a value.</a:t>
            </a:r>
          </a:p>
          <a:p>
            <a:r>
              <a:rPr lang="en-US" dirty="0"/>
              <a:t>To get information back from a function after adding two numbers we do the following:</a:t>
            </a:r>
          </a:p>
          <a:p>
            <a:pPr marL="0" indent="0">
              <a:buNone/>
            </a:pPr>
            <a:r>
              <a:rPr lang="en-US" dirty="0"/>
              <a:t> 	function </a:t>
            </a:r>
            <a:r>
              <a:rPr lang="en-US" dirty="0" err="1"/>
              <a:t>addNumbers</a:t>
            </a:r>
            <a:r>
              <a:rPr lang="en-US" dirty="0"/>
              <a:t>(</a:t>
            </a:r>
            <a:r>
              <a:rPr lang="en-US" dirty="0" err="1"/>
              <a:t>intA</a:t>
            </a:r>
            <a:r>
              <a:rPr lang="en-US" dirty="0"/>
              <a:t>, </a:t>
            </a:r>
            <a:r>
              <a:rPr lang="en-US" dirty="0" err="1"/>
              <a:t>intB</a:t>
            </a:r>
            <a:r>
              <a:rPr lang="en-US" dirty="0"/>
              <a:t> ){</a:t>
            </a:r>
          </a:p>
          <a:p>
            <a:pPr marL="0" indent="0">
              <a:buNone/>
            </a:pPr>
            <a:r>
              <a:rPr lang="en-US" dirty="0"/>
              <a:t>		var </a:t>
            </a:r>
            <a:r>
              <a:rPr lang="en-US" dirty="0" err="1"/>
              <a:t>returnTotal</a:t>
            </a:r>
            <a:r>
              <a:rPr lang="en-US" dirty="0"/>
              <a:t> = </a:t>
            </a:r>
            <a:r>
              <a:rPr lang="en-US" dirty="0" err="1"/>
              <a:t>intA</a:t>
            </a:r>
            <a:r>
              <a:rPr lang="en-US" dirty="0"/>
              <a:t> + </a:t>
            </a:r>
            <a:r>
              <a:rPr lang="en-US" dirty="0" err="1"/>
              <a:t>intB</a:t>
            </a:r>
            <a:r>
              <a:rPr lang="en-US" dirty="0"/>
              <a:t>;</a:t>
            </a:r>
          </a:p>
          <a:p>
            <a:pPr marL="0" indent="0">
              <a:buNone/>
            </a:pPr>
            <a:r>
              <a:rPr lang="en-US" dirty="0"/>
              <a:t> 	 	return </a:t>
            </a:r>
            <a:r>
              <a:rPr lang="en-US" dirty="0" err="1"/>
              <a:t>returnTotal</a:t>
            </a:r>
            <a:r>
              <a:rPr lang="en-US" dirty="0"/>
              <a:t>;</a:t>
            </a:r>
          </a:p>
          <a:p>
            <a:pPr marL="0" indent="0">
              <a:buNone/>
            </a:pPr>
            <a:r>
              <a:rPr lang="en-US" dirty="0"/>
              <a:t> 	}</a:t>
            </a:r>
          </a:p>
          <a:p>
            <a:r>
              <a:rPr lang="en-US" dirty="0"/>
              <a:t>To call this function we would do the following:</a:t>
            </a:r>
          </a:p>
          <a:p>
            <a:pPr marL="0" indent="0">
              <a:buNone/>
            </a:pPr>
            <a:r>
              <a:rPr lang="en-US" dirty="0"/>
              <a:t>     var total = </a:t>
            </a:r>
            <a:r>
              <a:rPr lang="en-US" dirty="0" err="1"/>
              <a:t>addNumbers</a:t>
            </a:r>
            <a:r>
              <a:rPr lang="en-US" dirty="0"/>
              <a:t>(10, 10);</a:t>
            </a:r>
          </a:p>
          <a:p>
            <a:r>
              <a:rPr lang="en-US" dirty="0"/>
              <a:t>The value returned by the function will be stored in the variable total. Therefore the variable total will contain 20;</a:t>
            </a:r>
          </a:p>
        </p:txBody>
      </p:sp>
      <p:sp>
        <p:nvSpPr>
          <p:cNvPr id="24" name="Rectangle 23">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643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 close up of a sign&#10;&#10;Description automatically generated">
            <a:extLst>
              <a:ext uri="{FF2B5EF4-FFF2-40B4-BE49-F238E27FC236}">
                <a16:creationId xmlns:a16="http://schemas.microsoft.com/office/drawing/2014/main" id="{51FD135D-410C-4CB6-A94D-219FA93DA935}"/>
              </a:ext>
            </a:extLst>
          </p:cNvPr>
          <p:cNvPicPr>
            <a:picLocks noChangeAspect="1"/>
          </p:cNvPicPr>
          <p:nvPr/>
        </p:nvPicPr>
        <p:blipFill rotWithShape="1">
          <a:blip r:embed="rId2">
            <a:duotone>
              <a:schemeClr val="bg2">
                <a:shade val="45000"/>
                <a:satMod val="135000"/>
              </a:schemeClr>
              <a:prstClr val="white"/>
            </a:duotone>
            <a:alphaModFix amt="25000"/>
          </a:blip>
          <a:srcRect t="4030" r="-1" b="5946"/>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6CFD73-A911-40B4-BC47-39AD878C38E5}"/>
              </a:ext>
            </a:extLst>
          </p:cNvPr>
          <p:cNvSpPr>
            <a:spLocks noGrp="1"/>
          </p:cNvSpPr>
          <p:nvPr>
            <p:ph type="title"/>
          </p:nvPr>
        </p:nvSpPr>
        <p:spPr>
          <a:xfrm>
            <a:off x="252919" y="1123837"/>
            <a:ext cx="2947482" cy="4601183"/>
          </a:xfrm>
        </p:spPr>
        <p:txBody>
          <a:bodyPr>
            <a:normAutofit/>
          </a:bodyPr>
          <a:lstStyle/>
          <a:p>
            <a:r>
              <a:rPr lang="en-US" dirty="0"/>
              <a:t>Comparison Operators</a:t>
            </a:r>
          </a:p>
        </p:txBody>
      </p:sp>
      <p:sp>
        <p:nvSpPr>
          <p:cNvPr id="3" name="Content Placeholder 2">
            <a:extLst>
              <a:ext uri="{FF2B5EF4-FFF2-40B4-BE49-F238E27FC236}">
                <a16:creationId xmlns:a16="http://schemas.microsoft.com/office/drawing/2014/main" id="{CC4EB636-E667-4A81-9FD5-6883AD571923}"/>
              </a:ext>
            </a:extLst>
          </p:cNvPr>
          <p:cNvSpPr>
            <a:spLocks noGrp="1"/>
          </p:cNvSpPr>
          <p:nvPr>
            <p:ph idx="1"/>
          </p:nvPr>
        </p:nvSpPr>
        <p:spPr>
          <a:xfrm>
            <a:off x="3869268" y="864108"/>
            <a:ext cx="7315200" cy="5120640"/>
          </a:xfrm>
        </p:spPr>
        <p:txBody>
          <a:bodyPr>
            <a:normAutofit/>
          </a:bodyPr>
          <a:lstStyle/>
          <a:p>
            <a:pPr marL="0" indent="0">
              <a:buNone/>
            </a:pPr>
            <a:r>
              <a:rPr lang="en-US" sz="1700" b="1" i="0" dirty="0">
                <a:effectLst/>
                <a:latin typeface="Times New Roman" panose="02020603050405020304" pitchFamily="18" charset="0"/>
              </a:rPr>
              <a:t>JavaScript Comparison Operators</a:t>
            </a:r>
          </a:p>
          <a:p>
            <a:r>
              <a:rPr lang="en-US" sz="1700" b="0" i="0" dirty="0">
                <a:effectLst/>
                <a:latin typeface="Times New Roman" panose="02020603050405020304" pitchFamily="18" charset="0"/>
              </a:rPr>
              <a:t>As well as needing to assign values to variables, we sometime need to </a:t>
            </a:r>
            <a:r>
              <a:rPr lang="en-US" sz="1700" b="0" i="0" u="sng" dirty="0">
                <a:effectLst/>
                <a:latin typeface="Times New Roman" panose="02020603050405020304" pitchFamily="18" charset="0"/>
              </a:rPr>
              <a:t>compare</a:t>
            </a:r>
            <a:r>
              <a:rPr lang="en-US" sz="1700" b="0" i="0" dirty="0">
                <a:effectLst/>
                <a:latin typeface="Times New Roman" panose="02020603050405020304" pitchFamily="18" charset="0"/>
              </a:rPr>
              <a:t> variables or literals.</a:t>
            </a:r>
          </a:p>
          <a:p>
            <a:r>
              <a:rPr lang="en-US" sz="1700" b="0" i="0" dirty="0">
                <a:effectLst/>
                <a:latin typeface="Times New Roman" panose="02020603050405020304" pitchFamily="18" charset="0"/>
              </a:rPr>
              <a:t>We do this using </a:t>
            </a:r>
            <a:r>
              <a:rPr lang="en-US" sz="1700" b="0" i="1" dirty="0">
                <a:effectLst/>
                <a:latin typeface="Times New Roman" panose="02020603050405020304" pitchFamily="18" charset="0"/>
              </a:rPr>
              <a:t>Comparison Operators</a:t>
            </a:r>
            <a:r>
              <a:rPr lang="en-US" sz="1700" b="0" i="0" dirty="0">
                <a:effectLst/>
                <a:latin typeface="Times New Roman" panose="02020603050405020304" pitchFamily="18" charset="0"/>
              </a:rPr>
              <a:t>.</a:t>
            </a:r>
          </a:p>
          <a:p>
            <a:r>
              <a:rPr lang="en-US" sz="1700" b="0" i="0" dirty="0">
                <a:effectLst/>
                <a:latin typeface="Times New Roman" panose="02020603050405020304" pitchFamily="18" charset="0"/>
              </a:rPr>
              <a:t>Comparison Operators compare two values, and they return either </a:t>
            </a:r>
            <a:r>
              <a:rPr lang="en-US" sz="1700" b="0" i="0" u="sng" dirty="0">
                <a:effectLst/>
                <a:latin typeface="Times New Roman" panose="02020603050405020304" pitchFamily="18" charset="0"/>
              </a:rPr>
              <a:t>true</a:t>
            </a:r>
            <a:r>
              <a:rPr lang="en-US" sz="1700" b="0" i="0" dirty="0">
                <a:effectLst/>
                <a:latin typeface="Times New Roman" panose="02020603050405020304" pitchFamily="18" charset="0"/>
              </a:rPr>
              <a:t> or </a:t>
            </a:r>
            <a:r>
              <a:rPr lang="en-US" sz="1700" b="0" i="0" u="sng" dirty="0">
                <a:effectLst/>
                <a:latin typeface="Times New Roman" panose="02020603050405020304" pitchFamily="18" charset="0"/>
              </a:rPr>
              <a:t>false</a:t>
            </a:r>
            <a:r>
              <a:rPr lang="en-US" sz="1700" b="0" i="0" dirty="0">
                <a:effectLst/>
                <a:latin typeface="Times New Roman" panose="02020603050405020304" pitchFamily="18" charset="0"/>
              </a:rPr>
              <a:t>.</a:t>
            </a:r>
          </a:p>
          <a:p>
            <a:r>
              <a:rPr lang="en-US" sz="1700" dirty="0">
                <a:latin typeface="Times New Roman" panose="02020603050405020304" pitchFamily="18" charset="0"/>
              </a:rPr>
              <a:t>To summaries, JavaScript understands the following comparison operators:</a:t>
            </a:r>
          </a:p>
          <a:p>
            <a:r>
              <a:rPr lang="en-US" sz="1700" dirty="0">
                <a:latin typeface="Times New Roman" panose="02020603050405020304" pitchFamily="18" charset="0"/>
              </a:rPr>
              <a:t> 	==	'is equal to'</a:t>
            </a:r>
          </a:p>
          <a:p>
            <a:r>
              <a:rPr lang="en-US" sz="1700" dirty="0">
                <a:latin typeface="Times New Roman" panose="02020603050405020304" pitchFamily="18" charset="0"/>
              </a:rPr>
              <a:t> 	!=	'is NOT equal to'</a:t>
            </a:r>
          </a:p>
          <a:p>
            <a:r>
              <a:rPr lang="en-US" sz="1700" dirty="0">
                <a:latin typeface="Times New Roman" panose="02020603050405020304" pitchFamily="18" charset="0"/>
              </a:rPr>
              <a:t> 	&lt;	'is less than'</a:t>
            </a:r>
          </a:p>
          <a:p>
            <a:r>
              <a:rPr lang="en-US" sz="1700" dirty="0">
                <a:latin typeface="Times New Roman" panose="02020603050405020304" pitchFamily="18" charset="0"/>
              </a:rPr>
              <a:t> 	&gt;	'is greater than'</a:t>
            </a:r>
          </a:p>
          <a:p>
            <a:r>
              <a:rPr lang="en-US" sz="1700" dirty="0">
                <a:latin typeface="Times New Roman" panose="02020603050405020304" pitchFamily="18" charset="0"/>
              </a:rPr>
              <a:t> 	&lt;=	'is less than or equal to'</a:t>
            </a:r>
          </a:p>
          <a:p>
            <a:r>
              <a:rPr lang="en-US" sz="1700" dirty="0">
                <a:latin typeface="Times New Roman" panose="02020603050405020304" pitchFamily="18" charset="0"/>
              </a:rPr>
              <a:t> 	&gt;=	'is greater than or equal to'</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64434"/>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1E177B83AF2548BEAD361DD13F4C10" ma:contentTypeVersion="11" ma:contentTypeDescription="Create a new document." ma:contentTypeScope="" ma:versionID="3a7abc4f6fd0a5b6490954ccb8f04e50">
  <xsd:schema xmlns:xsd="http://www.w3.org/2001/XMLSchema" xmlns:xs="http://www.w3.org/2001/XMLSchema" xmlns:p="http://schemas.microsoft.com/office/2006/metadata/properties" xmlns:ns3="a86a9004-44ea-4597-bcb7-4e746e2f3679" xmlns:ns4="46f09681-a785-4971-baab-0dde67c384b7" targetNamespace="http://schemas.microsoft.com/office/2006/metadata/properties" ma:root="true" ma:fieldsID="e5d2c47cc8816627fcacb3847185297a" ns3:_="" ns4:_="">
    <xsd:import namespace="a86a9004-44ea-4597-bcb7-4e746e2f3679"/>
    <xsd:import namespace="46f09681-a785-4971-baab-0dde67c384b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a9004-44ea-4597-bcb7-4e746e2f3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f09681-a785-4971-baab-0dde67c384b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D969C4-64AD-4CB5-91C0-856685092C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6a9004-44ea-4597-bcb7-4e746e2f3679"/>
    <ds:schemaRef ds:uri="46f09681-a785-4971-baab-0dde67c384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C4DC5A-EFF9-4C7E-8508-8F3AD53E7C7B}">
  <ds:schemaRefs>
    <ds:schemaRef ds:uri="http://schemas.microsoft.com/office/2006/documentManagement/types"/>
    <ds:schemaRef ds:uri="http://schemas.openxmlformats.org/package/2006/metadata/core-properties"/>
    <ds:schemaRef ds:uri="http://www.w3.org/XML/1998/namespace"/>
    <ds:schemaRef ds:uri="http://purl.org/dc/terms/"/>
    <ds:schemaRef ds:uri="a86a9004-44ea-4597-bcb7-4e746e2f3679"/>
    <ds:schemaRef ds:uri="http://purl.org/dc/elements/1.1/"/>
    <ds:schemaRef ds:uri="http://schemas.microsoft.com/office/infopath/2007/PartnerControls"/>
    <ds:schemaRef ds:uri="46f09681-a785-4971-baab-0dde67c384b7"/>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3B702F7-1577-46C6-8594-86FCB82B61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2502</Words>
  <Application>Microsoft Office PowerPoint</Application>
  <PresentationFormat>Widescreen</PresentationFormat>
  <Paragraphs>238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Corbel</vt:lpstr>
      <vt:lpstr>Times New Roman</vt:lpstr>
      <vt:lpstr>Wingdings 2</vt:lpstr>
      <vt:lpstr>Frame</vt:lpstr>
      <vt:lpstr>JavaScript Lecture Class Notes</vt:lpstr>
      <vt:lpstr>Background</vt:lpstr>
      <vt:lpstr>Variables</vt:lpstr>
      <vt:lpstr>Variables</vt:lpstr>
      <vt:lpstr>Functions</vt:lpstr>
      <vt:lpstr>Functions</vt:lpstr>
      <vt:lpstr>Functions</vt:lpstr>
      <vt:lpstr>Functions</vt:lpstr>
      <vt:lpstr>Comparison Operators</vt:lpstr>
      <vt:lpstr>Traditional for loop</vt:lpstr>
      <vt:lpstr>While loop</vt:lpstr>
      <vt:lpstr>While Boolean</vt:lpstr>
      <vt:lpstr>Logical Operators</vt:lpstr>
      <vt:lpstr>While loop with Logical Operators</vt:lpstr>
      <vt:lpstr>Window, Document &amp; Form Objects</vt:lpstr>
      <vt:lpstr>The Window Object</vt:lpstr>
      <vt:lpstr>The Document Object</vt:lpstr>
      <vt:lpstr>The Form Object</vt:lpstr>
      <vt:lpstr>Text-boxes and text-areas  </vt:lpstr>
      <vt:lpstr>Buttons, Radio-buttons and Checkboxes </vt:lpstr>
      <vt:lpstr>The Select Object</vt:lpstr>
      <vt:lpstr>Other Objects </vt:lpstr>
      <vt:lpstr>Arrays</vt:lpstr>
      <vt:lpstr>Different Browsers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Lecture Class Notes</dc:title>
  <dc:creator>Takudzwa Chikwanda</dc:creator>
  <cp:lastModifiedBy>Takudzwa Chikwanda</cp:lastModifiedBy>
  <cp:revision>3</cp:revision>
  <dcterms:created xsi:type="dcterms:W3CDTF">2020-11-12T04:29:50Z</dcterms:created>
  <dcterms:modified xsi:type="dcterms:W3CDTF">2020-11-12T04:37:32Z</dcterms:modified>
</cp:coreProperties>
</file>