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23"/>
  </p:notesMasterIdLst>
  <p:sldIdLst>
    <p:sldId id="346" r:id="rId2"/>
    <p:sldId id="523" r:id="rId3"/>
    <p:sldId id="538" r:id="rId4"/>
    <p:sldId id="521" r:id="rId5"/>
    <p:sldId id="525" r:id="rId6"/>
    <p:sldId id="497" r:id="rId7"/>
    <p:sldId id="498" r:id="rId8"/>
    <p:sldId id="526" r:id="rId9"/>
    <p:sldId id="530" r:id="rId10"/>
    <p:sldId id="527" r:id="rId11"/>
    <p:sldId id="528" r:id="rId12"/>
    <p:sldId id="531" r:id="rId13"/>
    <p:sldId id="534" r:id="rId14"/>
    <p:sldId id="533" r:id="rId15"/>
    <p:sldId id="520" r:id="rId16"/>
    <p:sldId id="537" r:id="rId17"/>
    <p:sldId id="535" r:id="rId18"/>
    <p:sldId id="518" r:id="rId19"/>
    <p:sldId id="519" r:id="rId20"/>
    <p:sldId id="536" r:id="rId21"/>
    <p:sldId id="489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66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176" autoAdjust="0"/>
    <p:restoredTop sz="94624" autoAdjust="0"/>
  </p:normalViewPr>
  <p:slideViewPr>
    <p:cSldViewPr snapToGrid="0">
      <p:cViewPr varScale="1">
        <p:scale>
          <a:sx n="69" d="100"/>
          <a:sy n="69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7266897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12F28204-82F1-47C7-B1C3-7F9FED06E82E}" type="slidenum">
              <a:rPr lang="ar-SA" smtClean="0"/>
              <a:pPr/>
              <a:t>18</a:t>
            </a:fld>
            <a:endParaRPr 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306ECA14-86D4-4E27-9904-003EE0F25C1E}" type="slidenum">
              <a:rPr lang="ar-SA" smtClean="0"/>
              <a:pPr/>
              <a:t>19</a:t>
            </a:fld>
            <a:endParaRPr lang="en-US" smtClean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306ECA14-86D4-4E27-9904-003EE0F25C1E}" type="slidenum">
              <a:rPr lang="ar-SA" smtClean="0"/>
              <a:pPr/>
              <a:t>20</a:t>
            </a:fld>
            <a:endParaRPr lang="en-US" smtClean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_TwoColumnBulle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396815" y="565421"/>
            <a:ext cx="8419381" cy="52150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  <a:defRPr sz="3400" b="1" i="0" u="none" strike="noStrike" cap="non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396815" y="1199109"/>
            <a:ext cx="8419381" cy="42265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7F7F7F"/>
              </a:buClr>
              <a:buSzPct val="100000"/>
              <a:buFont typeface="Arial"/>
              <a:buNone/>
              <a:defRPr sz="2400" b="1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396816" y="1825625"/>
            <a:ext cx="4076330" cy="414385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buClr>
                <a:srgbClr val="0066A1"/>
              </a:buClr>
              <a:buSzPct val="60000"/>
              <a:buFont typeface="Merriweather San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228600" algn="l" rtl="0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41300" algn="l" rtl="0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57350" marR="0" lvl="3" indent="-196850" algn="l" rtl="0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14550" marR="0" lvl="4" indent="-196850" algn="l" rtl="0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4739866" y="1825625"/>
            <a:ext cx="4076330" cy="414385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buClr>
                <a:srgbClr val="0066A1"/>
              </a:buClr>
              <a:buSzPct val="60000"/>
              <a:buFont typeface="Merriweather San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228600" algn="l" rtl="0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41300" algn="l" rtl="0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57350" marR="0" lvl="3" indent="-196850" algn="l" rtl="0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14550" marR="0" lvl="4" indent="-196850" algn="l" rtl="0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 Imag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3429318"/>
            <a:ext cx="7772400" cy="9039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  <a:defRPr sz="4400" b="1" i="0" u="none" strike="noStrike" cap="non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685800" y="4425316"/>
            <a:ext cx="7772400" cy="12442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0066A1"/>
              </a:buClr>
              <a:buSzPct val="100000"/>
              <a:buFont typeface="Noto Sans Symbols"/>
              <a:buNone/>
              <a:defRPr sz="2800" b="1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9" name="Shape 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084587"/>
            <a:ext cx="1823679" cy="1823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1074510"/>
            <a:ext cx="1825874" cy="182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57600" y="1084587"/>
            <a:ext cx="1825874" cy="182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86400" y="1084587"/>
            <a:ext cx="1825874" cy="182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15200" y="1084587"/>
            <a:ext cx="1825874" cy="18258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77063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4556B-DC76-43F8-BC3B-8432B2073D6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4353D-DE7A-457F-BE24-5AD2654B0CA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CDD00-D628-4147-B462-15CD42CF4D7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5941775"/>
            <a:ext cx="9144220" cy="9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385257" y="619452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1200" b="0" i="0" u="none" strike="noStrike" cap="none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-9950"/>
            <a:ext cx="9143998" cy="922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802096" y="6078746"/>
            <a:ext cx="1145704" cy="35558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81" r:id="rId2"/>
    <p:sldLayoutId id="2147483683" r:id="rId3"/>
    <p:sldLayoutId id="2147483684" r:id="rId4"/>
    <p:sldLayoutId id="214748368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961" y="2186403"/>
            <a:ext cx="8419381" cy="1665161"/>
          </a:xfrm>
        </p:spPr>
        <p:txBody>
          <a:bodyPr/>
          <a:lstStyle/>
          <a:p>
            <a:pPr algn="ctr"/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CLASSIFICATION</a:t>
            </a:r>
            <a:b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OF </a:t>
            </a:r>
            <a:b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SIGNALS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396816" y="1825625"/>
            <a:ext cx="988639" cy="654339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75914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84" y="426242"/>
            <a:ext cx="8256896" cy="609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261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Energy Signal and Power Signal contd...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260338" y="1427018"/>
            <a:ext cx="8495735" cy="4618940"/>
          </a:xfrm>
        </p:spPr>
        <p:txBody>
          <a:bodyPr/>
          <a:lstStyle/>
          <a:p>
            <a:pPr algn="just"/>
            <a:r>
              <a:rPr lang="en-IN" b="1" dirty="0"/>
              <a:t>Energy Signal </a:t>
            </a:r>
            <a:r>
              <a:rPr lang="en-IN" dirty="0">
                <a:solidFill>
                  <a:srgbClr val="FF0000"/>
                </a:solidFill>
              </a:rPr>
              <a:t>: </a:t>
            </a:r>
            <a:r>
              <a:rPr lang="en-IN" b="1" dirty="0">
                <a:solidFill>
                  <a:srgbClr val="FF0000"/>
                </a:solidFill>
                <a:latin typeface="Calibri" pitchFamily="34" charset="0"/>
              </a:rPr>
              <a:t>ENERGY</a:t>
            </a:r>
            <a:r>
              <a:rPr lang="en-IN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IN" dirty="0">
                <a:latin typeface="Calibri" pitchFamily="34" charset="0"/>
              </a:rPr>
              <a:t>will be </a:t>
            </a:r>
            <a:r>
              <a:rPr lang="en-IN" b="1" dirty="0">
                <a:solidFill>
                  <a:srgbClr val="FF0000"/>
                </a:solidFill>
                <a:latin typeface="Calibri" pitchFamily="34" charset="0"/>
              </a:rPr>
              <a:t>FINITE</a:t>
            </a:r>
            <a:r>
              <a:rPr lang="en-IN" dirty="0">
                <a:latin typeface="Calibri" pitchFamily="34" charset="0"/>
              </a:rPr>
              <a:t> and average </a:t>
            </a:r>
            <a:r>
              <a:rPr lang="en-IN" b="1" dirty="0">
                <a:solidFill>
                  <a:srgbClr val="0070C0"/>
                </a:solidFill>
                <a:latin typeface="Calibri" pitchFamily="34" charset="0"/>
              </a:rPr>
              <a:t>POWER</a:t>
            </a:r>
            <a:r>
              <a:rPr lang="en-IN" dirty="0">
                <a:latin typeface="Calibri" pitchFamily="34" charset="0"/>
              </a:rPr>
              <a:t> will be </a:t>
            </a:r>
            <a:r>
              <a:rPr lang="en-IN" b="1" dirty="0">
                <a:solidFill>
                  <a:srgbClr val="0070C0"/>
                </a:solidFill>
                <a:latin typeface="Calibri" pitchFamily="34" charset="0"/>
              </a:rPr>
              <a:t>ZERO</a:t>
            </a:r>
            <a:r>
              <a:rPr lang="en-IN" dirty="0">
                <a:latin typeface="Calibri" pitchFamily="34" charset="0"/>
              </a:rPr>
              <a:t>.</a:t>
            </a:r>
          </a:p>
          <a:p>
            <a:pPr algn="just">
              <a:buNone/>
            </a:pPr>
            <a:r>
              <a:rPr lang="en-IN" dirty="0" smtClean="0">
                <a:latin typeface="Calibri" pitchFamily="34" charset="0"/>
              </a:rPr>
              <a:t>	Example: Finite duration signals.</a:t>
            </a:r>
          </a:p>
          <a:p>
            <a:pPr algn="just"/>
            <a:r>
              <a:rPr lang="en-IN" b="1" dirty="0" smtClean="0">
                <a:latin typeface="Calibri" pitchFamily="34" charset="0"/>
              </a:rPr>
              <a:t>Power </a:t>
            </a:r>
            <a:r>
              <a:rPr lang="en-IN" b="1" dirty="0">
                <a:latin typeface="Calibri" pitchFamily="34" charset="0"/>
              </a:rPr>
              <a:t>Signal </a:t>
            </a:r>
            <a:r>
              <a:rPr lang="en-IN" dirty="0" smtClean="0">
                <a:latin typeface="Calibri" pitchFamily="34" charset="0"/>
              </a:rPr>
              <a:t>:</a:t>
            </a:r>
            <a:r>
              <a:rPr lang="en-IN" dirty="0">
                <a:latin typeface="Calibri" pitchFamily="34" charset="0"/>
              </a:rPr>
              <a:t> </a:t>
            </a:r>
            <a:r>
              <a:rPr lang="en-IN" b="1" dirty="0">
                <a:solidFill>
                  <a:srgbClr val="FF0000"/>
                </a:solidFill>
                <a:latin typeface="Calibri" pitchFamily="34" charset="0"/>
              </a:rPr>
              <a:t>ENERGY</a:t>
            </a:r>
            <a:r>
              <a:rPr lang="en-IN" dirty="0">
                <a:latin typeface="Calibri" pitchFamily="34" charset="0"/>
              </a:rPr>
              <a:t> will be </a:t>
            </a:r>
            <a:r>
              <a:rPr lang="en-IN" b="1" dirty="0">
                <a:solidFill>
                  <a:srgbClr val="FF0000"/>
                </a:solidFill>
                <a:latin typeface="Calibri" pitchFamily="34" charset="0"/>
              </a:rPr>
              <a:t>INFINITE</a:t>
            </a:r>
            <a:r>
              <a:rPr lang="en-IN" dirty="0">
                <a:latin typeface="Calibri" pitchFamily="34" charset="0"/>
              </a:rPr>
              <a:t> and average </a:t>
            </a:r>
            <a:r>
              <a:rPr lang="en-IN" b="1" dirty="0">
                <a:solidFill>
                  <a:srgbClr val="0070C0"/>
                </a:solidFill>
                <a:latin typeface="Calibri" pitchFamily="34" charset="0"/>
              </a:rPr>
              <a:t>POWER</a:t>
            </a:r>
            <a:r>
              <a:rPr lang="en-IN" dirty="0">
                <a:latin typeface="Calibri" pitchFamily="34" charset="0"/>
              </a:rPr>
              <a:t> will be </a:t>
            </a:r>
            <a:r>
              <a:rPr lang="en-IN" b="1" dirty="0">
                <a:solidFill>
                  <a:srgbClr val="0070C0"/>
                </a:solidFill>
                <a:latin typeface="Calibri" pitchFamily="34" charset="0"/>
              </a:rPr>
              <a:t>FINITE</a:t>
            </a:r>
            <a:r>
              <a:rPr lang="en-IN" dirty="0">
                <a:latin typeface="Calibri" pitchFamily="34" charset="0"/>
              </a:rPr>
              <a:t>.</a:t>
            </a:r>
          </a:p>
          <a:p>
            <a:pPr algn="just">
              <a:buNone/>
            </a:pPr>
            <a:r>
              <a:rPr lang="en-IN" dirty="0" smtClean="0">
                <a:latin typeface="Calibri" pitchFamily="34" charset="0"/>
              </a:rPr>
              <a:t>	Example: Periodic signals.</a:t>
            </a:r>
            <a:endParaRPr lang="en-IN" dirty="0">
              <a:latin typeface="Calibri" pitchFamily="34" charset="0"/>
            </a:endParaRPr>
          </a:p>
          <a:p>
            <a:endParaRPr lang="en-IN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9243" y="4571999"/>
            <a:ext cx="3501302" cy="1441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526" y="3287425"/>
            <a:ext cx="30289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6234" y="4484111"/>
            <a:ext cx="31718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75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23584" y="3252787"/>
            <a:ext cx="32194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454728" y="6165273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Energy signal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978364" y="6087584"/>
            <a:ext cx="1478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(b) Power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95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815" y="426875"/>
            <a:ext cx="8419381" cy="521507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Signal Energy and Power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614" y="4798869"/>
            <a:ext cx="7898823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3818" y="2576945"/>
            <a:ext cx="4558146" cy="1967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47193" y="1044530"/>
            <a:ext cx="1794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Energy Signal </a:t>
            </a:r>
            <a:endParaRPr lang="en-US" sz="2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3344" y="1528043"/>
            <a:ext cx="84928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ms-MY" sz="1800" dirty="0" smtClean="0">
                <a:latin typeface="Times New Roman" pitchFamily="18" charset="0"/>
                <a:cs typeface="Times New Roman" pitchFamily="18" charset="0"/>
              </a:rPr>
              <a:t>A signal with finite energy and zero power is called Energy Signal i.e.for energy signal</a:t>
            </a:r>
          </a:p>
          <a:p>
            <a:pPr algn="just"/>
            <a:r>
              <a:rPr lang="ms-MY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      0 </a:t>
            </a:r>
            <a:r>
              <a:rPr lang="ms-MY" sz="1800" b="1" dirty="0" smtClean="0">
                <a:solidFill>
                  <a:srgbClr val="C0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&lt; E &lt; ∞    and      P =0</a:t>
            </a:r>
          </a:p>
          <a:p>
            <a:pPr algn="just"/>
            <a:r>
              <a:rPr lang="ms-MY" sz="1800" dirty="0" smtClean="0">
                <a:latin typeface="Times New Roman" pitchFamily="18" charset="0"/>
                <a:cs typeface="Times New Roman" pitchFamily="18" charset="0"/>
              </a:rPr>
              <a:t>Energy of a signal is defined as the </a:t>
            </a:r>
            <a:r>
              <a:rPr lang="ms-MY" sz="18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area under the square of the magnitude of the signal</a:t>
            </a:r>
            <a:r>
              <a:rPr lang="ms-MY" sz="1800" dirty="0" smtClean="0">
                <a:latin typeface="Times New Roman" pitchFamily="18" charset="0"/>
                <a:cs typeface="Times New Roman" pitchFamily="18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xmlns="" val="16037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Energy Signal and Power Signal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>
          <a:xfrm>
            <a:off x="396815" y="1496291"/>
            <a:ext cx="7444857" cy="4473188"/>
          </a:xfrm>
        </p:spPr>
        <p:txBody>
          <a:bodyPr/>
          <a:lstStyle/>
          <a:p>
            <a:pPr algn="just">
              <a:buFontTx/>
              <a:buNone/>
            </a:pPr>
            <a:r>
              <a:rPr lang="ms-MY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Power Signal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Some signals have infinite signal energy.  In that case it is more convenient to deal with </a:t>
            </a: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signal power</a:t>
            </a:r>
            <a:r>
              <a:rPr lang="ms-MY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ms-MY" dirty="0" smtClean="0">
                <a:latin typeface="Times New Roman" pitchFamily="18" charset="0"/>
                <a:cs typeface="Times New Roman" pitchFamily="18" charset="0"/>
              </a:rPr>
              <a:t>                            </a:t>
            </a:r>
          </a:p>
          <a:p>
            <a:r>
              <a:rPr lang="ms-MY" dirty="0" smtClean="0">
                <a:latin typeface="Times New Roman" pitchFamily="18" charset="0"/>
                <a:cs typeface="Times New Roman" pitchFamily="18" charset="0"/>
              </a:rPr>
              <a:t> For power signals</a:t>
            </a:r>
          </a:p>
          <a:p>
            <a:pPr>
              <a:buFontTx/>
              <a:buNone/>
            </a:pPr>
            <a:r>
              <a:rPr lang="ms-MY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 0 </a:t>
            </a:r>
            <a:r>
              <a:rPr lang="ms-MY" b="1" dirty="0" smtClean="0">
                <a:solidFill>
                  <a:srgbClr val="C0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&lt; P &lt; ∞    and    E = ∞</a:t>
            </a:r>
          </a:p>
          <a:p>
            <a:pPr algn="just"/>
            <a:r>
              <a:rPr lang="ms-MY" dirty="0" smtClean="0">
                <a:latin typeface="Times New Roman" pitchFamily="18" charset="0"/>
                <a:cs typeface="Times New Roman" pitchFamily="18" charset="0"/>
              </a:rPr>
              <a:t>Average power of the signal is given by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77826" name="Object 4"/>
          <p:cNvGraphicFramePr>
            <a:graphicFrameLocks noChangeAspect="1"/>
          </p:cNvGraphicFramePr>
          <p:nvPr/>
        </p:nvGraphicFramePr>
        <p:xfrm>
          <a:off x="2964872" y="4232563"/>
          <a:ext cx="3796146" cy="1087581"/>
        </p:xfrm>
        <a:graphic>
          <a:graphicData uri="http://schemas.openxmlformats.org/presentationml/2006/ole">
            <p:oleObj spid="_x0000_s77826" name="Equation" r:id="rId4" imgW="2857320" imgH="88884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4705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525" y="246766"/>
            <a:ext cx="8419381" cy="521507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Signal Energy and Power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7193" y="892130"/>
            <a:ext cx="16946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Power Signal </a:t>
            </a:r>
            <a:endParaRPr lang="en-US" sz="2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7964" y="1252969"/>
            <a:ext cx="6040582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2391" y="2889537"/>
            <a:ext cx="5757386" cy="29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9054" y="3262746"/>
            <a:ext cx="5620182" cy="375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905" y="3720811"/>
            <a:ext cx="74199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037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685800" y="401782"/>
            <a:ext cx="7772400" cy="1143000"/>
          </a:xfrm>
        </p:spPr>
        <p:txBody>
          <a:bodyPr/>
          <a:lstStyle/>
          <a:p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Check whether energy signal or power Signal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 smtClean="0"/>
          </a:p>
        </p:txBody>
      </p:sp>
      <p:pic>
        <p:nvPicPr>
          <p:cNvPr id="10137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78297" y="1136072"/>
            <a:ext cx="4165703" cy="282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674" y="3948545"/>
            <a:ext cx="5458690" cy="1842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04509" y="4281054"/>
            <a:ext cx="4239491" cy="218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38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5494" y="950337"/>
            <a:ext cx="2337088" cy="988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Check whether energy signal or power Signal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 smtClean="0"/>
          </a:p>
        </p:txBody>
      </p:sp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9252" y="1239548"/>
            <a:ext cx="4162857" cy="575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7284" y="1915824"/>
            <a:ext cx="6526789" cy="394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….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 smtClean="0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8655" y="1219200"/>
            <a:ext cx="8518383" cy="440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8382000" cy="10668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DT Energy Signal and Power Signal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762000" y="3553691"/>
            <a:ext cx="775854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The </a:t>
            </a:r>
            <a:r>
              <a:rPr lang="en-US" sz="1600" b="1" dirty="0">
                <a:solidFill>
                  <a:srgbClr val="000000"/>
                </a:solidFill>
                <a:latin typeface="+mj-lt"/>
              </a:rPr>
              <a:t>signal energy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of a for a discrete time signal x[</a:t>
            </a:r>
            <a:r>
              <a:rPr lang="en-US" sz="1600" i="1" dirty="0">
                <a:solidFill>
                  <a:srgbClr val="000000"/>
                </a:solidFill>
                <a:latin typeface="+mj-lt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] is</a:t>
            </a:r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3380509" y="4634345"/>
          <a:ext cx="1917700" cy="787400"/>
        </p:xfrm>
        <a:graphic>
          <a:graphicData uri="http://schemas.openxmlformats.org/presentationml/2006/ole">
            <p:oleObj spid="_x0000_s53250" name="Equation" r:id="rId4" imgW="1917360" imgH="787320" progId="">
              <p:embed/>
            </p:oleObj>
          </a:graphicData>
        </a:graphic>
      </p:graphicFrame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692728" y="1877293"/>
            <a:ext cx="7536873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Font typeface="Arial" charset="0"/>
              <a:buChar char="•"/>
            </a:pPr>
            <a:r>
              <a:rPr lang="ms-MY" sz="1600" dirty="0"/>
              <a:t>A discrtet time signal with finite energy and zero power is called Energy Signal i.e.for energy signal</a:t>
            </a:r>
          </a:p>
          <a:p>
            <a:pPr algn="just"/>
            <a:endParaRPr lang="ms-MY" dirty="0"/>
          </a:p>
          <a:p>
            <a:pPr algn="just"/>
            <a:r>
              <a:rPr lang="ms-MY" sz="2000" b="1" dirty="0">
                <a:solidFill>
                  <a:srgbClr val="C00000"/>
                </a:solidFill>
              </a:rPr>
              <a:t>                              </a:t>
            </a:r>
            <a:r>
              <a:rPr lang="ms-MY" sz="2000" b="1" dirty="0" smtClean="0">
                <a:solidFill>
                  <a:srgbClr val="C00000"/>
                </a:solidFill>
              </a:rPr>
              <a:t>0 </a:t>
            </a:r>
            <a:r>
              <a:rPr lang="ms-MY" sz="2000" b="1" dirty="0" smtClean="0">
                <a:solidFill>
                  <a:srgbClr val="C00000"/>
                </a:solidFill>
                <a:ea typeface="Cambria Math" pitchFamily="18" charset="0"/>
                <a:cs typeface="Cambria Math" pitchFamily="18" charset="0"/>
              </a:rPr>
              <a:t>&lt; E &lt; </a:t>
            </a:r>
            <a:r>
              <a:rPr lang="ms-MY" sz="2400" b="1" dirty="0" smtClean="0">
                <a:solidFill>
                  <a:srgbClr val="C00000"/>
                </a:solidFill>
                <a:ea typeface="Cambria Math" pitchFamily="18" charset="0"/>
                <a:cs typeface="Cambria Math" pitchFamily="18" charset="0"/>
              </a:rPr>
              <a:t>∞</a:t>
            </a:r>
            <a:r>
              <a:rPr lang="ms-MY" sz="2000" b="1" dirty="0" smtClean="0">
                <a:solidFill>
                  <a:srgbClr val="C00000"/>
                </a:solidFill>
                <a:ea typeface="Cambria Math" pitchFamily="18" charset="0"/>
                <a:cs typeface="Cambria Math" pitchFamily="18" charset="0"/>
              </a:rPr>
              <a:t>   and  </a:t>
            </a:r>
            <a:r>
              <a:rPr lang="ms-MY" sz="2000" b="1" dirty="0">
                <a:solidFill>
                  <a:srgbClr val="C00000"/>
                </a:solidFill>
                <a:ea typeface="Cambria Math" pitchFamily="18" charset="0"/>
                <a:cs typeface="Cambria Math" pitchFamily="18" charset="0"/>
              </a:rPr>
              <a:t>P =</a:t>
            </a:r>
            <a:r>
              <a:rPr lang="ms-MY" sz="2000" b="1" dirty="0" smtClean="0">
                <a:solidFill>
                  <a:srgbClr val="C00000"/>
                </a:solidFill>
                <a:ea typeface="Cambria Math" pitchFamily="18" charset="0"/>
                <a:cs typeface="Cambria Math" pitchFamily="18" charset="0"/>
              </a:rPr>
              <a:t>0</a:t>
            </a:r>
          </a:p>
          <a:p>
            <a:pPr algn="just"/>
            <a:endParaRPr lang="ms-MY" dirty="0" smtClean="0">
              <a:ea typeface="Cambria Math" pitchFamily="18" charset="0"/>
              <a:cs typeface="Cambria Math" pitchFamily="18" charset="0"/>
            </a:endParaRPr>
          </a:p>
          <a:p>
            <a:pPr algn="just"/>
            <a:endParaRPr lang="ms-MY" dirty="0">
              <a:ea typeface="Cambria Math" pitchFamily="18" charset="0"/>
              <a:cs typeface="Cambria Math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98764"/>
            <a:ext cx="7772400" cy="796636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DT Energy Signal and Power Signal</a:t>
            </a:r>
            <a:endParaRPr lang="en-US" sz="32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30" name="Text Box 3"/>
          <p:cNvSpPr txBox="1">
            <a:spLocks noChangeArrowheads="1"/>
          </p:cNvSpPr>
          <p:nvPr/>
        </p:nvSpPr>
        <p:spPr bwMode="auto">
          <a:xfrm>
            <a:off x="762000" y="1600200"/>
            <a:ext cx="61734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average signal power of a discrete time power </a:t>
            </a:r>
            <a:r>
              <a:rPr lang="en-US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signal  x[</a:t>
            </a:r>
            <a:r>
              <a:rPr lang="en-US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is</a:t>
            </a:r>
          </a:p>
        </p:txBody>
      </p:sp>
      <p:graphicFrame>
        <p:nvGraphicFramePr>
          <p:cNvPr id="26626" name="Object 4"/>
          <p:cNvGraphicFramePr>
            <a:graphicFrameLocks noChangeAspect="1"/>
          </p:cNvGraphicFramePr>
          <p:nvPr/>
        </p:nvGraphicFramePr>
        <p:xfrm>
          <a:off x="3187267" y="2411124"/>
          <a:ext cx="2882900" cy="787400"/>
        </p:xfrm>
        <a:graphic>
          <a:graphicData uri="http://schemas.openxmlformats.org/presentationml/2006/ole">
            <p:oleObj spid="_x0000_s54274" name="Equation" r:id="rId4" imgW="2882880" imgH="787320" progId="">
              <p:embed/>
            </p:oleObj>
          </a:graphicData>
        </a:graphic>
      </p:graphicFrame>
      <p:graphicFrame>
        <p:nvGraphicFramePr>
          <p:cNvPr id="26627" name="Object 5"/>
          <p:cNvGraphicFramePr>
            <a:graphicFrameLocks noChangeAspect="1"/>
          </p:cNvGraphicFramePr>
          <p:nvPr/>
        </p:nvGraphicFramePr>
        <p:xfrm>
          <a:off x="3483263" y="3756459"/>
          <a:ext cx="2260600" cy="838200"/>
        </p:xfrm>
        <a:graphic>
          <a:graphicData uri="http://schemas.openxmlformats.org/presentationml/2006/ole">
            <p:oleObj spid="_x0000_s54275" name="Equation" r:id="rId5" imgW="2260440" imgH="838080" progId="">
              <p:embed/>
            </p:oleObj>
          </a:graphicData>
        </a:graphic>
      </p:graphicFrame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971550" y="3276600"/>
            <a:ext cx="5102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a periodic signal x[</a:t>
            </a:r>
            <a:r>
              <a:rPr lang="en-US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the average signal power is</a:t>
            </a:r>
          </a:p>
        </p:txBody>
      </p:sp>
      <p:graphicFrame>
        <p:nvGraphicFramePr>
          <p:cNvPr id="26628" name="Object 7"/>
          <p:cNvGraphicFramePr>
            <a:graphicFrameLocks noChangeAspect="1"/>
          </p:cNvGraphicFramePr>
          <p:nvPr/>
        </p:nvGraphicFramePr>
        <p:xfrm>
          <a:off x="1038803" y="4838556"/>
          <a:ext cx="6442652" cy="890561"/>
        </p:xfrm>
        <a:graphic>
          <a:graphicData uri="http://schemas.openxmlformats.org/presentationml/2006/ole">
            <p:oleObj spid="_x0000_s54276" name="Equation" r:id="rId6" imgW="6883200" imgH="101592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815" y="413021"/>
            <a:ext cx="8419381" cy="521507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Causal  and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Non-causal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Signals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041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3506" y="2465935"/>
            <a:ext cx="4251367" cy="18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1137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6532" y="1379392"/>
            <a:ext cx="7810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0038" y="4331711"/>
            <a:ext cx="82391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3034" y="5086784"/>
            <a:ext cx="683895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6843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98764"/>
            <a:ext cx="7772400" cy="796636"/>
          </a:xfrm>
        </p:spPr>
        <p:txBody>
          <a:bodyPr/>
          <a:lstStyle/>
          <a:p>
            <a:pPr algn="ctr" eaLnBrk="1" hangingPunct="1"/>
            <a:r>
              <a:rPr lang="en-US" sz="36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DT Energy Signal and Power Signal</a:t>
            </a:r>
            <a:endParaRPr lang="en-US" sz="36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30" name="Text Box 3"/>
          <p:cNvSpPr txBox="1">
            <a:spLocks noChangeArrowheads="1"/>
          </p:cNvSpPr>
          <p:nvPr/>
        </p:nvSpPr>
        <p:spPr bwMode="auto">
          <a:xfrm>
            <a:off x="347663" y="1228725"/>
            <a:ext cx="82534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Compute the total energy and average power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given discrete time signals.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650" y="2243138"/>
            <a:ext cx="257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(a) x[n] = ramp[n]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4400" y="2986088"/>
            <a:ext cx="21595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x[n] = 0    n &lt; 0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= n   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≥0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1171" y="4532412"/>
            <a:ext cx="1720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(b) y[n] = A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856909" y="4032350"/>
            <a:ext cx="54409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Neither energy signal nor power signal.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7251" y="5365919"/>
            <a:ext cx="53006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70AD47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US" sz="2000" b="1" dirty="0" smtClean="0">
                <a:solidFill>
                  <a:srgbClr val="70AD47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smtClean="0">
                <a:solidFill>
                  <a:srgbClr val="70AD47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Power signal</a:t>
            </a:r>
            <a:endParaRPr lang="en-US" dirty="0"/>
          </a:p>
        </p:txBody>
      </p:sp>
      <p:pic>
        <p:nvPicPr>
          <p:cNvPr id="10547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32244" y="4502726"/>
            <a:ext cx="3762374" cy="1943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8833" y="1981200"/>
            <a:ext cx="3492853" cy="1724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654" y="3775682"/>
            <a:ext cx="7772400" cy="903922"/>
          </a:xfrm>
        </p:spPr>
        <p:txBody>
          <a:bodyPr/>
          <a:lstStyle/>
          <a:p>
            <a:pPr algn="ctr"/>
            <a:r>
              <a:rPr lang="en-IN" sz="6600" dirty="0" smtClean="0">
                <a:latin typeface="Edwardian Script ITC" pitchFamily="66" charset="0"/>
              </a:rPr>
              <a:t>Thank You!</a:t>
            </a:r>
            <a:endParaRPr lang="en-IN" sz="6600" dirty="0">
              <a:latin typeface="Edwardian Script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084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Anti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-causal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Signals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5783" y="5001490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  <a:cs typeface="Times New Roman" pitchFamily="18" charset="0"/>
              </a:rPr>
              <a:t>(a) Causal signal</a:t>
            </a:r>
            <a:endParaRPr lang="en-US" dirty="0">
              <a:latin typeface="+mn-lt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93464" y="5020785"/>
            <a:ext cx="18565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cs typeface="Times New Roman" pitchFamily="18" charset="0"/>
              </a:rPr>
              <a:t>(b) Anti-causal signal</a:t>
            </a:r>
            <a:endParaRPr lang="en-US" dirty="0">
              <a:cs typeface="Times New Roman" pitchFamily="18" charset="0"/>
            </a:endParaRP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0873" y="3081771"/>
            <a:ext cx="6121110" cy="1545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7537" y="1745672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6843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200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Right-sided </a:t>
            </a:r>
            <a:r>
              <a:rPr lang="en-US" sz="32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3200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Left sided </a:t>
            </a:r>
            <a:r>
              <a:rPr lang="en-US" sz="32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Signals</a:t>
            </a:r>
            <a:r>
              <a:rPr lang="en-US" sz="3200" dirty="0">
                <a:solidFill>
                  <a:srgbClr val="CC0099"/>
                </a:solidFill>
              </a:rPr>
              <a:t/>
            </a:r>
            <a:br>
              <a:rPr lang="en-US" sz="3200" dirty="0">
                <a:solidFill>
                  <a:srgbClr val="CC0099"/>
                </a:solidFill>
              </a:rPr>
            </a:br>
            <a:endParaRPr lang="en-IN" dirty="0"/>
          </a:p>
        </p:txBody>
      </p:sp>
      <p:pic>
        <p:nvPicPr>
          <p:cNvPr id="7" name="Picture 2" descr="slide0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667" t="55556" r="12500" b="13333"/>
          <a:stretch>
            <a:fillRect/>
          </a:stretch>
        </p:blipFill>
        <p:spPr bwMode="auto">
          <a:xfrm>
            <a:off x="457199" y="1981200"/>
            <a:ext cx="8395855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0630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Bounded and Unbounded Signals</a:t>
            </a:r>
            <a:br>
              <a:rPr lang="en-US" sz="32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slide0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999" t="41112" r="21666" b="31111"/>
          <a:stretch>
            <a:fillRect/>
          </a:stretch>
        </p:blipFill>
        <p:spPr bwMode="auto">
          <a:xfrm>
            <a:off x="457200" y="2057400"/>
            <a:ext cx="8153400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7322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235528" y="346364"/>
            <a:ext cx="87100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Deterministic &amp; Non Deterministic Signals</a:t>
            </a:r>
            <a:endParaRPr lang="ko-KR" altLang="en-US" sz="3200" b="1" dirty="0">
              <a:solidFill>
                <a:schemeClr val="accent2"/>
              </a:solidFill>
              <a:latin typeface="Times New Roman" pitchFamily="18" charset="0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1066800" y="1600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ko-KR" sz="2800" b="1" u="sng" dirty="0">
                <a:solidFill>
                  <a:srgbClr val="C00000"/>
                </a:solidFill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Deterministic signals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ko-KR" sz="2000" b="1" dirty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Behavior of these signals is predictable </a:t>
            </a:r>
            <a:r>
              <a:rPr lang="en-US" altLang="ko-KR" sz="2000" b="1" dirty="0" err="1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w.r.t</a:t>
            </a:r>
            <a:r>
              <a:rPr lang="en-US" altLang="ko-KR" sz="2000" b="1" dirty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 time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ko-KR" sz="2000" b="1" dirty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There is no uncertainty with respect to  its value at any time.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ko-KR" sz="2000" b="1" dirty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These signals can be expressed mathematically.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ko-KR" sz="2000" b="1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       Example  </a:t>
            </a:r>
            <a:r>
              <a:rPr lang="en-US" altLang="ko-KR" sz="2000" b="1" dirty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x(t) = sin(3t) </a:t>
            </a:r>
            <a:r>
              <a:rPr lang="en-US" altLang="ko-KR" sz="2000" b="1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is a </a:t>
            </a:r>
            <a:r>
              <a:rPr lang="en-US" altLang="ko-KR" sz="2000" b="1" dirty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deterministic signal.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altLang="ko-KR" b="1" dirty="0">
              <a:latin typeface="Times New Roman" pitchFamily="18" charset="0"/>
              <a:ea typeface="굴림" pitchFamily="34" charset="-127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2800" b="1" dirty="0">
              <a:ea typeface="굴림" pitchFamily="34" charset="-127"/>
            </a:endParaRPr>
          </a:p>
        </p:txBody>
      </p:sp>
      <p:pic>
        <p:nvPicPr>
          <p:cNvPr id="61444" name="Picture 4" descr="ran_s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3999" y="4502727"/>
            <a:ext cx="7024255" cy="1611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318655" y="374073"/>
            <a:ext cx="8465127" cy="609600"/>
          </a:xfrm>
        </p:spPr>
        <p:txBody>
          <a:bodyPr/>
          <a:lstStyle/>
          <a:p>
            <a:pPr algn="ctr"/>
            <a:r>
              <a:rPr lang="en-US" altLang="ko-KR" sz="3600" b="1" dirty="0" smtClean="0">
                <a:solidFill>
                  <a:srgbClr val="C00000"/>
                </a:solidFill>
                <a:latin typeface="Calibri" pitchFamily="34" charset="0"/>
                <a:ea typeface="굴림" pitchFamily="50" charset="-127"/>
              </a:rPr>
              <a:t>Non Deterministic or Random signals </a:t>
            </a:r>
            <a:br>
              <a:rPr lang="en-US" altLang="ko-KR" sz="3600" b="1" dirty="0" smtClean="0">
                <a:solidFill>
                  <a:srgbClr val="C00000"/>
                </a:solidFill>
                <a:latin typeface="Calibri" pitchFamily="34" charset="0"/>
                <a:ea typeface="굴림" pitchFamily="50" charset="-127"/>
              </a:rPr>
            </a:b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143000"/>
            <a:ext cx="8215745" cy="41148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2000" b="1" dirty="0" smtClean="0">
                <a:latin typeface="+mj-lt"/>
                <a:ea typeface="굴림" pitchFamily="50" charset="-127"/>
              </a:rPr>
              <a:t>Behavior of these signals is </a:t>
            </a:r>
            <a:r>
              <a:rPr lang="en-US" altLang="ko-KR" sz="2000" b="1" dirty="0" smtClean="0">
                <a:solidFill>
                  <a:srgbClr val="C00000"/>
                </a:solidFill>
                <a:latin typeface="+mj-lt"/>
                <a:ea typeface="굴림" pitchFamily="50" charset="-127"/>
              </a:rPr>
              <a:t>random</a:t>
            </a:r>
            <a:r>
              <a:rPr lang="en-US" altLang="ko-KR" sz="2000" b="1" dirty="0" smtClean="0">
                <a:latin typeface="+mj-lt"/>
                <a:ea typeface="굴림" pitchFamily="50" charset="-127"/>
              </a:rPr>
              <a:t> i.e. not predictable w.r.t time.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2000" b="1" dirty="0" smtClean="0">
                <a:latin typeface="+mj-lt"/>
                <a:ea typeface="굴림" pitchFamily="50" charset="-127"/>
              </a:rPr>
              <a:t>There is an uncertainty with respect to  its value at any time.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2000" b="1" dirty="0" smtClean="0">
                <a:latin typeface="+mj-lt"/>
                <a:ea typeface="굴림" pitchFamily="50" charset="-127"/>
              </a:rPr>
              <a:t>These signals can’t be expressed mathematically.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ko-KR" sz="2000" b="1" dirty="0" smtClean="0">
                <a:latin typeface="+mj-lt"/>
                <a:ea typeface="굴림" pitchFamily="50" charset="-127"/>
              </a:rPr>
              <a:t>Example:  </a:t>
            </a:r>
            <a:r>
              <a:rPr lang="en-US" altLang="ko-KR" sz="2000" b="1" dirty="0" smtClean="0">
                <a:solidFill>
                  <a:srgbClr val="C00000"/>
                </a:solidFill>
                <a:latin typeface="+mj-lt"/>
                <a:ea typeface="굴림" pitchFamily="50" charset="-127"/>
              </a:rPr>
              <a:t>Thermal Noise </a:t>
            </a:r>
            <a:endParaRPr 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8328" y="3699165"/>
            <a:ext cx="5361710" cy="218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6743" y="3451949"/>
            <a:ext cx="3303876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Size of a Signal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839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1588"/>
            <a:ext cx="82296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7342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Energy Signal and Power Signal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 Placeholder 3"/>
              <p:cNvSpPr>
                <a:spLocks noGrp="1"/>
              </p:cNvSpPr>
              <p:nvPr>
                <p:ph type="body" idx="2"/>
              </p:nvPr>
            </p:nvSpPr>
            <p:spPr>
              <a:xfrm>
                <a:off x="396816" y="1282890"/>
                <a:ext cx="8419380" cy="4686589"/>
              </a:xfrm>
            </p:spPr>
            <p:txBody>
              <a:bodyPr/>
              <a:lstStyle/>
              <a:p>
                <a:pPr algn="just"/>
                <a:r>
                  <a:rPr lang="en-IN" dirty="0" smtClean="0"/>
                  <a:t>The signal energy does not indicate the actual energy of the signal because the signal energy depends on the load resistor.  Hence, energy is defined as the energy dissipated in a normalized load of a 1-ohm resistor. </a:t>
                </a:r>
              </a:p>
              <a:p>
                <a:pPr algn="just"/>
                <a:r>
                  <a:rPr lang="en-IN" dirty="0" smtClean="0"/>
                  <a:t>If a voltage x(t) is applied across a resistor R, the current through the resistor R is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IN" dirty="0" smtClean="0"/>
                  <a:t>. </a:t>
                </a:r>
              </a:p>
              <a:p>
                <a:pPr algn="just"/>
                <a:r>
                  <a:rPr lang="en-IN" dirty="0" smtClean="0"/>
                  <a:t>The instantaneous power in the circuit is given by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pPr algn="just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;  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IN" dirty="0" smtClean="0"/>
                  <a:t>   ;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.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IN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IN" dirty="0" smtClean="0"/>
              </a:p>
              <a:p>
                <a:pPr algn="just"/>
                <a:r>
                  <a:rPr lang="en-IN" dirty="0" smtClean="0"/>
                  <a:t>The total energy dissipated is integral of the instantaneous power. </a:t>
                </a:r>
              </a:p>
              <a:p>
                <a:pPr algn="just"/>
                <a:r>
                  <a:rPr lang="en-IN" dirty="0" smtClean="0"/>
                  <a:t>The energy dissipated is  E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IN" dirty="0" smtClean="0"/>
              </a:p>
              <a:p>
                <a:pPr algn="just"/>
                <a:r>
                  <a:rPr lang="en-IN" dirty="0" smtClean="0"/>
                  <a:t>Substituting R= 1;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396816" y="1282890"/>
                <a:ext cx="8419380" cy="4686589"/>
              </a:xfrm>
              <a:blipFill rotWithShape="0">
                <a:blip r:embed="rId3"/>
                <a:stretch>
                  <a:fillRect t="-390" r="-797" b="-7802"/>
                </a:stretch>
              </a:blipFill>
            </p:spPr>
            <p:txBody>
              <a:bodyPr/>
              <a:lstStyle/>
              <a:p>
                <a:r>
                  <a:rPr lang="en-IN" dirty="0" smtClean="0">
                    <a:noFill/>
                  </a:rPr>
                  <a:t> </a:t>
                </a:r>
                <a:endParaRPr lang="en-IN" dirty="0">
                  <a:noFill/>
                </a:endParaRP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399309" y="5791201"/>
            <a:ext cx="2226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For a complex signal</a:t>
            </a:r>
            <a:endParaRPr lang="en-US" sz="1600" b="1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7600" y="5563899"/>
            <a:ext cx="21336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303819" y="4843789"/>
            <a:ext cx="25215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ms-MY" b="1" i="1" dirty="0" smtClean="0">
                <a:solidFill>
                  <a:srgbClr val="00B050"/>
                </a:solidFill>
              </a:rPr>
              <a:t>The units of signal energy depends on the unit of the signal.</a:t>
            </a:r>
          </a:p>
        </p:txBody>
      </p:sp>
    </p:spTree>
    <p:extLst>
      <p:ext uri="{BB962C8B-B14F-4D97-AF65-F5344CB8AC3E}">
        <p14:creationId xmlns:p14="http://schemas.microsoft.com/office/powerpoint/2010/main" xmlns="" val="424705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5997</TotalTime>
  <Words>451</Words>
  <Application>Microsoft Office PowerPoint</Application>
  <PresentationFormat>On-screen Show (4:3)</PresentationFormat>
  <Paragraphs>73</Paragraphs>
  <Slides>21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Content Slides</vt:lpstr>
      <vt:lpstr>Equation</vt:lpstr>
      <vt:lpstr>CLASSIFICATION  OF  SIGNALS</vt:lpstr>
      <vt:lpstr>Causal  and Non-causal Signals</vt:lpstr>
      <vt:lpstr>Anti-causal Signals</vt:lpstr>
      <vt:lpstr>Right-sided and Left sided Signals </vt:lpstr>
      <vt:lpstr>Bounded and Unbounded Signals </vt:lpstr>
      <vt:lpstr>Slide 6</vt:lpstr>
      <vt:lpstr>Non Deterministic or Random signals  </vt:lpstr>
      <vt:lpstr>Size of a Signal</vt:lpstr>
      <vt:lpstr>Energy Signal and Power Signal contd…</vt:lpstr>
      <vt:lpstr>Slide 10</vt:lpstr>
      <vt:lpstr>Energy Signal and Power Signal contd...</vt:lpstr>
      <vt:lpstr>Signal Energy and Power contd…</vt:lpstr>
      <vt:lpstr>Energy Signal and Power Signal contd…</vt:lpstr>
      <vt:lpstr>Signal Energy and Power contd…</vt:lpstr>
      <vt:lpstr>Check whether energy signal or power Signal  </vt:lpstr>
      <vt:lpstr>Check whether energy signal or power Signal  </vt:lpstr>
      <vt:lpstr>Contd…. </vt:lpstr>
      <vt:lpstr>DT Energy Signal and Power Signal</vt:lpstr>
      <vt:lpstr>DT Energy Signal and Power Signal</vt:lpstr>
      <vt:lpstr>DT Energy Signal and Power Signal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Logic</dc:title>
  <dc:creator>Anzar</dc:creator>
  <cp:lastModifiedBy>tkmece</cp:lastModifiedBy>
  <cp:revision>247</cp:revision>
  <dcterms:modified xsi:type="dcterms:W3CDTF">2021-05-20T02:57:33Z</dcterms:modified>
</cp:coreProperties>
</file>