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70" r:id="rId5"/>
    <p:sldId id="273" r:id="rId6"/>
    <p:sldId id="271" r:id="rId7"/>
    <p:sldId id="283" r:id="rId8"/>
    <p:sldId id="274" r:id="rId9"/>
    <p:sldId id="275" r:id="rId10"/>
    <p:sldId id="276" r:id="rId11"/>
    <p:sldId id="263" r:id="rId12"/>
    <p:sldId id="264" r:id="rId13"/>
    <p:sldId id="267" r:id="rId14"/>
    <p:sldId id="265" r:id="rId15"/>
    <p:sldId id="266" r:id="rId16"/>
    <p:sldId id="284" r:id="rId17"/>
    <p:sldId id="277" r:id="rId18"/>
    <p:sldId id="280" r:id="rId19"/>
    <p:sldId id="285" r:id="rId20"/>
    <p:sldId id="282" r:id="rId21"/>
    <p:sldId id="286"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EF40-0402-4659-9EBB-B6F7AA984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E76545-70F0-450B-966F-BB356C638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2D8458-A5DF-45D0-A39E-E0B6B9C21CF1}"/>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5" name="Footer Placeholder 4">
            <a:extLst>
              <a:ext uri="{FF2B5EF4-FFF2-40B4-BE49-F238E27FC236}">
                <a16:creationId xmlns:a16="http://schemas.microsoft.com/office/drawing/2014/main" id="{3C28A0A9-F441-4199-8FE7-9C913CB7C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3FFA1-28C8-45E8-9D51-3FF8AC6014AB}"/>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357129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D628-878D-480D-B857-9AF3BE7893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B450A2-1639-490B-88C3-53D612959F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B672B-F857-4255-81F9-F125899672E0}"/>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5" name="Footer Placeholder 4">
            <a:extLst>
              <a:ext uri="{FF2B5EF4-FFF2-40B4-BE49-F238E27FC236}">
                <a16:creationId xmlns:a16="http://schemas.microsoft.com/office/drawing/2014/main" id="{59872D3A-E6BE-4803-84C0-6DE937576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FF0110-F4B8-4081-BAC2-3534E8FA4F78}"/>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306754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BAF395-D481-415A-88CA-55F4C7FCA7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5E16A-E3FA-4E8F-8726-846661BF4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A2083-2B66-411B-B4C9-FB795545F24D}"/>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5" name="Footer Placeholder 4">
            <a:extLst>
              <a:ext uri="{FF2B5EF4-FFF2-40B4-BE49-F238E27FC236}">
                <a16:creationId xmlns:a16="http://schemas.microsoft.com/office/drawing/2014/main" id="{C7B6DA37-A3A4-4662-8256-8A0F8F57A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AC70C-E602-42C8-B949-0EC2FD2FFE5C}"/>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4730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F43F-A590-4842-95E2-869B698552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448FF-3D09-439E-BD44-3AA0987062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EC92A-ACE2-4B14-8E63-C35132E37B1E}"/>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5" name="Footer Placeholder 4">
            <a:extLst>
              <a:ext uri="{FF2B5EF4-FFF2-40B4-BE49-F238E27FC236}">
                <a16:creationId xmlns:a16="http://schemas.microsoft.com/office/drawing/2014/main" id="{87362F62-8202-4437-8911-E25FC5D65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CC492-24AF-41CB-BC0F-E3013085E84C}"/>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218236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6FAE-4287-4065-A1B5-BA0CE76297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703C66-5ED6-4419-943A-3D84A67F7D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D1B26-0286-4CDC-BC57-ECEA24C092E6}"/>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5" name="Footer Placeholder 4">
            <a:extLst>
              <a:ext uri="{FF2B5EF4-FFF2-40B4-BE49-F238E27FC236}">
                <a16:creationId xmlns:a16="http://schemas.microsoft.com/office/drawing/2014/main" id="{FC8202AB-8936-4058-AA93-0FFE3711C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EDB55-97A7-4407-8E41-773087E67DEC}"/>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287219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0C8A-0683-430B-897E-D5638840BB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7F7AC-B671-48D6-95CA-BA1201CA6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4C753E-45B8-4C5C-8C26-46F3899E4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38E0F5-970F-4AAC-98C4-7A7EFBF747A8}"/>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6" name="Footer Placeholder 5">
            <a:extLst>
              <a:ext uri="{FF2B5EF4-FFF2-40B4-BE49-F238E27FC236}">
                <a16:creationId xmlns:a16="http://schemas.microsoft.com/office/drawing/2014/main" id="{1D80D72F-3878-48CD-82CC-A64EE8544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CEBC9-B33C-47B7-843D-C1913B87C27E}"/>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180023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D6E1-D086-4CAE-83BF-648D8AFE78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F57BE3-802D-4C78-B6CB-365E93C5C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F959E-2264-4CD5-9B20-8D208E4485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001092-4793-4685-AA9C-D346E3FA34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71C26-B870-4695-8890-FE6546771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679F0C-5446-4213-B6E5-FADAB00D319D}"/>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8" name="Footer Placeholder 7">
            <a:extLst>
              <a:ext uri="{FF2B5EF4-FFF2-40B4-BE49-F238E27FC236}">
                <a16:creationId xmlns:a16="http://schemas.microsoft.com/office/drawing/2014/main" id="{B0BFB863-F626-44EA-9868-20F3F2C609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D392E6-859A-4405-AF0A-E19E6DC223BE}"/>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256826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994F-5ACE-4F4D-B442-29C59E6F9B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627332-8953-4491-9010-15327F97BDF7}"/>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4" name="Footer Placeholder 3">
            <a:extLst>
              <a:ext uri="{FF2B5EF4-FFF2-40B4-BE49-F238E27FC236}">
                <a16:creationId xmlns:a16="http://schemas.microsoft.com/office/drawing/2014/main" id="{B139B805-0ECD-4A11-932F-E8E98EAA35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E6ECF0-874E-4241-B3CC-57AA378F8014}"/>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3316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5112A-DEEF-4996-8CB2-ACF0F916581B}"/>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3" name="Footer Placeholder 2">
            <a:extLst>
              <a:ext uri="{FF2B5EF4-FFF2-40B4-BE49-F238E27FC236}">
                <a16:creationId xmlns:a16="http://schemas.microsoft.com/office/drawing/2014/main" id="{33FFC501-686A-4F28-84D6-CFDBF5CD14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791294-5A54-402A-8BE5-F582AAEF0EA7}"/>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301539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07EF-8EEE-4C2C-BE2C-FFCCA8794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F341C7-7B3F-4DE8-AEE0-7FFB9C50B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886CF6-1DA7-44C8-8707-D50A90C31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38D94-61B4-4660-B525-D179FB5D821A}"/>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6" name="Footer Placeholder 5">
            <a:extLst>
              <a:ext uri="{FF2B5EF4-FFF2-40B4-BE49-F238E27FC236}">
                <a16:creationId xmlns:a16="http://schemas.microsoft.com/office/drawing/2014/main" id="{4F7C53D6-1202-4E0E-9F24-A7B6D5DBF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8E932-F25B-4D22-8CC1-1F21B1629435}"/>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322450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5219-021F-4A3A-8C3E-0844044F1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DF6299-E154-4738-91D4-A8EB127F3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F7D695-EA67-4DC5-8A66-D893F392C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510D1-8EA8-4119-A36A-42B65B8A2D64}"/>
              </a:ext>
            </a:extLst>
          </p:cNvPr>
          <p:cNvSpPr>
            <a:spLocks noGrp="1"/>
          </p:cNvSpPr>
          <p:nvPr>
            <p:ph type="dt" sz="half" idx="10"/>
          </p:nvPr>
        </p:nvSpPr>
        <p:spPr/>
        <p:txBody>
          <a:bodyPr/>
          <a:lstStyle/>
          <a:p>
            <a:fld id="{BD60D57B-76EB-428F-87AF-A9767C51DF39}" type="datetimeFigureOut">
              <a:rPr lang="en-IN" smtClean="0"/>
              <a:t>20-05-2021</a:t>
            </a:fld>
            <a:endParaRPr lang="en-IN"/>
          </a:p>
        </p:txBody>
      </p:sp>
      <p:sp>
        <p:nvSpPr>
          <p:cNvPr id="6" name="Footer Placeholder 5">
            <a:extLst>
              <a:ext uri="{FF2B5EF4-FFF2-40B4-BE49-F238E27FC236}">
                <a16:creationId xmlns:a16="http://schemas.microsoft.com/office/drawing/2014/main" id="{CC9F423D-F348-4EA1-9EA4-D79E690454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86609B-8BDF-4435-994D-D1061B1CADAD}"/>
              </a:ext>
            </a:extLst>
          </p:cNvPr>
          <p:cNvSpPr>
            <a:spLocks noGrp="1"/>
          </p:cNvSpPr>
          <p:nvPr>
            <p:ph type="sldNum" sz="quarter" idx="12"/>
          </p:nvPr>
        </p:nvSpPr>
        <p:spPr/>
        <p:txBody>
          <a:bodyPr/>
          <a:lstStyle/>
          <a:p>
            <a:fld id="{8D6C32D6-1087-4366-86DE-0251B92DA865}" type="slidenum">
              <a:rPr lang="en-IN" smtClean="0"/>
              <a:t>‹#›</a:t>
            </a:fld>
            <a:endParaRPr lang="en-IN"/>
          </a:p>
        </p:txBody>
      </p:sp>
    </p:spTree>
    <p:extLst>
      <p:ext uri="{BB962C8B-B14F-4D97-AF65-F5344CB8AC3E}">
        <p14:creationId xmlns:p14="http://schemas.microsoft.com/office/powerpoint/2010/main" val="192823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91C23-C61F-46C2-BD84-D8BD886A5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C663EB-0663-44DB-8E0A-84B4537D6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64FD64-DA04-48A0-AB67-E5FE2953F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0D57B-76EB-428F-87AF-A9767C51DF39}" type="datetimeFigureOut">
              <a:rPr lang="en-IN" smtClean="0"/>
              <a:t>20-05-2021</a:t>
            </a:fld>
            <a:endParaRPr lang="en-IN"/>
          </a:p>
        </p:txBody>
      </p:sp>
      <p:sp>
        <p:nvSpPr>
          <p:cNvPr id="5" name="Footer Placeholder 4">
            <a:extLst>
              <a:ext uri="{FF2B5EF4-FFF2-40B4-BE49-F238E27FC236}">
                <a16:creationId xmlns:a16="http://schemas.microsoft.com/office/drawing/2014/main" id="{D1191CAE-23DC-4F75-A008-80193661D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B98F85-6EA4-4AB0-AE7D-AD4B9664A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C32D6-1087-4366-86DE-0251B92DA865}" type="slidenum">
              <a:rPr lang="en-IN" smtClean="0"/>
              <a:t>‹#›</a:t>
            </a:fld>
            <a:endParaRPr lang="en-IN"/>
          </a:p>
        </p:txBody>
      </p:sp>
    </p:spTree>
    <p:extLst>
      <p:ext uri="{BB962C8B-B14F-4D97-AF65-F5344CB8AC3E}">
        <p14:creationId xmlns:p14="http://schemas.microsoft.com/office/powerpoint/2010/main" val="224193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5B6B-7342-43CB-9224-9CD51AABF95B}"/>
              </a:ext>
            </a:extLst>
          </p:cNvPr>
          <p:cNvSpPr>
            <a:spLocks noGrp="1"/>
          </p:cNvSpPr>
          <p:nvPr>
            <p:ph type="ctrTitle"/>
          </p:nvPr>
        </p:nvSpPr>
        <p:spPr>
          <a:xfrm>
            <a:off x="1524000" y="1122363"/>
            <a:ext cx="9144000" cy="2966752"/>
          </a:xfrm>
        </p:spPr>
        <p:txBody>
          <a:bodyPr>
            <a:normAutofit fontScale="90000"/>
          </a:bodyPr>
          <a:lstStyle/>
          <a:p>
            <a:pPr>
              <a:lnSpc>
                <a:spcPct val="150000"/>
              </a:lnSpc>
            </a:pPr>
            <a:r>
              <a:rPr lang="en-IN" sz="3200" b="1" dirty="0"/>
              <a:t>ECT 206 COMPUTER ARCHITECTURE AND MICROCONTROLLERS</a:t>
            </a:r>
            <a:br>
              <a:rPr lang="en-IN" sz="3200" b="1" dirty="0"/>
            </a:br>
            <a:r>
              <a:rPr lang="en-IN" sz="2400" dirty="0"/>
              <a:t>Lecture-3</a:t>
            </a:r>
            <a:br>
              <a:rPr lang="en-IN" sz="2400" dirty="0"/>
            </a:br>
            <a:r>
              <a:rPr lang="en-IN" sz="2400" dirty="0"/>
              <a:t>Date: 06-05-2021</a:t>
            </a:r>
            <a:br>
              <a:rPr lang="en-IN" sz="2400" dirty="0"/>
            </a:br>
            <a:endParaRPr lang="en-IN" sz="2400" b="1" dirty="0"/>
          </a:p>
        </p:txBody>
      </p:sp>
      <p:sp>
        <p:nvSpPr>
          <p:cNvPr id="3" name="Subtitle 2">
            <a:extLst>
              <a:ext uri="{FF2B5EF4-FFF2-40B4-BE49-F238E27FC236}">
                <a16:creationId xmlns:a16="http://schemas.microsoft.com/office/drawing/2014/main" id="{82C70374-AA31-46F8-BFBC-A46A2BF42438}"/>
              </a:ext>
            </a:extLst>
          </p:cNvPr>
          <p:cNvSpPr>
            <a:spLocks noGrp="1"/>
          </p:cNvSpPr>
          <p:nvPr>
            <p:ph type="subTitle" idx="1"/>
          </p:nvPr>
        </p:nvSpPr>
        <p:spPr>
          <a:xfrm>
            <a:off x="7685069" y="4249310"/>
            <a:ext cx="3260333" cy="1655762"/>
          </a:xfrm>
        </p:spPr>
        <p:txBody>
          <a:bodyPr>
            <a:normAutofit fontScale="92500" lnSpcReduction="10000"/>
          </a:bodyPr>
          <a:lstStyle/>
          <a:p>
            <a:pPr algn="l"/>
            <a:r>
              <a:rPr lang="en-IN" dirty="0"/>
              <a:t>Prepared By</a:t>
            </a:r>
          </a:p>
          <a:p>
            <a:pPr algn="l"/>
            <a:r>
              <a:rPr lang="en-IN" dirty="0"/>
              <a:t>RAFEEK T,</a:t>
            </a:r>
          </a:p>
          <a:p>
            <a:pPr algn="l"/>
            <a:r>
              <a:rPr lang="en-IN" dirty="0"/>
              <a:t>Assistant Professor, ECE,</a:t>
            </a:r>
          </a:p>
          <a:p>
            <a:pPr algn="l"/>
            <a:r>
              <a:rPr lang="en-IN" dirty="0"/>
              <a:t>TKMCE, Kollam</a:t>
            </a:r>
          </a:p>
        </p:txBody>
      </p:sp>
    </p:spTree>
    <p:extLst>
      <p:ext uri="{BB962C8B-B14F-4D97-AF65-F5344CB8AC3E}">
        <p14:creationId xmlns:p14="http://schemas.microsoft.com/office/powerpoint/2010/main" val="275191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B2BF3AA-A043-4757-BD56-7BBA9E92E836}"/>
              </a:ext>
            </a:extLst>
          </p:cNvPr>
          <p:cNvGraphicFramePr>
            <a:graphicFrameLocks noGrp="1"/>
          </p:cNvGraphicFramePr>
          <p:nvPr>
            <p:extLst>
              <p:ext uri="{D42A27DB-BD31-4B8C-83A1-F6EECF244321}">
                <p14:modId xmlns:p14="http://schemas.microsoft.com/office/powerpoint/2010/main" val="1415608675"/>
              </p:ext>
            </p:extLst>
          </p:nvPr>
        </p:nvGraphicFramePr>
        <p:xfrm>
          <a:off x="1936112" y="563880"/>
          <a:ext cx="3197545" cy="5730240"/>
        </p:xfrm>
        <a:graphic>
          <a:graphicData uri="http://schemas.openxmlformats.org/drawingml/2006/table">
            <a:tbl>
              <a:tblPr firstRow="1" bandRow="1">
                <a:tableStyleId>{5940675A-B579-460E-94D1-54222C63F5DA}</a:tableStyleId>
              </a:tblPr>
              <a:tblGrid>
                <a:gridCol w="2377449">
                  <a:extLst>
                    <a:ext uri="{9D8B030D-6E8A-4147-A177-3AD203B41FA5}">
                      <a16:colId xmlns:a16="http://schemas.microsoft.com/office/drawing/2014/main" val="2315345161"/>
                    </a:ext>
                  </a:extLst>
                </a:gridCol>
                <a:gridCol w="820096">
                  <a:extLst>
                    <a:ext uri="{9D8B030D-6E8A-4147-A177-3AD203B41FA5}">
                      <a16:colId xmlns:a16="http://schemas.microsoft.com/office/drawing/2014/main" val="1425234043"/>
                    </a:ext>
                  </a:extLst>
                </a:gridCol>
              </a:tblGrid>
              <a:tr h="311883">
                <a:tc gridSpan="2">
                  <a:txBody>
                    <a:bodyPr/>
                    <a:lstStyle/>
                    <a:p>
                      <a:r>
                        <a:rPr lang="en-IN" dirty="0"/>
                        <a:t>Two’s Complement Form</a:t>
                      </a:r>
                    </a:p>
                  </a:txBody>
                  <a:tcPr/>
                </a:tc>
                <a:tc hMerge="1">
                  <a:txBody>
                    <a:bodyPr/>
                    <a:lstStyle/>
                    <a:p>
                      <a:endParaRPr lang="en-IN" dirty="0"/>
                    </a:p>
                  </a:txBody>
                  <a:tcPr/>
                </a:tc>
                <a:extLst>
                  <a:ext uri="{0D108BD9-81ED-4DB2-BD59-A6C34878D82A}">
                    <a16:rowId xmlns:a16="http://schemas.microsoft.com/office/drawing/2014/main" val="3866453189"/>
                  </a:ext>
                </a:extLst>
              </a:tr>
              <a:tr h="311883">
                <a:tc>
                  <a:txBody>
                    <a:bodyPr/>
                    <a:lstStyle/>
                    <a:p>
                      <a:r>
                        <a:rPr lang="en-IN" sz="1600" b="1" dirty="0"/>
                        <a:t>1000</a:t>
                      </a:r>
                    </a:p>
                  </a:txBody>
                  <a:tcPr/>
                </a:tc>
                <a:tc>
                  <a:txBody>
                    <a:bodyPr/>
                    <a:lstStyle/>
                    <a:p>
                      <a:r>
                        <a:rPr lang="en-IN" sz="1600" b="1" dirty="0"/>
                        <a:t>-8</a:t>
                      </a:r>
                    </a:p>
                  </a:txBody>
                  <a:tcPr/>
                </a:tc>
                <a:extLst>
                  <a:ext uri="{0D108BD9-81ED-4DB2-BD59-A6C34878D82A}">
                    <a16:rowId xmlns:a16="http://schemas.microsoft.com/office/drawing/2014/main" val="2293282583"/>
                  </a:ext>
                </a:extLst>
              </a:tr>
              <a:tr h="311883">
                <a:tc>
                  <a:txBody>
                    <a:bodyPr/>
                    <a:lstStyle/>
                    <a:p>
                      <a:r>
                        <a:rPr lang="en-IN" sz="1600" b="1" dirty="0"/>
                        <a:t>1001</a:t>
                      </a:r>
                    </a:p>
                  </a:txBody>
                  <a:tcPr/>
                </a:tc>
                <a:tc>
                  <a:txBody>
                    <a:bodyPr/>
                    <a:lstStyle/>
                    <a:p>
                      <a:r>
                        <a:rPr lang="en-IN" sz="1600" b="1" dirty="0"/>
                        <a:t>-7</a:t>
                      </a:r>
                    </a:p>
                  </a:txBody>
                  <a:tcPr/>
                </a:tc>
                <a:extLst>
                  <a:ext uri="{0D108BD9-81ED-4DB2-BD59-A6C34878D82A}">
                    <a16:rowId xmlns:a16="http://schemas.microsoft.com/office/drawing/2014/main" val="3115256091"/>
                  </a:ext>
                </a:extLst>
              </a:tr>
              <a:tr h="311883">
                <a:tc>
                  <a:txBody>
                    <a:bodyPr/>
                    <a:lstStyle/>
                    <a:p>
                      <a:r>
                        <a:rPr lang="en-IN" sz="1600" b="1" dirty="0"/>
                        <a:t>1010</a:t>
                      </a:r>
                    </a:p>
                  </a:txBody>
                  <a:tcPr/>
                </a:tc>
                <a:tc>
                  <a:txBody>
                    <a:bodyPr/>
                    <a:lstStyle/>
                    <a:p>
                      <a:r>
                        <a:rPr lang="en-IN" sz="1600" b="1" dirty="0"/>
                        <a:t>-6</a:t>
                      </a:r>
                    </a:p>
                  </a:txBody>
                  <a:tcPr/>
                </a:tc>
                <a:extLst>
                  <a:ext uri="{0D108BD9-81ED-4DB2-BD59-A6C34878D82A}">
                    <a16:rowId xmlns:a16="http://schemas.microsoft.com/office/drawing/2014/main" val="2478526871"/>
                  </a:ext>
                </a:extLst>
              </a:tr>
              <a:tr h="311883">
                <a:tc>
                  <a:txBody>
                    <a:bodyPr/>
                    <a:lstStyle/>
                    <a:p>
                      <a:r>
                        <a:rPr lang="en-IN" sz="1600" b="1" dirty="0"/>
                        <a:t>1011</a:t>
                      </a:r>
                    </a:p>
                  </a:txBody>
                  <a:tcPr/>
                </a:tc>
                <a:tc>
                  <a:txBody>
                    <a:bodyPr/>
                    <a:lstStyle/>
                    <a:p>
                      <a:r>
                        <a:rPr lang="en-IN" sz="1600" b="1" dirty="0"/>
                        <a:t>-5</a:t>
                      </a:r>
                    </a:p>
                  </a:txBody>
                  <a:tcPr/>
                </a:tc>
                <a:extLst>
                  <a:ext uri="{0D108BD9-81ED-4DB2-BD59-A6C34878D82A}">
                    <a16:rowId xmlns:a16="http://schemas.microsoft.com/office/drawing/2014/main" val="1928569602"/>
                  </a:ext>
                </a:extLst>
              </a:tr>
              <a:tr h="311883">
                <a:tc>
                  <a:txBody>
                    <a:bodyPr/>
                    <a:lstStyle/>
                    <a:p>
                      <a:r>
                        <a:rPr lang="en-IN" sz="1600" b="1" dirty="0"/>
                        <a:t>1100</a:t>
                      </a:r>
                    </a:p>
                  </a:txBody>
                  <a:tcPr/>
                </a:tc>
                <a:tc>
                  <a:txBody>
                    <a:bodyPr/>
                    <a:lstStyle/>
                    <a:p>
                      <a:r>
                        <a:rPr lang="en-IN" sz="1600" b="1" dirty="0"/>
                        <a:t>-4</a:t>
                      </a:r>
                    </a:p>
                  </a:txBody>
                  <a:tcPr/>
                </a:tc>
                <a:extLst>
                  <a:ext uri="{0D108BD9-81ED-4DB2-BD59-A6C34878D82A}">
                    <a16:rowId xmlns:a16="http://schemas.microsoft.com/office/drawing/2014/main" val="3050282279"/>
                  </a:ext>
                </a:extLst>
              </a:tr>
              <a:tr h="311883">
                <a:tc>
                  <a:txBody>
                    <a:bodyPr/>
                    <a:lstStyle/>
                    <a:p>
                      <a:r>
                        <a:rPr lang="en-IN" sz="1600" b="1" dirty="0"/>
                        <a:t>1101</a:t>
                      </a:r>
                    </a:p>
                  </a:txBody>
                  <a:tcPr/>
                </a:tc>
                <a:tc>
                  <a:txBody>
                    <a:bodyPr/>
                    <a:lstStyle/>
                    <a:p>
                      <a:r>
                        <a:rPr lang="en-IN" sz="1600" b="1" dirty="0"/>
                        <a:t>-3</a:t>
                      </a:r>
                    </a:p>
                  </a:txBody>
                  <a:tcPr/>
                </a:tc>
                <a:extLst>
                  <a:ext uri="{0D108BD9-81ED-4DB2-BD59-A6C34878D82A}">
                    <a16:rowId xmlns:a16="http://schemas.microsoft.com/office/drawing/2014/main" val="1453631680"/>
                  </a:ext>
                </a:extLst>
              </a:tr>
              <a:tr h="311883">
                <a:tc>
                  <a:txBody>
                    <a:bodyPr/>
                    <a:lstStyle/>
                    <a:p>
                      <a:r>
                        <a:rPr lang="en-IN" sz="1600" b="1" dirty="0"/>
                        <a:t>1110</a:t>
                      </a:r>
                    </a:p>
                  </a:txBody>
                  <a:tcPr/>
                </a:tc>
                <a:tc>
                  <a:txBody>
                    <a:bodyPr/>
                    <a:lstStyle/>
                    <a:p>
                      <a:r>
                        <a:rPr lang="en-IN" sz="1600" b="1" dirty="0"/>
                        <a:t>-2</a:t>
                      </a:r>
                    </a:p>
                  </a:txBody>
                  <a:tcPr/>
                </a:tc>
                <a:extLst>
                  <a:ext uri="{0D108BD9-81ED-4DB2-BD59-A6C34878D82A}">
                    <a16:rowId xmlns:a16="http://schemas.microsoft.com/office/drawing/2014/main" val="3764953830"/>
                  </a:ext>
                </a:extLst>
              </a:tr>
              <a:tr h="311883">
                <a:tc>
                  <a:txBody>
                    <a:bodyPr/>
                    <a:lstStyle/>
                    <a:p>
                      <a:r>
                        <a:rPr lang="en-IN" sz="1600" b="1" dirty="0"/>
                        <a:t>1111</a:t>
                      </a:r>
                    </a:p>
                  </a:txBody>
                  <a:tcPr/>
                </a:tc>
                <a:tc>
                  <a:txBody>
                    <a:bodyPr/>
                    <a:lstStyle/>
                    <a:p>
                      <a:r>
                        <a:rPr lang="en-IN" sz="1600" b="1" dirty="0"/>
                        <a:t>-1</a:t>
                      </a:r>
                    </a:p>
                  </a:txBody>
                  <a:tcPr/>
                </a:tc>
                <a:extLst>
                  <a:ext uri="{0D108BD9-81ED-4DB2-BD59-A6C34878D82A}">
                    <a16:rowId xmlns:a16="http://schemas.microsoft.com/office/drawing/2014/main" val="2528923101"/>
                  </a:ext>
                </a:extLst>
              </a:tr>
              <a:tr h="311883">
                <a:tc>
                  <a:txBody>
                    <a:bodyPr/>
                    <a:lstStyle/>
                    <a:p>
                      <a:r>
                        <a:rPr lang="en-IN" sz="1600" b="1" dirty="0"/>
                        <a:t>0000</a:t>
                      </a:r>
                    </a:p>
                  </a:txBody>
                  <a:tcPr/>
                </a:tc>
                <a:tc>
                  <a:txBody>
                    <a:bodyPr/>
                    <a:lstStyle/>
                    <a:p>
                      <a:r>
                        <a:rPr lang="en-IN" sz="1600" b="1" dirty="0"/>
                        <a:t>+0</a:t>
                      </a:r>
                    </a:p>
                  </a:txBody>
                  <a:tcPr/>
                </a:tc>
                <a:extLst>
                  <a:ext uri="{0D108BD9-81ED-4DB2-BD59-A6C34878D82A}">
                    <a16:rowId xmlns:a16="http://schemas.microsoft.com/office/drawing/2014/main" val="2070233383"/>
                  </a:ext>
                </a:extLst>
              </a:tr>
              <a:tr h="311883">
                <a:tc>
                  <a:txBody>
                    <a:bodyPr/>
                    <a:lstStyle/>
                    <a:p>
                      <a:r>
                        <a:rPr lang="en-IN" sz="1600" b="1" dirty="0"/>
                        <a:t>0001</a:t>
                      </a:r>
                    </a:p>
                  </a:txBody>
                  <a:tcPr/>
                </a:tc>
                <a:tc>
                  <a:txBody>
                    <a:bodyPr/>
                    <a:lstStyle/>
                    <a:p>
                      <a:r>
                        <a:rPr lang="en-IN" sz="1600" b="1" dirty="0"/>
                        <a:t>+1</a:t>
                      </a:r>
                    </a:p>
                  </a:txBody>
                  <a:tcPr/>
                </a:tc>
                <a:extLst>
                  <a:ext uri="{0D108BD9-81ED-4DB2-BD59-A6C34878D82A}">
                    <a16:rowId xmlns:a16="http://schemas.microsoft.com/office/drawing/2014/main" val="2321296008"/>
                  </a:ext>
                </a:extLst>
              </a:tr>
              <a:tr h="311883">
                <a:tc>
                  <a:txBody>
                    <a:bodyPr/>
                    <a:lstStyle/>
                    <a:p>
                      <a:r>
                        <a:rPr lang="en-IN" sz="1600" b="1" dirty="0"/>
                        <a:t>0010</a:t>
                      </a:r>
                    </a:p>
                  </a:txBody>
                  <a:tcPr/>
                </a:tc>
                <a:tc>
                  <a:txBody>
                    <a:bodyPr/>
                    <a:lstStyle/>
                    <a:p>
                      <a:r>
                        <a:rPr lang="en-IN" sz="1600" b="1" dirty="0"/>
                        <a:t>+2</a:t>
                      </a:r>
                    </a:p>
                  </a:txBody>
                  <a:tcPr/>
                </a:tc>
                <a:extLst>
                  <a:ext uri="{0D108BD9-81ED-4DB2-BD59-A6C34878D82A}">
                    <a16:rowId xmlns:a16="http://schemas.microsoft.com/office/drawing/2014/main" val="3994041340"/>
                  </a:ext>
                </a:extLst>
              </a:tr>
              <a:tr h="311883">
                <a:tc>
                  <a:txBody>
                    <a:bodyPr/>
                    <a:lstStyle/>
                    <a:p>
                      <a:r>
                        <a:rPr lang="en-IN" sz="1600" b="1" dirty="0"/>
                        <a:t>0011</a:t>
                      </a:r>
                    </a:p>
                  </a:txBody>
                  <a:tcPr/>
                </a:tc>
                <a:tc>
                  <a:txBody>
                    <a:bodyPr/>
                    <a:lstStyle/>
                    <a:p>
                      <a:r>
                        <a:rPr lang="en-IN" sz="1600" b="1" dirty="0"/>
                        <a:t>+3</a:t>
                      </a:r>
                    </a:p>
                  </a:txBody>
                  <a:tcPr/>
                </a:tc>
                <a:extLst>
                  <a:ext uri="{0D108BD9-81ED-4DB2-BD59-A6C34878D82A}">
                    <a16:rowId xmlns:a16="http://schemas.microsoft.com/office/drawing/2014/main" val="3957638873"/>
                  </a:ext>
                </a:extLst>
              </a:tr>
              <a:tr h="311883">
                <a:tc>
                  <a:txBody>
                    <a:bodyPr/>
                    <a:lstStyle/>
                    <a:p>
                      <a:r>
                        <a:rPr lang="en-IN" sz="1600" b="1" dirty="0"/>
                        <a:t>0100</a:t>
                      </a:r>
                    </a:p>
                  </a:txBody>
                  <a:tcPr/>
                </a:tc>
                <a:tc>
                  <a:txBody>
                    <a:bodyPr/>
                    <a:lstStyle/>
                    <a:p>
                      <a:r>
                        <a:rPr lang="en-IN" sz="1600" b="1" dirty="0"/>
                        <a:t>+4</a:t>
                      </a:r>
                    </a:p>
                  </a:txBody>
                  <a:tcPr/>
                </a:tc>
                <a:extLst>
                  <a:ext uri="{0D108BD9-81ED-4DB2-BD59-A6C34878D82A}">
                    <a16:rowId xmlns:a16="http://schemas.microsoft.com/office/drawing/2014/main" val="1110390292"/>
                  </a:ext>
                </a:extLst>
              </a:tr>
              <a:tr h="311883">
                <a:tc>
                  <a:txBody>
                    <a:bodyPr/>
                    <a:lstStyle/>
                    <a:p>
                      <a:r>
                        <a:rPr lang="en-IN" sz="1600" b="1" dirty="0"/>
                        <a:t>0101</a:t>
                      </a:r>
                    </a:p>
                  </a:txBody>
                  <a:tcPr/>
                </a:tc>
                <a:tc>
                  <a:txBody>
                    <a:bodyPr/>
                    <a:lstStyle/>
                    <a:p>
                      <a:r>
                        <a:rPr lang="en-IN" sz="1600" b="1" dirty="0"/>
                        <a:t>+5</a:t>
                      </a:r>
                    </a:p>
                  </a:txBody>
                  <a:tcPr/>
                </a:tc>
                <a:extLst>
                  <a:ext uri="{0D108BD9-81ED-4DB2-BD59-A6C34878D82A}">
                    <a16:rowId xmlns:a16="http://schemas.microsoft.com/office/drawing/2014/main" val="860944303"/>
                  </a:ext>
                </a:extLst>
              </a:tr>
              <a:tr h="311883">
                <a:tc>
                  <a:txBody>
                    <a:bodyPr/>
                    <a:lstStyle/>
                    <a:p>
                      <a:r>
                        <a:rPr lang="en-IN" sz="1600" b="1" dirty="0"/>
                        <a:t>0110</a:t>
                      </a:r>
                    </a:p>
                  </a:txBody>
                  <a:tcPr/>
                </a:tc>
                <a:tc>
                  <a:txBody>
                    <a:bodyPr/>
                    <a:lstStyle/>
                    <a:p>
                      <a:r>
                        <a:rPr lang="en-IN" sz="1600" b="1" dirty="0"/>
                        <a:t>+6</a:t>
                      </a:r>
                    </a:p>
                  </a:txBody>
                  <a:tcPr/>
                </a:tc>
                <a:extLst>
                  <a:ext uri="{0D108BD9-81ED-4DB2-BD59-A6C34878D82A}">
                    <a16:rowId xmlns:a16="http://schemas.microsoft.com/office/drawing/2014/main" val="2872685706"/>
                  </a:ext>
                </a:extLst>
              </a:tr>
              <a:tr h="311883">
                <a:tc>
                  <a:txBody>
                    <a:bodyPr/>
                    <a:lstStyle/>
                    <a:p>
                      <a:r>
                        <a:rPr lang="en-IN" sz="1600" b="1" dirty="0"/>
                        <a:t>0111</a:t>
                      </a:r>
                    </a:p>
                  </a:txBody>
                  <a:tcPr/>
                </a:tc>
                <a:tc>
                  <a:txBody>
                    <a:bodyPr/>
                    <a:lstStyle/>
                    <a:p>
                      <a:r>
                        <a:rPr lang="en-IN" sz="1600" b="1" dirty="0"/>
                        <a:t>+7</a:t>
                      </a:r>
                    </a:p>
                  </a:txBody>
                  <a:tcPr/>
                </a:tc>
                <a:extLst>
                  <a:ext uri="{0D108BD9-81ED-4DB2-BD59-A6C34878D82A}">
                    <a16:rowId xmlns:a16="http://schemas.microsoft.com/office/drawing/2014/main" val="3435208520"/>
                  </a:ext>
                </a:extLst>
              </a:tr>
            </a:tbl>
          </a:graphicData>
        </a:graphic>
      </p:graphicFrame>
      <p:sp>
        <p:nvSpPr>
          <p:cNvPr id="6" name="TextBox 5">
            <a:extLst>
              <a:ext uri="{FF2B5EF4-FFF2-40B4-BE49-F238E27FC236}">
                <a16:creationId xmlns:a16="http://schemas.microsoft.com/office/drawing/2014/main" id="{64D97EC2-2CE5-40A9-85A1-ECE452D59DE0}"/>
              </a:ext>
            </a:extLst>
          </p:cNvPr>
          <p:cNvSpPr txBox="1"/>
          <p:nvPr/>
        </p:nvSpPr>
        <p:spPr>
          <a:xfrm>
            <a:off x="6625690" y="1191802"/>
            <a:ext cx="1686103" cy="1754326"/>
          </a:xfrm>
          <a:prstGeom prst="rect">
            <a:avLst/>
          </a:prstGeom>
          <a:noFill/>
        </p:spPr>
        <p:txBody>
          <a:bodyPr wrap="square" rtlCol="0">
            <a:spAutoFit/>
          </a:bodyPr>
          <a:lstStyle/>
          <a:p>
            <a:r>
              <a:rPr lang="en-IN" dirty="0"/>
              <a:t>5+ (-5)=0</a:t>
            </a:r>
          </a:p>
          <a:p>
            <a:endParaRPr lang="en-IN" dirty="0"/>
          </a:p>
          <a:p>
            <a:r>
              <a:rPr lang="en-IN" dirty="0"/>
              <a:t> 0101+</a:t>
            </a:r>
          </a:p>
          <a:p>
            <a:r>
              <a:rPr lang="en-IN" dirty="0"/>
              <a:t> 1011</a:t>
            </a:r>
          </a:p>
          <a:p>
            <a:r>
              <a:rPr lang="en-IN" dirty="0">
                <a:solidFill>
                  <a:srgbClr val="FF0000"/>
                </a:solidFill>
              </a:rPr>
              <a:t>10000  </a:t>
            </a:r>
            <a:r>
              <a:rPr lang="en-IN" dirty="0">
                <a:solidFill>
                  <a:srgbClr val="FF0000"/>
                </a:solidFill>
                <a:sym typeface="Wingdings" panose="05000000000000000000" pitchFamily="2" charset="2"/>
              </a:rPr>
              <a:t>0</a:t>
            </a:r>
            <a:endParaRPr lang="en-IN" dirty="0">
              <a:solidFill>
                <a:srgbClr val="FF0000"/>
              </a:solidFill>
            </a:endParaRPr>
          </a:p>
          <a:p>
            <a:endParaRPr lang="en-IN" dirty="0"/>
          </a:p>
        </p:txBody>
      </p:sp>
      <p:cxnSp>
        <p:nvCxnSpPr>
          <p:cNvPr id="7" name="Straight Connector 6">
            <a:extLst>
              <a:ext uri="{FF2B5EF4-FFF2-40B4-BE49-F238E27FC236}">
                <a16:creationId xmlns:a16="http://schemas.microsoft.com/office/drawing/2014/main" id="{238FA150-91B1-4E05-B8E6-4349B71349BE}"/>
              </a:ext>
            </a:extLst>
          </p:cNvPr>
          <p:cNvCxnSpPr/>
          <p:nvPr/>
        </p:nvCxnSpPr>
        <p:spPr>
          <a:xfrm>
            <a:off x="6524090" y="2332233"/>
            <a:ext cx="914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8E0FCE3-7665-418D-9A27-C417052B43E1}"/>
              </a:ext>
            </a:extLst>
          </p:cNvPr>
          <p:cNvSpPr txBox="1"/>
          <p:nvPr/>
        </p:nvSpPr>
        <p:spPr>
          <a:xfrm>
            <a:off x="8701070" y="1191802"/>
            <a:ext cx="1686103" cy="1754326"/>
          </a:xfrm>
          <a:prstGeom prst="rect">
            <a:avLst/>
          </a:prstGeom>
          <a:noFill/>
        </p:spPr>
        <p:txBody>
          <a:bodyPr wrap="square" rtlCol="0">
            <a:spAutoFit/>
          </a:bodyPr>
          <a:lstStyle/>
          <a:p>
            <a:r>
              <a:rPr lang="en-IN" dirty="0"/>
              <a:t>6+ (-2)=4</a:t>
            </a:r>
          </a:p>
          <a:p>
            <a:endParaRPr lang="en-IN" dirty="0"/>
          </a:p>
          <a:p>
            <a:r>
              <a:rPr lang="en-IN" dirty="0"/>
              <a:t> 0110+</a:t>
            </a:r>
          </a:p>
          <a:p>
            <a:r>
              <a:rPr lang="en-IN" dirty="0"/>
              <a:t> 1110</a:t>
            </a:r>
          </a:p>
          <a:p>
            <a:r>
              <a:rPr lang="en-IN" dirty="0">
                <a:solidFill>
                  <a:srgbClr val="FF0000"/>
                </a:solidFill>
              </a:rPr>
              <a:t>10100  </a:t>
            </a:r>
            <a:r>
              <a:rPr lang="en-IN" dirty="0">
                <a:solidFill>
                  <a:srgbClr val="FF0000"/>
                </a:solidFill>
                <a:sym typeface="Wingdings" panose="05000000000000000000" pitchFamily="2" charset="2"/>
              </a:rPr>
              <a:t>4</a:t>
            </a:r>
            <a:endParaRPr lang="en-IN" dirty="0">
              <a:solidFill>
                <a:srgbClr val="FF0000"/>
              </a:solidFill>
            </a:endParaRPr>
          </a:p>
          <a:p>
            <a:endParaRPr lang="en-IN" dirty="0"/>
          </a:p>
        </p:txBody>
      </p:sp>
      <p:cxnSp>
        <p:nvCxnSpPr>
          <p:cNvPr id="9" name="Straight Connector 8">
            <a:extLst>
              <a:ext uri="{FF2B5EF4-FFF2-40B4-BE49-F238E27FC236}">
                <a16:creationId xmlns:a16="http://schemas.microsoft.com/office/drawing/2014/main" id="{FE7469C7-D297-4E69-9453-7DB22B333CF7}"/>
              </a:ext>
            </a:extLst>
          </p:cNvPr>
          <p:cNvCxnSpPr/>
          <p:nvPr/>
        </p:nvCxnSpPr>
        <p:spPr>
          <a:xfrm>
            <a:off x="8701070" y="2332233"/>
            <a:ext cx="914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43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75CA55-B33E-4061-9475-E6BC411C8873}"/>
              </a:ext>
            </a:extLst>
          </p:cNvPr>
          <p:cNvSpPr/>
          <p:nvPr/>
        </p:nvSpPr>
        <p:spPr>
          <a:xfrm>
            <a:off x="431515" y="410513"/>
            <a:ext cx="11596099" cy="6036974"/>
          </a:xfrm>
          <a:prstGeom prst="rect">
            <a:avLst/>
          </a:prstGeom>
        </p:spPr>
        <p:txBody>
          <a:bodyPr wrap="square">
            <a:spAutoFit/>
          </a:bodyPr>
          <a:lstStyle/>
          <a:p>
            <a:pPr>
              <a:lnSpc>
                <a:spcPct val="150000"/>
              </a:lnSpc>
            </a:pPr>
            <a:r>
              <a:rPr lang="en-US" sz="2000" b="1" dirty="0">
                <a:solidFill>
                  <a:srgbClr val="002060"/>
                </a:solidFill>
                <a:latin typeface="Arial" panose="020B0604020202020204" pitchFamily="34" charset="0"/>
              </a:rPr>
              <a:t>Representation of Unsigned Binary Numbers:</a:t>
            </a:r>
            <a:endParaRPr lang="en-US" sz="2000" dirty="0">
              <a:solidFill>
                <a:srgbClr val="002060"/>
              </a:solidFill>
              <a:latin typeface="Arial" panose="020B0604020202020204" pitchFamily="34" charset="0"/>
            </a:endParaRPr>
          </a:p>
          <a:p>
            <a:pPr>
              <a:lnSpc>
                <a:spcPct val="150000"/>
              </a:lnSpc>
            </a:pPr>
            <a:r>
              <a:rPr lang="en-US" sz="2000" dirty="0">
                <a:solidFill>
                  <a:srgbClr val="002060"/>
                </a:solidFill>
                <a:latin typeface="Arial" panose="020B0604020202020204" pitchFamily="34" charset="0"/>
              </a:rPr>
              <a:t>Since there is no sign bit in this unsigned binary number, so N bit binary number represent its magnitude only. </a:t>
            </a:r>
          </a:p>
          <a:p>
            <a:pPr>
              <a:lnSpc>
                <a:spcPct val="150000"/>
              </a:lnSpc>
            </a:pPr>
            <a:r>
              <a:rPr lang="en-US" sz="2000" dirty="0">
                <a:solidFill>
                  <a:srgbClr val="002060"/>
                </a:solidFill>
                <a:latin typeface="Arial" panose="020B0604020202020204" pitchFamily="34" charset="0"/>
              </a:rPr>
              <a:t>Zero (0) is also unsigned number. This representation has only one zero (0), which is always positive. Every number in unsigned number representation has only one unique binary equivalent form, so this is unambiguous representation technique. The range of unsigned binary number is from  0 to (2</a:t>
            </a:r>
            <a:r>
              <a:rPr lang="en-US" sz="2000" baseline="30000" dirty="0">
                <a:solidFill>
                  <a:srgbClr val="002060"/>
                </a:solidFill>
                <a:latin typeface="Arial" panose="020B0604020202020204" pitchFamily="34" charset="0"/>
              </a:rPr>
              <a:t>n</a:t>
            </a:r>
            <a:r>
              <a:rPr lang="en-US" sz="2000" dirty="0">
                <a:solidFill>
                  <a:srgbClr val="002060"/>
                </a:solidFill>
                <a:latin typeface="Arial" panose="020B0604020202020204" pitchFamily="34" charset="0"/>
              </a:rPr>
              <a:t>-1).</a:t>
            </a:r>
            <a:br>
              <a:rPr lang="en-US" sz="2000" dirty="0">
                <a:solidFill>
                  <a:srgbClr val="002060"/>
                </a:solidFill>
                <a:latin typeface="Arial" panose="020B0604020202020204" pitchFamily="34" charset="0"/>
              </a:rPr>
            </a:br>
            <a:br>
              <a:rPr lang="en-US" sz="2000" dirty="0">
                <a:solidFill>
                  <a:srgbClr val="002060"/>
                </a:solidFill>
                <a:latin typeface="Arial" panose="020B0604020202020204" pitchFamily="34" charset="0"/>
              </a:rPr>
            </a:br>
            <a:r>
              <a:rPr lang="en-US" sz="2000" b="1" dirty="0">
                <a:solidFill>
                  <a:srgbClr val="002060"/>
                </a:solidFill>
                <a:latin typeface="Arial" panose="020B0604020202020204" pitchFamily="34" charset="0"/>
              </a:rPr>
              <a:t>Example-1: </a:t>
            </a:r>
            <a:r>
              <a:rPr lang="en-US" sz="2000" dirty="0">
                <a:solidFill>
                  <a:srgbClr val="002060"/>
                </a:solidFill>
                <a:latin typeface="Arial" panose="020B0604020202020204" pitchFamily="34" charset="0"/>
              </a:rPr>
              <a:t>Represent decimal number 92 in unsigned binary number.</a:t>
            </a:r>
          </a:p>
          <a:p>
            <a:pPr algn="just">
              <a:lnSpc>
                <a:spcPct val="150000"/>
              </a:lnSpc>
            </a:pPr>
            <a:r>
              <a:rPr lang="en-US" sz="2000" dirty="0">
                <a:solidFill>
                  <a:srgbClr val="002060"/>
                </a:solidFill>
                <a:latin typeface="Arial" panose="020B0604020202020204" pitchFamily="34" charset="0"/>
              </a:rPr>
              <a:t>Simply convert it into Binary number, it contains only magnitude of the given number.</a:t>
            </a:r>
            <a:br>
              <a:rPr lang="en-US" sz="2000" dirty="0">
                <a:solidFill>
                  <a:srgbClr val="002060"/>
                </a:solidFill>
                <a:latin typeface="Arial" panose="020B0604020202020204" pitchFamily="34" charset="0"/>
              </a:rPr>
            </a:br>
            <a:r>
              <a:rPr lang="en-US" sz="2000" dirty="0">
                <a:solidFill>
                  <a:srgbClr val="002060"/>
                </a:solidFill>
                <a:latin typeface="Arial" panose="020B0604020202020204" pitchFamily="34" charset="0"/>
              </a:rPr>
              <a:t>= (92)</a:t>
            </a:r>
            <a:r>
              <a:rPr lang="en-US" sz="2000" baseline="-25000" dirty="0">
                <a:solidFill>
                  <a:srgbClr val="002060"/>
                </a:solidFill>
                <a:latin typeface="Arial" panose="020B0604020202020204" pitchFamily="34" charset="0"/>
              </a:rPr>
              <a:t>10</a:t>
            </a:r>
            <a:endParaRPr lang="en-US" sz="2000" dirty="0">
              <a:solidFill>
                <a:srgbClr val="002060"/>
              </a:solidFill>
              <a:latin typeface="Arial" panose="020B0604020202020204" pitchFamily="34" charset="0"/>
            </a:endParaRPr>
          </a:p>
          <a:p>
            <a:pPr algn="just">
              <a:lnSpc>
                <a:spcPct val="150000"/>
              </a:lnSpc>
            </a:pPr>
            <a:r>
              <a:rPr lang="en-US" sz="2000" dirty="0">
                <a:solidFill>
                  <a:srgbClr val="002060"/>
                </a:solidFill>
                <a:latin typeface="Arial" panose="020B0604020202020204" pitchFamily="34" charset="0"/>
              </a:rPr>
              <a:t>= (1x2</a:t>
            </a:r>
            <a:r>
              <a:rPr lang="en-US" sz="2000" baseline="30000" dirty="0">
                <a:solidFill>
                  <a:srgbClr val="002060"/>
                </a:solidFill>
                <a:latin typeface="Arial" panose="020B0604020202020204" pitchFamily="34" charset="0"/>
              </a:rPr>
              <a:t>6</a:t>
            </a:r>
            <a:r>
              <a:rPr lang="en-US" sz="2000" dirty="0">
                <a:solidFill>
                  <a:srgbClr val="002060"/>
                </a:solidFill>
                <a:latin typeface="Arial" panose="020B0604020202020204" pitchFamily="34" charset="0"/>
              </a:rPr>
              <a:t>+0x2</a:t>
            </a:r>
            <a:r>
              <a:rPr lang="en-US" sz="2000" baseline="30000" dirty="0">
                <a:solidFill>
                  <a:srgbClr val="002060"/>
                </a:solidFill>
                <a:latin typeface="Arial" panose="020B0604020202020204" pitchFamily="34" charset="0"/>
              </a:rPr>
              <a:t>5</a:t>
            </a:r>
            <a:r>
              <a:rPr lang="en-US" sz="2000" dirty="0">
                <a:solidFill>
                  <a:srgbClr val="002060"/>
                </a:solidFill>
                <a:latin typeface="Arial" panose="020B0604020202020204" pitchFamily="34" charset="0"/>
              </a:rPr>
              <a:t>+1x2</a:t>
            </a:r>
            <a:r>
              <a:rPr lang="en-US" sz="2000" baseline="30000" dirty="0">
                <a:solidFill>
                  <a:srgbClr val="002060"/>
                </a:solidFill>
                <a:latin typeface="Arial" panose="020B0604020202020204" pitchFamily="34" charset="0"/>
              </a:rPr>
              <a:t>4</a:t>
            </a:r>
            <a:r>
              <a:rPr lang="en-US" sz="2000" dirty="0">
                <a:solidFill>
                  <a:srgbClr val="002060"/>
                </a:solidFill>
                <a:latin typeface="Arial" panose="020B0604020202020204" pitchFamily="34" charset="0"/>
              </a:rPr>
              <a:t>+1x2</a:t>
            </a:r>
            <a:r>
              <a:rPr lang="en-US" sz="2000" baseline="30000" dirty="0">
                <a:solidFill>
                  <a:srgbClr val="002060"/>
                </a:solidFill>
                <a:latin typeface="Arial" panose="020B0604020202020204" pitchFamily="34" charset="0"/>
              </a:rPr>
              <a:t>3</a:t>
            </a:r>
            <a:r>
              <a:rPr lang="en-US" sz="2000" dirty="0">
                <a:solidFill>
                  <a:srgbClr val="002060"/>
                </a:solidFill>
                <a:latin typeface="Arial" panose="020B0604020202020204" pitchFamily="34" charset="0"/>
              </a:rPr>
              <a:t>+1x2</a:t>
            </a:r>
            <a:r>
              <a:rPr lang="en-US" sz="2000" baseline="30000" dirty="0">
                <a:solidFill>
                  <a:srgbClr val="002060"/>
                </a:solidFill>
                <a:latin typeface="Arial" panose="020B0604020202020204" pitchFamily="34" charset="0"/>
              </a:rPr>
              <a:t>2</a:t>
            </a:r>
            <a:r>
              <a:rPr lang="en-US" sz="2000" dirty="0">
                <a:solidFill>
                  <a:srgbClr val="002060"/>
                </a:solidFill>
                <a:latin typeface="Arial" panose="020B0604020202020204" pitchFamily="34" charset="0"/>
              </a:rPr>
              <a:t>+0x2</a:t>
            </a:r>
            <a:r>
              <a:rPr lang="en-US" sz="2000" baseline="30000" dirty="0">
                <a:solidFill>
                  <a:srgbClr val="002060"/>
                </a:solidFill>
                <a:latin typeface="Arial" panose="020B0604020202020204" pitchFamily="34" charset="0"/>
              </a:rPr>
              <a:t>1</a:t>
            </a:r>
            <a:r>
              <a:rPr lang="en-US" sz="2000" dirty="0">
                <a:solidFill>
                  <a:srgbClr val="002060"/>
                </a:solidFill>
                <a:latin typeface="Arial" panose="020B0604020202020204" pitchFamily="34" charset="0"/>
              </a:rPr>
              <a:t>+0x2</a:t>
            </a:r>
            <a:r>
              <a:rPr lang="en-US" sz="2000" baseline="30000" dirty="0">
                <a:solidFill>
                  <a:srgbClr val="002060"/>
                </a:solidFill>
                <a:latin typeface="Arial" panose="020B0604020202020204" pitchFamily="34" charset="0"/>
              </a:rPr>
              <a:t>0</a:t>
            </a:r>
            <a:r>
              <a:rPr lang="en-US" sz="2000" dirty="0">
                <a:solidFill>
                  <a:srgbClr val="002060"/>
                </a:solidFill>
                <a:latin typeface="Arial" panose="020B0604020202020204" pitchFamily="34" charset="0"/>
              </a:rPr>
              <a:t>)</a:t>
            </a:r>
            <a:r>
              <a:rPr lang="en-US" sz="2000" baseline="-25000" dirty="0">
                <a:solidFill>
                  <a:srgbClr val="002060"/>
                </a:solidFill>
                <a:latin typeface="Arial" panose="020B0604020202020204" pitchFamily="34" charset="0"/>
              </a:rPr>
              <a:t>10</a:t>
            </a:r>
            <a:endParaRPr lang="en-US" sz="2000" dirty="0">
              <a:solidFill>
                <a:srgbClr val="002060"/>
              </a:solidFill>
              <a:latin typeface="Arial" panose="020B0604020202020204" pitchFamily="34" charset="0"/>
            </a:endParaRPr>
          </a:p>
          <a:p>
            <a:pPr algn="just">
              <a:lnSpc>
                <a:spcPct val="150000"/>
              </a:lnSpc>
            </a:pPr>
            <a:r>
              <a:rPr lang="en-US" sz="2000" dirty="0">
                <a:solidFill>
                  <a:srgbClr val="002060"/>
                </a:solidFill>
                <a:latin typeface="Arial" panose="020B0604020202020204" pitchFamily="34" charset="0"/>
              </a:rPr>
              <a:t>= (1011100)</a:t>
            </a:r>
            <a:r>
              <a:rPr lang="en-US" sz="2000" baseline="-25000" dirty="0">
                <a:solidFill>
                  <a:srgbClr val="002060"/>
                </a:solidFill>
                <a:latin typeface="Arial" panose="020B0604020202020204" pitchFamily="34" charset="0"/>
              </a:rPr>
              <a:t>2</a:t>
            </a:r>
            <a:endParaRPr lang="en-US" sz="2000" dirty="0">
              <a:solidFill>
                <a:srgbClr val="002060"/>
              </a:solidFill>
              <a:latin typeface="Arial" panose="020B0604020202020204" pitchFamily="34" charset="0"/>
            </a:endParaRPr>
          </a:p>
          <a:p>
            <a:pPr algn="just">
              <a:lnSpc>
                <a:spcPct val="150000"/>
              </a:lnSpc>
            </a:pPr>
            <a:r>
              <a:rPr lang="en-US" sz="2000" dirty="0">
                <a:solidFill>
                  <a:srgbClr val="002060"/>
                </a:solidFill>
                <a:latin typeface="Arial" panose="020B0604020202020204" pitchFamily="34" charset="0"/>
              </a:rPr>
              <a:t>It’s 7 bit binary magnitude of the decimal number 92.</a:t>
            </a:r>
            <a:endParaRPr lang="en-US" sz="2000" b="0" i="0" dirty="0">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135702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84779E-5969-4B6B-A06E-01308EC0287C}"/>
              </a:ext>
            </a:extLst>
          </p:cNvPr>
          <p:cNvSpPr/>
          <p:nvPr/>
        </p:nvSpPr>
        <p:spPr>
          <a:xfrm>
            <a:off x="801384" y="348232"/>
            <a:ext cx="10078948" cy="1420325"/>
          </a:xfrm>
          <a:prstGeom prst="rect">
            <a:avLst/>
          </a:prstGeom>
        </p:spPr>
        <p:txBody>
          <a:bodyPr wrap="square">
            <a:spAutoFit/>
          </a:bodyPr>
          <a:lstStyle/>
          <a:p>
            <a:pPr algn="just">
              <a:lnSpc>
                <a:spcPct val="150000"/>
              </a:lnSpc>
            </a:pPr>
            <a:r>
              <a:rPr lang="en-US" sz="2000" b="1" dirty="0">
                <a:solidFill>
                  <a:srgbClr val="002060"/>
                </a:solidFill>
                <a:latin typeface="Arial" panose="020B0604020202020204" pitchFamily="34" charset="0"/>
              </a:rPr>
              <a:t>2. Signed Numbers:</a:t>
            </a:r>
            <a:endParaRPr lang="en-US" sz="2000" dirty="0">
              <a:solidFill>
                <a:srgbClr val="002060"/>
              </a:solidFill>
              <a:latin typeface="Arial" panose="020B0604020202020204" pitchFamily="34" charset="0"/>
            </a:endParaRPr>
          </a:p>
          <a:p>
            <a:pPr algn="just">
              <a:lnSpc>
                <a:spcPct val="150000"/>
              </a:lnSpc>
            </a:pPr>
            <a:r>
              <a:rPr lang="en-US" sz="2000" dirty="0">
                <a:solidFill>
                  <a:srgbClr val="002060"/>
                </a:solidFill>
                <a:latin typeface="Arial" panose="020B0604020202020204" pitchFamily="34" charset="0"/>
              </a:rPr>
              <a:t>Signed numbers contain </a:t>
            </a:r>
            <a:r>
              <a:rPr lang="en-US" sz="2000" i="1" dirty="0">
                <a:solidFill>
                  <a:srgbClr val="C00000"/>
                </a:solidFill>
                <a:latin typeface="Arial" panose="020B0604020202020204" pitchFamily="34" charset="0"/>
              </a:rPr>
              <a:t>sign flag, </a:t>
            </a:r>
            <a:r>
              <a:rPr lang="en-US" sz="2000" dirty="0">
                <a:solidFill>
                  <a:srgbClr val="002060"/>
                </a:solidFill>
                <a:latin typeface="Arial" panose="020B0604020202020204" pitchFamily="34" charset="0"/>
              </a:rPr>
              <a:t>this representation distinguish positive and negative numbers. This technique contains both sign bit and magnitude of a number. </a:t>
            </a:r>
            <a:endParaRPr lang="en-US" sz="2000" b="0" i="0" dirty="0">
              <a:solidFill>
                <a:srgbClr val="002060"/>
              </a:solidFill>
              <a:effectLst/>
              <a:latin typeface="Arial" panose="020B0604020202020204" pitchFamily="34" charset="0"/>
            </a:endParaRPr>
          </a:p>
        </p:txBody>
      </p:sp>
      <p:sp>
        <p:nvSpPr>
          <p:cNvPr id="5" name="TextBox 4">
            <a:extLst>
              <a:ext uri="{FF2B5EF4-FFF2-40B4-BE49-F238E27FC236}">
                <a16:creationId xmlns:a16="http://schemas.microsoft.com/office/drawing/2014/main" id="{11D1821F-CC0B-4A61-BA72-8B3DB79B9B1F}"/>
              </a:ext>
            </a:extLst>
          </p:cNvPr>
          <p:cNvSpPr txBox="1"/>
          <p:nvPr/>
        </p:nvSpPr>
        <p:spPr>
          <a:xfrm>
            <a:off x="410966" y="2321960"/>
            <a:ext cx="11414590" cy="4524315"/>
          </a:xfrm>
          <a:prstGeom prst="rect">
            <a:avLst/>
          </a:prstGeom>
          <a:noFill/>
        </p:spPr>
        <p:txBody>
          <a:bodyPr wrap="square" rtlCol="0">
            <a:spAutoFit/>
          </a:bodyPr>
          <a:lstStyle/>
          <a:p>
            <a:pPr>
              <a:lnSpc>
                <a:spcPct val="150000"/>
              </a:lnSpc>
            </a:pPr>
            <a:r>
              <a:rPr lang="en-US" sz="2000" b="1" dirty="0">
                <a:solidFill>
                  <a:srgbClr val="FF0000"/>
                </a:solidFill>
                <a:latin typeface="Arial" panose="020B0604020202020204" pitchFamily="34" charset="0"/>
                <a:cs typeface="Arial" panose="020B0604020202020204" pitchFamily="34" charset="0"/>
              </a:rPr>
              <a:t> A) Sign-Magnitude form:</a:t>
            </a:r>
            <a:endParaRPr lang="en-US" sz="2000" dirty="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a:solidFill>
                  <a:srgbClr val="002060"/>
                </a:solidFill>
                <a:latin typeface="Arial" panose="020B0604020202020204" pitchFamily="34" charset="0"/>
                <a:cs typeface="Arial" panose="020B0604020202020204" pitchFamily="34" charset="0"/>
              </a:rPr>
              <a:t>For n bit binary number, 1 bit </a:t>
            </a:r>
            <a:r>
              <a:rPr lang="en-US" sz="2000" dirty="0">
                <a:solidFill>
                  <a:srgbClr val="C00000"/>
                </a:solidFill>
                <a:latin typeface="Arial" panose="020B0604020202020204" pitchFamily="34" charset="0"/>
                <a:cs typeface="Arial" panose="020B0604020202020204" pitchFamily="34" charset="0"/>
              </a:rPr>
              <a:t>is reserved for sign </a:t>
            </a:r>
            <a:r>
              <a:rPr lang="en-US" sz="2000" dirty="0">
                <a:solidFill>
                  <a:srgbClr val="002060"/>
                </a:solidFill>
                <a:latin typeface="Arial" panose="020B0604020202020204" pitchFamily="34" charset="0"/>
                <a:cs typeface="Arial" panose="020B0604020202020204" pitchFamily="34" charset="0"/>
              </a:rPr>
              <a:t>symbol. </a:t>
            </a:r>
          </a:p>
          <a:p>
            <a:pPr marL="342900" indent="-342900">
              <a:lnSpc>
                <a:spcPct val="150000"/>
              </a:lnSpc>
              <a:buFont typeface="Arial" panose="020B0604020202020204" pitchFamily="34" charset="0"/>
              <a:buChar char="•"/>
            </a:pPr>
            <a:r>
              <a:rPr lang="en-US" sz="2000" dirty="0">
                <a:solidFill>
                  <a:srgbClr val="002060"/>
                </a:solidFill>
                <a:latin typeface="Arial" panose="020B0604020202020204" pitchFamily="34" charset="0"/>
                <a:cs typeface="Arial" panose="020B0604020202020204" pitchFamily="34" charset="0"/>
              </a:rPr>
              <a:t>If the value of sign bit is 0, then the given number will be positive, else if the value of sign bit is 1, then the given number will be negative. </a:t>
            </a:r>
          </a:p>
          <a:p>
            <a:pPr marL="342900" indent="-342900">
              <a:lnSpc>
                <a:spcPct val="150000"/>
              </a:lnSpc>
              <a:buFont typeface="Arial" panose="020B0604020202020204" pitchFamily="34" charset="0"/>
              <a:buChar char="•"/>
            </a:pPr>
            <a:r>
              <a:rPr lang="en-US" sz="2000" dirty="0">
                <a:solidFill>
                  <a:srgbClr val="002060"/>
                </a:solidFill>
                <a:latin typeface="Arial" panose="020B0604020202020204" pitchFamily="34" charset="0"/>
                <a:cs typeface="Arial" panose="020B0604020202020204" pitchFamily="34" charset="0"/>
              </a:rPr>
              <a:t>Remaining (n-1) bits represent magnitude of the number. Since magnitude of number zero (0) is always 0, so there can be two representation of number zero (0), positive (+0) and negative (-0), which depends on value of sign bit. </a:t>
            </a:r>
          </a:p>
          <a:p>
            <a:pPr marL="342900" indent="-342900">
              <a:lnSpc>
                <a:spcPct val="150000"/>
              </a:lnSpc>
              <a:buFont typeface="Arial" panose="020B0604020202020204" pitchFamily="34" charset="0"/>
              <a:buChar char="•"/>
            </a:pPr>
            <a:r>
              <a:rPr lang="en-US" sz="2000" dirty="0">
                <a:solidFill>
                  <a:srgbClr val="002060"/>
                </a:solidFill>
                <a:latin typeface="Arial" panose="020B0604020202020204" pitchFamily="34" charset="0"/>
                <a:cs typeface="Arial" panose="020B0604020202020204" pitchFamily="34" charset="0"/>
              </a:rPr>
              <a:t>Hence these representations are </a:t>
            </a:r>
            <a:r>
              <a:rPr lang="en-US" sz="2000" dirty="0">
                <a:solidFill>
                  <a:srgbClr val="C00000"/>
                </a:solidFill>
                <a:latin typeface="Arial" panose="020B0604020202020204" pitchFamily="34" charset="0"/>
                <a:cs typeface="Arial" panose="020B0604020202020204" pitchFamily="34" charset="0"/>
              </a:rPr>
              <a:t>ambiguous</a:t>
            </a:r>
            <a:r>
              <a:rPr lang="en-US" sz="2000" dirty="0">
                <a:solidFill>
                  <a:srgbClr val="002060"/>
                </a:solidFill>
                <a:latin typeface="Arial" panose="020B0604020202020204" pitchFamily="34" charset="0"/>
                <a:cs typeface="Arial" panose="020B0604020202020204" pitchFamily="34" charset="0"/>
              </a:rPr>
              <a:t> generally because of two representation of number zero (0). </a:t>
            </a:r>
          </a:p>
          <a:p>
            <a:endParaRPr lang="en-IN" dirty="0"/>
          </a:p>
        </p:txBody>
      </p:sp>
    </p:spTree>
    <p:extLst>
      <p:ext uri="{BB962C8B-B14F-4D97-AF65-F5344CB8AC3E}">
        <p14:creationId xmlns:p14="http://schemas.microsoft.com/office/powerpoint/2010/main" val="140975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1994-BC9B-463A-9B3E-4065A37A25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0DEABA-89A9-4684-8E0B-4292A9374372}"/>
              </a:ext>
            </a:extLst>
          </p:cNvPr>
          <p:cNvSpPr>
            <a:spLocks noGrp="1"/>
          </p:cNvSpPr>
          <p:nvPr>
            <p:ph idx="1"/>
          </p:nvPr>
        </p:nvSpPr>
        <p:spPr/>
        <p:txBody>
          <a:bodyPr>
            <a:normAutofit/>
          </a:bodyPr>
          <a:lstStyle/>
          <a:p>
            <a:pPr>
              <a:lnSpc>
                <a:spcPct val="150000"/>
              </a:lnSpc>
            </a:pPr>
            <a:r>
              <a:rPr lang="en-US" sz="2000" dirty="0">
                <a:solidFill>
                  <a:srgbClr val="002060"/>
                </a:solidFill>
                <a:latin typeface="Arial" panose="020B0604020202020204" pitchFamily="34" charset="0"/>
                <a:cs typeface="Arial" panose="020B0604020202020204" pitchFamily="34" charset="0"/>
              </a:rPr>
              <a:t>Generally sign bit is a most significant bit (MSB) of representation. The range of Sign-Magnitude form is from  (2</a:t>
            </a:r>
            <a:r>
              <a:rPr lang="en-US" sz="2000" baseline="30000" dirty="0">
                <a:solidFill>
                  <a:srgbClr val="002060"/>
                </a:solidFill>
                <a:latin typeface="Arial" panose="020B0604020202020204" pitchFamily="34" charset="0"/>
                <a:cs typeface="Arial" panose="020B0604020202020204" pitchFamily="34" charset="0"/>
              </a:rPr>
              <a:t>(n-1)</a:t>
            </a:r>
            <a:r>
              <a:rPr lang="en-US" sz="2000" dirty="0">
                <a:solidFill>
                  <a:srgbClr val="002060"/>
                </a:solidFill>
                <a:latin typeface="Arial" panose="020B0604020202020204" pitchFamily="34" charset="0"/>
                <a:cs typeface="Arial" panose="020B0604020202020204" pitchFamily="34" charset="0"/>
              </a:rPr>
              <a:t>-1)  to (2</a:t>
            </a:r>
            <a:r>
              <a:rPr lang="en-US" sz="2000" baseline="30000" dirty="0">
                <a:solidFill>
                  <a:srgbClr val="002060"/>
                </a:solidFill>
                <a:latin typeface="Arial" panose="020B0604020202020204" pitchFamily="34" charset="0"/>
                <a:cs typeface="Arial" panose="020B0604020202020204" pitchFamily="34" charset="0"/>
              </a:rPr>
              <a:t>(n-1)</a:t>
            </a:r>
            <a:r>
              <a:rPr lang="en-US" sz="2000" dirty="0">
                <a:solidFill>
                  <a:srgbClr val="002060"/>
                </a:solidFill>
                <a:latin typeface="Arial" panose="020B0604020202020204" pitchFamily="34" charset="0"/>
                <a:cs typeface="Arial" panose="020B0604020202020204" pitchFamily="34" charset="0"/>
              </a:rPr>
              <a:t>-1).</a:t>
            </a:r>
          </a:p>
          <a:p>
            <a:pPr>
              <a:lnSpc>
                <a:spcPct val="150000"/>
              </a:lnSpc>
            </a:pPr>
            <a:r>
              <a:rPr lang="en-US" sz="2000" dirty="0">
                <a:solidFill>
                  <a:srgbClr val="002060"/>
                </a:solidFill>
                <a:latin typeface="Arial" panose="020B0604020202020204" pitchFamily="34" charset="0"/>
                <a:cs typeface="Arial" panose="020B0604020202020204" pitchFamily="34" charset="0"/>
              </a:rPr>
              <a:t>For example, range of 6 bit Sign-Magnitude form binary number is from  (2</a:t>
            </a:r>
            <a:r>
              <a:rPr lang="en-US" sz="2000" baseline="30000" dirty="0">
                <a:solidFill>
                  <a:srgbClr val="002060"/>
                </a:solidFill>
                <a:latin typeface="Arial" panose="020B0604020202020204" pitchFamily="34" charset="0"/>
                <a:cs typeface="Arial" panose="020B0604020202020204" pitchFamily="34" charset="0"/>
              </a:rPr>
              <a:t>5</a:t>
            </a:r>
            <a:r>
              <a:rPr lang="en-US" sz="2000" dirty="0">
                <a:solidFill>
                  <a:srgbClr val="002060"/>
                </a:solidFill>
                <a:latin typeface="Arial" panose="020B0604020202020204" pitchFamily="34" charset="0"/>
                <a:cs typeface="Arial" panose="020B0604020202020204" pitchFamily="34" charset="0"/>
              </a:rPr>
              <a:t>-1)  to (2</a:t>
            </a:r>
            <a:r>
              <a:rPr lang="en-US" sz="2000" baseline="30000" dirty="0">
                <a:solidFill>
                  <a:srgbClr val="002060"/>
                </a:solidFill>
                <a:latin typeface="Arial" panose="020B0604020202020204" pitchFamily="34" charset="0"/>
                <a:cs typeface="Arial" panose="020B0604020202020204" pitchFamily="34" charset="0"/>
              </a:rPr>
              <a:t>5</a:t>
            </a:r>
            <a:r>
              <a:rPr lang="en-US" sz="2000" dirty="0">
                <a:solidFill>
                  <a:srgbClr val="002060"/>
                </a:solidFill>
                <a:latin typeface="Arial" panose="020B0604020202020204" pitchFamily="34" charset="0"/>
                <a:cs typeface="Arial" panose="020B0604020202020204" pitchFamily="34" charset="0"/>
              </a:rPr>
              <a:t>-1) which is equal from minimum value -31 (i.e., 1 11111) to maximum value +31 (i.e., 0 11111). </a:t>
            </a:r>
          </a:p>
          <a:p>
            <a:pPr>
              <a:lnSpc>
                <a:spcPct val="150000"/>
              </a:lnSpc>
            </a:pPr>
            <a:r>
              <a:rPr lang="en-US" sz="2000" dirty="0">
                <a:solidFill>
                  <a:srgbClr val="C00000"/>
                </a:solidFill>
                <a:latin typeface="Arial" panose="020B0604020202020204" pitchFamily="34" charset="0"/>
                <a:cs typeface="Arial" panose="020B0604020202020204" pitchFamily="34" charset="0"/>
              </a:rPr>
              <a:t>Zero (0) has two representation, -0 (i.e., 1 00000)  and +0 (i.e., 0 00000).</a:t>
            </a:r>
          </a:p>
          <a:p>
            <a:endParaRPr lang="en-IN" sz="2000" dirty="0"/>
          </a:p>
        </p:txBody>
      </p:sp>
    </p:spTree>
    <p:extLst>
      <p:ext uri="{BB962C8B-B14F-4D97-AF65-F5344CB8AC3E}">
        <p14:creationId xmlns:p14="http://schemas.microsoft.com/office/powerpoint/2010/main" val="161612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57B07A-D448-443C-A676-1AF26744A663}"/>
              </a:ext>
            </a:extLst>
          </p:cNvPr>
          <p:cNvSpPr/>
          <p:nvPr/>
        </p:nvSpPr>
        <p:spPr>
          <a:xfrm>
            <a:off x="955497" y="402426"/>
            <a:ext cx="10592656" cy="5027017"/>
          </a:xfrm>
          <a:prstGeom prst="rect">
            <a:avLst/>
          </a:prstGeom>
        </p:spPr>
        <p:txBody>
          <a:bodyPr wrap="square">
            <a:spAutoFit/>
          </a:bodyPr>
          <a:lstStyle/>
          <a:p>
            <a:pPr algn="just">
              <a:lnSpc>
                <a:spcPct val="150000"/>
              </a:lnSpc>
            </a:pPr>
            <a:r>
              <a:rPr lang="en-US" b="1" dirty="0">
                <a:solidFill>
                  <a:srgbClr val="FF0000"/>
                </a:solidFill>
                <a:latin typeface="Arial" panose="020B0604020202020204" pitchFamily="34" charset="0"/>
              </a:rPr>
              <a:t>B) 1’s complement form:</a:t>
            </a:r>
            <a:endParaRPr lang="en-US" dirty="0">
              <a:solidFill>
                <a:srgbClr val="FF0000"/>
              </a:solidFill>
              <a:latin typeface="Arial" panose="020B0604020202020204" pitchFamily="34" charset="0"/>
            </a:endParaRPr>
          </a:p>
          <a:p>
            <a:pPr algn="just">
              <a:lnSpc>
                <a:spcPct val="150000"/>
              </a:lnSpc>
            </a:pPr>
            <a:r>
              <a:rPr lang="en-US" dirty="0">
                <a:solidFill>
                  <a:srgbClr val="000000"/>
                </a:solidFill>
                <a:latin typeface="Arial" panose="020B0604020202020204" pitchFamily="34" charset="0"/>
              </a:rPr>
              <a:t>Since, 1’s complement of a number is obtained by inverting each bit of given number. </a:t>
            </a:r>
          </a:p>
          <a:p>
            <a:pPr algn="just">
              <a:lnSpc>
                <a:spcPct val="150000"/>
              </a:lnSpc>
            </a:pPr>
            <a:r>
              <a:rPr lang="en-US" dirty="0">
                <a:solidFill>
                  <a:srgbClr val="000000"/>
                </a:solidFill>
                <a:latin typeface="Arial" panose="020B0604020202020204" pitchFamily="34" charset="0"/>
              </a:rPr>
              <a:t>So, we represent positive numbers in binary form and negative numbers in 1’s complement form. There is extra bit for sign representation. </a:t>
            </a:r>
          </a:p>
          <a:p>
            <a:pPr algn="just">
              <a:lnSpc>
                <a:spcPct val="150000"/>
              </a:lnSpc>
            </a:pPr>
            <a:r>
              <a:rPr lang="en-US" dirty="0">
                <a:solidFill>
                  <a:srgbClr val="000000"/>
                </a:solidFill>
                <a:latin typeface="Arial" panose="020B0604020202020204" pitchFamily="34" charset="0"/>
              </a:rPr>
              <a:t>If value of sign bit is 0, then number is positive and you can directly represent it in simple binary form, but if value of sign bit 1, then number is negative and you have to take 1’s complement of given binary number. </a:t>
            </a:r>
          </a:p>
          <a:p>
            <a:pPr algn="just">
              <a:lnSpc>
                <a:spcPct val="150000"/>
              </a:lnSpc>
            </a:pPr>
            <a:r>
              <a:rPr lang="en-US" dirty="0">
                <a:solidFill>
                  <a:srgbClr val="000000"/>
                </a:solidFill>
                <a:latin typeface="Arial" panose="020B0604020202020204" pitchFamily="34" charset="0"/>
              </a:rPr>
              <a:t>Therefore, in this representation, zero (0) can have two representation, that’s why 1’s complement form is also </a:t>
            </a:r>
            <a:r>
              <a:rPr lang="en-US" dirty="0">
                <a:solidFill>
                  <a:srgbClr val="FF0000"/>
                </a:solidFill>
                <a:latin typeface="Arial" panose="020B0604020202020204" pitchFamily="34" charset="0"/>
              </a:rPr>
              <a:t>ambiguous form. </a:t>
            </a:r>
            <a:r>
              <a:rPr lang="en-US" dirty="0">
                <a:solidFill>
                  <a:srgbClr val="000000"/>
                </a:solidFill>
                <a:latin typeface="Arial" panose="020B0604020202020204" pitchFamily="34" charset="0"/>
              </a:rPr>
              <a:t>The range of 1’s complement form is </a:t>
            </a:r>
            <a:r>
              <a:rPr lang="en-US" i="1" dirty="0">
                <a:solidFill>
                  <a:srgbClr val="000000"/>
                </a:solidFill>
                <a:latin typeface="Arial" panose="020B0604020202020204" pitchFamily="34" charset="0"/>
              </a:rPr>
              <a:t>from  </a:t>
            </a:r>
            <a:r>
              <a:rPr lang="en-US" dirty="0">
                <a:solidFill>
                  <a:srgbClr val="000000"/>
                </a:solidFill>
                <a:latin typeface="Arial" panose="020B0604020202020204" pitchFamily="34" charset="0"/>
              </a:rPr>
              <a:t>(2</a:t>
            </a:r>
            <a:r>
              <a:rPr lang="en-US" baseline="30000" dirty="0">
                <a:solidFill>
                  <a:srgbClr val="000000"/>
                </a:solidFill>
                <a:latin typeface="Arial" panose="020B0604020202020204" pitchFamily="34" charset="0"/>
              </a:rPr>
              <a:t>(n-1)</a:t>
            </a:r>
            <a:r>
              <a:rPr lang="en-US" dirty="0">
                <a:solidFill>
                  <a:srgbClr val="000000"/>
                </a:solidFill>
                <a:latin typeface="Arial" panose="020B0604020202020204" pitchFamily="34" charset="0"/>
              </a:rPr>
              <a:t>-1)  to (2</a:t>
            </a:r>
            <a:r>
              <a:rPr lang="en-US" baseline="30000" dirty="0">
                <a:solidFill>
                  <a:srgbClr val="000000"/>
                </a:solidFill>
                <a:latin typeface="Arial" panose="020B0604020202020204" pitchFamily="34" charset="0"/>
              </a:rPr>
              <a:t>(n-1)</a:t>
            </a:r>
            <a:r>
              <a:rPr lang="en-US" dirty="0">
                <a:solidFill>
                  <a:srgbClr val="000000"/>
                </a:solidFill>
                <a:latin typeface="Arial" panose="020B0604020202020204" pitchFamily="34" charset="0"/>
              </a:rPr>
              <a:t>-1) .</a:t>
            </a:r>
          </a:p>
          <a:p>
            <a:pPr algn="just">
              <a:lnSpc>
                <a:spcPct val="150000"/>
              </a:lnSpc>
            </a:pPr>
            <a:r>
              <a:rPr lang="en-US" dirty="0">
                <a:solidFill>
                  <a:srgbClr val="000000"/>
                </a:solidFill>
                <a:latin typeface="Arial" panose="020B0604020202020204" pitchFamily="34" charset="0"/>
              </a:rPr>
              <a:t>For example, range of 6 bit 1’s complement form binary number is from  (2</a:t>
            </a:r>
            <a:r>
              <a:rPr lang="en-US" baseline="30000" dirty="0">
                <a:solidFill>
                  <a:srgbClr val="000000"/>
                </a:solidFill>
                <a:latin typeface="Arial" panose="020B0604020202020204" pitchFamily="34" charset="0"/>
              </a:rPr>
              <a:t>5</a:t>
            </a:r>
            <a:r>
              <a:rPr lang="en-US" dirty="0">
                <a:solidFill>
                  <a:srgbClr val="000000"/>
                </a:solidFill>
                <a:latin typeface="Arial" panose="020B0604020202020204" pitchFamily="34" charset="0"/>
              </a:rPr>
              <a:t>-1)  to (2</a:t>
            </a:r>
            <a:r>
              <a:rPr lang="en-US" baseline="30000" dirty="0">
                <a:solidFill>
                  <a:srgbClr val="000000"/>
                </a:solidFill>
                <a:latin typeface="Arial" panose="020B0604020202020204" pitchFamily="34" charset="0"/>
              </a:rPr>
              <a:t>5</a:t>
            </a:r>
            <a:r>
              <a:rPr lang="en-US" dirty="0">
                <a:solidFill>
                  <a:srgbClr val="000000"/>
                </a:solidFill>
                <a:latin typeface="Arial" panose="020B0604020202020204" pitchFamily="34" charset="0"/>
              </a:rPr>
              <a:t>-1) which is equal from minimum value -31 (i.e., 1 00000) to maximum value +31 (i.e., 0 11111).</a:t>
            </a:r>
          </a:p>
          <a:p>
            <a:pPr algn="just">
              <a:lnSpc>
                <a:spcPct val="150000"/>
              </a:lnSpc>
            </a:pPr>
            <a:r>
              <a:rPr lang="en-US" dirty="0">
                <a:solidFill>
                  <a:srgbClr val="000000"/>
                </a:solidFill>
                <a:latin typeface="Arial" panose="020B0604020202020204" pitchFamily="34" charset="0"/>
              </a:rPr>
              <a:t>And zero (0) has two representation, -0 (i.e., 1 11111)  and +0 (i.e., 0 00000).</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3230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4580E9-6022-46BB-AACD-5778C2BFB30E}"/>
              </a:ext>
            </a:extLst>
          </p:cNvPr>
          <p:cNvSpPr/>
          <p:nvPr/>
        </p:nvSpPr>
        <p:spPr>
          <a:xfrm>
            <a:off x="969195" y="707742"/>
            <a:ext cx="10253609" cy="5027017"/>
          </a:xfrm>
          <a:prstGeom prst="rect">
            <a:avLst/>
          </a:prstGeom>
        </p:spPr>
        <p:txBody>
          <a:bodyPr wrap="square">
            <a:spAutoFit/>
          </a:bodyPr>
          <a:lstStyle/>
          <a:p>
            <a:pPr algn="just">
              <a:lnSpc>
                <a:spcPct val="150000"/>
              </a:lnSpc>
            </a:pPr>
            <a:r>
              <a:rPr lang="en-US" b="1" dirty="0">
                <a:solidFill>
                  <a:srgbClr val="FF0000"/>
                </a:solidFill>
                <a:latin typeface="Arial" panose="020B0604020202020204" pitchFamily="34" charset="0"/>
              </a:rPr>
              <a:t>C) 2’s complement form:</a:t>
            </a:r>
            <a:endParaRPr lang="en-US" dirty="0">
              <a:solidFill>
                <a:srgbClr val="FF0000"/>
              </a:solidFill>
              <a:latin typeface="Arial" panose="020B0604020202020204" pitchFamily="34" charset="0"/>
            </a:endParaRPr>
          </a:p>
          <a:p>
            <a:pPr algn="just">
              <a:lnSpc>
                <a:spcPct val="150000"/>
              </a:lnSpc>
            </a:pPr>
            <a:r>
              <a:rPr lang="en-US" dirty="0">
                <a:solidFill>
                  <a:srgbClr val="000000"/>
                </a:solidFill>
                <a:latin typeface="Arial" panose="020B0604020202020204" pitchFamily="34" charset="0"/>
              </a:rPr>
              <a:t>Since, 2’s complement of a number is obtained by inverting each bit of given number plus 1 to least significant bit (LSB). </a:t>
            </a:r>
          </a:p>
          <a:p>
            <a:pPr algn="just">
              <a:lnSpc>
                <a:spcPct val="150000"/>
              </a:lnSpc>
            </a:pPr>
            <a:r>
              <a:rPr lang="en-US" dirty="0">
                <a:solidFill>
                  <a:srgbClr val="000000"/>
                </a:solidFill>
                <a:latin typeface="Arial" panose="020B0604020202020204" pitchFamily="34" charset="0"/>
              </a:rPr>
              <a:t>So, we represent positive numbers in binary form and negative numbers in 2’s complement form. There is extra bit for sign representation. </a:t>
            </a:r>
          </a:p>
          <a:p>
            <a:pPr algn="just">
              <a:lnSpc>
                <a:spcPct val="150000"/>
              </a:lnSpc>
            </a:pPr>
            <a:r>
              <a:rPr lang="en-US" dirty="0">
                <a:solidFill>
                  <a:srgbClr val="000000"/>
                </a:solidFill>
                <a:latin typeface="Arial" panose="020B0604020202020204" pitchFamily="34" charset="0"/>
              </a:rPr>
              <a:t>If value of sign bit is 0, then number is positive and you can directly represent it in simple binary form, but if value of sign bit 1, then number is negative and you have to take 2’s complement of given binary number. </a:t>
            </a:r>
          </a:p>
          <a:p>
            <a:pPr algn="just">
              <a:lnSpc>
                <a:spcPct val="150000"/>
              </a:lnSpc>
            </a:pPr>
            <a:r>
              <a:rPr lang="en-US" dirty="0">
                <a:solidFill>
                  <a:srgbClr val="000000"/>
                </a:solidFill>
                <a:latin typeface="Arial" panose="020B0604020202020204" pitchFamily="34" charset="0"/>
              </a:rPr>
              <a:t>If value of most significant bit (MSB) is 1, then take 2’s complement from, else not. </a:t>
            </a:r>
          </a:p>
          <a:p>
            <a:pPr algn="just">
              <a:lnSpc>
                <a:spcPct val="150000"/>
              </a:lnSpc>
            </a:pPr>
            <a:r>
              <a:rPr lang="en-US" dirty="0">
                <a:solidFill>
                  <a:srgbClr val="000000"/>
                </a:solidFill>
                <a:latin typeface="Arial" panose="020B0604020202020204" pitchFamily="34" charset="0"/>
              </a:rPr>
              <a:t>The range of 2’s complement form is </a:t>
            </a:r>
            <a:r>
              <a:rPr lang="en-US" i="1" dirty="0">
                <a:solidFill>
                  <a:srgbClr val="000000"/>
                </a:solidFill>
                <a:latin typeface="Arial" panose="020B0604020202020204" pitchFamily="34" charset="0"/>
              </a:rPr>
              <a:t>from  </a:t>
            </a:r>
            <a:r>
              <a:rPr lang="en-US" dirty="0">
                <a:solidFill>
                  <a:srgbClr val="000000"/>
                </a:solidFill>
                <a:latin typeface="Arial" panose="020B0604020202020204" pitchFamily="34" charset="0"/>
              </a:rPr>
              <a:t>(2</a:t>
            </a:r>
            <a:r>
              <a:rPr lang="en-US" baseline="30000" dirty="0">
                <a:solidFill>
                  <a:srgbClr val="000000"/>
                </a:solidFill>
                <a:latin typeface="Arial" panose="020B0604020202020204" pitchFamily="34" charset="0"/>
              </a:rPr>
              <a:t>(n-1)</a:t>
            </a:r>
            <a:r>
              <a:rPr lang="en-US" dirty="0">
                <a:solidFill>
                  <a:srgbClr val="000000"/>
                </a:solidFill>
                <a:latin typeface="Arial" panose="020B0604020202020204" pitchFamily="34" charset="0"/>
              </a:rPr>
              <a:t>)  to (2</a:t>
            </a:r>
            <a:r>
              <a:rPr lang="en-US" baseline="30000" dirty="0">
                <a:solidFill>
                  <a:srgbClr val="000000"/>
                </a:solidFill>
                <a:latin typeface="Arial" panose="020B0604020202020204" pitchFamily="34" charset="0"/>
              </a:rPr>
              <a:t>(n-1)</a:t>
            </a:r>
            <a:r>
              <a:rPr lang="en-US" dirty="0">
                <a:solidFill>
                  <a:srgbClr val="000000"/>
                </a:solidFill>
                <a:latin typeface="Arial" panose="020B0604020202020204" pitchFamily="34" charset="0"/>
              </a:rPr>
              <a:t>-1).</a:t>
            </a:r>
          </a:p>
          <a:p>
            <a:pPr algn="just">
              <a:lnSpc>
                <a:spcPct val="150000"/>
              </a:lnSpc>
            </a:pPr>
            <a:r>
              <a:rPr lang="en-US" dirty="0">
                <a:solidFill>
                  <a:srgbClr val="000000"/>
                </a:solidFill>
                <a:latin typeface="Arial" panose="020B0604020202020204" pitchFamily="34" charset="0"/>
              </a:rPr>
              <a:t>For example, range of 6 bit 2’s complement form binary number is from  (2</a:t>
            </a:r>
            <a:r>
              <a:rPr lang="en-US" baseline="30000" dirty="0">
                <a:solidFill>
                  <a:srgbClr val="000000"/>
                </a:solidFill>
                <a:latin typeface="Arial" panose="020B0604020202020204" pitchFamily="34" charset="0"/>
              </a:rPr>
              <a:t>5</a:t>
            </a:r>
            <a:r>
              <a:rPr lang="en-US" dirty="0">
                <a:solidFill>
                  <a:srgbClr val="000000"/>
                </a:solidFill>
                <a:latin typeface="Arial" panose="020B0604020202020204" pitchFamily="34" charset="0"/>
              </a:rPr>
              <a:t>)  to (2</a:t>
            </a:r>
            <a:r>
              <a:rPr lang="en-US" baseline="30000" dirty="0">
                <a:solidFill>
                  <a:srgbClr val="000000"/>
                </a:solidFill>
                <a:latin typeface="Arial" panose="020B0604020202020204" pitchFamily="34" charset="0"/>
              </a:rPr>
              <a:t>5</a:t>
            </a:r>
            <a:r>
              <a:rPr lang="en-US" dirty="0">
                <a:solidFill>
                  <a:srgbClr val="000000"/>
                </a:solidFill>
                <a:latin typeface="Arial" panose="020B0604020202020204" pitchFamily="34" charset="0"/>
              </a:rPr>
              <a:t>-1) which is equal from minimum value -32 (i.e., 1 00000) to maximum value +31 (i.e., 0 11111). </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9609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5B6B-7342-43CB-9224-9CD51AABF95B}"/>
              </a:ext>
            </a:extLst>
          </p:cNvPr>
          <p:cNvSpPr>
            <a:spLocks noGrp="1"/>
          </p:cNvSpPr>
          <p:nvPr>
            <p:ph type="ctrTitle"/>
          </p:nvPr>
        </p:nvSpPr>
        <p:spPr>
          <a:xfrm>
            <a:off x="1524000" y="1122363"/>
            <a:ext cx="9144000" cy="2966752"/>
          </a:xfrm>
        </p:spPr>
        <p:txBody>
          <a:bodyPr>
            <a:normAutofit fontScale="90000"/>
          </a:bodyPr>
          <a:lstStyle/>
          <a:p>
            <a:pPr>
              <a:lnSpc>
                <a:spcPct val="150000"/>
              </a:lnSpc>
            </a:pPr>
            <a:r>
              <a:rPr lang="en-IN" sz="3200" b="1" dirty="0"/>
              <a:t>ECT 206 COMPUTER ARCHITECTURE AND MICROCONTROLLERS</a:t>
            </a:r>
            <a:br>
              <a:rPr lang="en-IN" sz="3200" b="1" dirty="0"/>
            </a:br>
            <a:r>
              <a:rPr lang="en-IN" sz="2400" dirty="0"/>
              <a:t>Lecture-5</a:t>
            </a:r>
            <a:br>
              <a:rPr lang="en-IN" sz="2400" dirty="0"/>
            </a:br>
            <a:r>
              <a:rPr lang="en-IN" sz="2400" dirty="0"/>
              <a:t>Date: 10-05-2021</a:t>
            </a:r>
            <a:br>
              <a:rPr lang="en-IN" sz="2400" dirty="0"/>
            </a:br>
            <a:endParaRPr lang="en-IN" sz="2400" b="1" dirty="0"/>
          </a:p>
        </p:txBody>
      </p:sp>
      <p:sp>
        <p:nvSpPr>
          <p:cNvPr id="3" name="Subtitle 2">
            <a:extLst>
              <a:ext uri="{FF2B5EF4-FFF2-40B4-BE49-F238E27FC236}">
                <a16:creationId xmlns:a16="http://schemas.microsoft.com/office/drawing/2014/main" id="{82C70374-AA31-46F8-BFBC-A46A2BF42438}"/>
              </a:ext>
            </a:extLst>
          </p:cNvPr>
          <p:cNvSpPr>
            <a:spLocks noGrp="1"/>
          </p:cNvSpPr>
          <p:nvPr>
            <p:ph type="subTitle" idx="1"/>
          </p:nvPr>
        </p:nvSpPr>
        <p:spPr>
          <a:xfrm>
            <a:off x="7685069" y="4249310"/>
            <a:ext cx="3260333" cy="1655762"/>
          </a:xfrm>
        </p:spPr>
        <p:txBody>
          <a:bodyPr>
            <a:normAutofit fontScale="92500" lnSpcReduction="10000"/>
          </a:bodyPr>
          <a:lstStyle/>
          <a:p>
            <a:pPr algn="l"/>
            <a:r>
              <a:rPr lang="en-IN" dirty="0"/>
              <a:t>Prepared By</a:t>
            </a:r>
          </a:p>
          <a:p>
            <a:pPr algn="l"/>
            <a:r>
              <a:rPr lang="en-IN" dirty="0"/>
              <a:t>RAFEEK T,</a:t>
            </a:r>
          </a:p>
          <a:p>
            <a:pPr algn="l"/>
            <a:r>
              <a:rPr lang="en-IN" dirty="0"/>
              <a:t>Assistant Professor, ECE,</a:t>
            </a:r>
          </a:p>
          <a:p>
            <a:pPr algn="l"/>
            <a:r>
              <a:rPr lang="en-IN" dirty="0"/>
              <a:t>TKMCE, Kollam</a:t>
            </a:r>
          </a:p>
        </p:txBody>
      </p:sp>
    </p:spTree>
    <p:extLst>
      <p:ext uri="{BB962C8B-B14F-4D97-AF65-F5344CB8AC3E}">
        <p14:creationId xmlns:p14="http://schemas.microsoft.com/office/powerpoint/2010/main" val="112676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7DC5-B82C-4653-9699-0F7BFB3C1803}"/>
              </a:ext>
            </a:extLst>
          </p:cNvPr>
          <p:cNvSpPr>
            <a:spLocks noGrp="1"/>
          </p:cNvSpPr>
          <p:nvPr>
            <p:ph type="title"/>
          </p:nvPr>
        </p:nvSpPr>
        <p:spPr>
          <a:xfrm>
            <a:off x="971764" y="2224747"/>
            <a:ext cx="10515600" cy="1325563"/>
          </a:xfrm>
        </p:spPr>
        <p:txBody>
          <a:bodyPr/>
          <a:lstStyle/>
          <a:p>
            <a:pPr algn="ctr"/>
            <a:r>
              <a:rPr lang="en-IN" dirty="0"/>
              <a:t>Booth Algorithm for Multiplication</a:t>
            </a:r>
          </a:p>
        </p:txBody>
      </p:sp>
    </p:spTree>
    <p:extLst>
      <p:ext uri="{BB962C8B-B14F-4D97-AF65-F5344CB8AC3E}">
        <p14:creationId xmlns:p14="http://schemas.microsoft.com/office/powerpoint/2010/main" val="2093723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09098A-FA1E-4992-B46D-7463207F2BA5}"/>
              </a:ext>
            </a:extLst>
          </p:cNvPr>
          <p:cNvSpPr txBox="1"/>
          <p:nvPr/>
        </p:nvSpPr>
        <p:spPr>
          <a:xfrm>
            <a:off x="410966" y="444357"/>
            <a:ext cx="7294759" cy="5727850"/>
          </a:xfrm>
          <a:prstGeom prst="rect">
            <a:avLst/>
          </a:prstGeom>
          <a:noFill/>
        </p:spPr>
        <p:txBody>
          <a:bodyPr wrap="square" rtlCol="0">
            <a:spAutoFit/>
          </a:bodyPr>
          <a:lstStyle/>
          <a:p>
            <a:r>
              <a:rPr lang="en-IN" dirty="0">
                <a:solidFill>
                  <a:srgbClr val="002060"/>
                </a:solidFill>
              </a:rPr>
              <a:t>Booth Algorithm:</a:t>
            </a:r>
          </a:p>
          <a:p>
            <a:pPr>
              <a:lnSpc>
                <a:spcPct val="150000"/>
              </a:lnSpc>
            </a:pPr>
            <a:endParaRPr lang="en-IN" dirty="0">
              <a:solidFill>
                <a:srgbClr val="002060"/>
              </a:solidFill>
            </a:endParaRPr>
          </a:p>
          <a:p>
            <a:pPr>
              <a:lnSpc>
                <a:spcPct val="150000"/>
              </a:lnSpc>
            </a:pPr>
            <a:r>
              <a:rPr lang="en-IN" dirty="0">
                <a:solidFill>
                  <a:srgbClr val="002060"/>
                </a:solidFill>
              </a:rPr>
              <a:t>It gives a procedure for multiplying binary integers in signed-2’s complement representation.</a:t>
            </a:r>
          </a:p>
          <a:p>
            <a:pPr marL="342900" indent="-342900">
              <a:lnSpc>
                <a:spcPct val="150000"/>
              </a:lnSpc>
              <a:buAutoNum type="arabicPeriod"/>
            </a:pPr>
            <a:endParaRPr lang="en-IN" dirty="0">
              <a:solidFill>
                <a:srgbClr val="002060"/>
              </a:solidFill>
            </a:endParaRPr>
          </a:p>
          <a:p>
            <a:pPr marL="342900" indent="-342900">
              <a:lnSpc>
                <a:spcPct val="150000"/>
              </a:lnSpc>
              <a:buAutoNum type="arabicPeriod"/>
            </a:pPr>
            <a:r>
              <a:rPr lang="en-IN" dirty="0">
                <a:solidFill>
                  <a:srgbClr val="002060"/>
                </a:solidFill>
              </a:rPr>
              <a:t>The multiplicand is subtracted from the partial product upon encountering the first least significant 1 in a string of 1’s in the multiplier.</a:t>
            </a:r>
          </a:p>
          <a:p>
            <a:pPr marL="342900" indent="-342900">
              <a:lnSpc>
                <a:spcPct val="150000"/>
              </a:lnSpc>
              <a:buAutoNum type="arabicPeriod"/>
            </a:pPr>
            <a:r>
              <a:rPr lang="en-IN" dirty="0">
                <a:solidFill>
                  <a:srgbClr val="002060"/>
                </a:solidFill>
              </a:rPr>
              <a:t>The multiplicand is added to the partial product upon encountering the first 0 (provided that there was a previous 1) in a string of 0’s in the multiplier.</a:t>
            </a:r>
          </a:p>
          <a:p>
            <a:pPr marL="342900" indent="-342900">
              <a:lnSpc>
                <a:spcPct val="150000"/>
              </a:lnSpc>
              <a:buAutoNum type="arabicPeriod"/>
            </a:pPr>
            <a:r>
              <a:rPr lang="en-IN" dirty="0">
                <a:solidFill>
                  <a:srgbClr val="002060"/>
                </a:solidFill>
              </a:rPr>
              <a:t>The partial product does not change when the multiplier bit is identical to the previous multiplier bit.</a:t>
            </a:r>
          </a:p>
          <a:p>
            <a:pPr>
              <a:lnSpc>
                <a:spcPct val="150000"/>
              </a:lnSpc>
            </a:pPr>
            <a:r>
              <a:rPr lang="en-IN" dirty="0">
                <a:solidFill>
                  <a:srgbClr val="002060"/>
                </a:solidFill>
              </a:rPr>
              <a:t>The hardware implementation is similar to previous one except the sign bit are not separated from the rest of the registers.</a:t>
            </a:r>
          </a:p>
        </p:txBody>
      </p:sp>
      <p:pic>
        <p:nvPicPr>
          <p:cNvPr id="1026" name="Picture 2" descr="Booth's Multiplication Algorithm">
            <a:extLst>
              <a:ext uri="{FF2B5EF4-FFF2-40B4-BE49-F238E27FC236}">
                <a16:creationId xmlns:a16="http://schemas.microsoft.com/office/drawing/2014/main" id="{B41ED214-F4BA-4220-AC69-48ED6CE1E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725" y="444357"/>
            <a:ext cx="44862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1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2FDD6A-CE97-460A-B2E6-8A13E0E935FE}"/>
              </a:ext>
            </a:extLst>
          </p:cNvPr>
          <p:cNvSpPr/>
          <p:nvPr/>
        </p:nvSpPr>
        <p:spPr>
          <a:xfrm>
            <a:off x="349321" y="357326"/>
            <a:ext cx="11493357" cy="6143348"/>
          </a:xfrm>
          <a:prstGeom prst="rect">
            <a:avLst/>
          </a:prstGeom>
        </p:spPr>
        <p:txBody>
          <a:bodyPr wrap="square">
            <a:spAutoFit/>
          </a:bodyPr>
          <a:lstStyle/>
          <a:p>
            <a:r>
              <a:rPr lang="en-US" dirty="0">
                <a:solidFill>
                  <a:srgbClr val="C00000"/>
                </a:solidFill>
              </a:rPr>
              <a:t>Working on the Booth Algorithm:</a:t>
            </a:r>
            <a:endParaRPr lang="en-US" dirty="0">
              <a:solidFill>
                <a:srgbClr val="002060"/>
              </a:solidFill>
            </a:endParaRPr>
          </a:p>
          <a:p>
            <a:pPr marL="285750" indent="-285750">
              <a:lnSpc>
                <a:spcPct val="150000"/>
              </a:lnSpc>
              <a:buFont typeface="Arial" panose="020B0604020202020204" pitchFamily="34" charset="0"/>
              <a:buChar char="•"/>
            </a:pPr>
            <a:r>
              <a:rPr lang="en-US" dirty="0">
                <a:solidFill>
                  <a:srgbClr val="002060"/>
                </a:solidFill>
              </a:rPr>
              <a:t>Set the Multiplicand and Multiplier binary bits as M and Q, respectively.</a:t>
            </a:r>
          </a:p>
          <a:p>
            <a:pPr marL="285750" indent="-285750">
              <a:lnSpc>
                <a:spcPct val="150000"/>
              </a:lnSpc>
              <a:buFont typeface="Arial" panose="020B0604020202020204" pitchFamily="34" charset="0"/>
              <a:buChar char="•"/>
            </a:pPr>
            <a:r>
              <a:rPr lang="en-US" dirty="0">
                <a:solidFill>
                  <a:srgbClr val="002060"/>
                </a:solidFill>
              </a:rPr>
              <a:t>Initially, we set the AC and </a:t>
            </a:r>
            <a:r>
              <a:rPr lang="en-US" dirty="0" err="1">
                <a:solidFill>
                  <a:srgbClr val="002060"/>
                </a:solidFill>
              </a:rPr>
              <a:t>Qn</a:t>
            </a:r>
            <a:r>
              <a:rPr lang="en-US" dirty="0">
                <a:solidFill>
                  <a:srgbClr val="002060"/>
                </a:solidFill>
              </a:rPr>
              <a:t> + 1 registers value to 0.</a:t>
            </a:r>
          </a:p>
          <a:p>
            <a:pPr marL="285750" indent="-285750">
              <a:lnSpc>
                <a:spcPct val="150000"/>
              </a:lnSpc>
              <a:buFont typeface="Arial" panose="020B0604020202020204" pitchFamily="34" charset="0"/>
              <a:buChar char="•"/>
            </a:pPr>
            <a:r>
              <a:rPr lang="en-US" dirty="0">
                <a:solidFill>
                  <a:srgbClr val="002060"/>
                </a:solidFill>
              </a:rPr>
              <a:t>SC represents the number of Multiplier bits (Q), and it is a sequence counter that is continuously decremented till equal to the number of bits (n) or reached to 0.</a:t>
            </a:r>
          </a:p>
          <a:p>
            <a:pPr marL="285750" indent="-285750">
              <a:lnSpc>
                <a:spcPct val="150000"/>
              </a:lnSpc>
              <a:buFont typeface="Arial" panose="020B0604020202020204" pitchFamily="34" charset="0"/>
              <a:buChar char="•"/>
            </a:pPr>
            <a:r>
              <a:rPr lang="en-US" dirty="0">
                <a:solidFill>
                  <a:srgbClr val="002060"/>
                </a:solidFill>
              </a:rPr>
              <a:t>A </a:t>
            </a:r>
            <a:r>
              <a:rPr lang="en-US" dirty="0" err="1">
                <a:solidFill>
                  <a:srgbClr val="002060"/>
                </a:solidFill>
              </a:rPr>
              <a:t>Qn</a:t>
            </a:r>
            <a:r>
              <a:rPr lang="en-US" dirty="0">
                <a:solidFill>
                  <a:srgbClr val="002060"/>
                </a:solidFill>
              </a:rPr>
              <a:t> represents the last bit of the Q, and the Qn+1 shows the incremented bit of </a:t>
            </a:r>
            <a:r>
              <a:rPr lang="en-US" dirty="0" err="1">
                <a:solidFill>
                  <a:srgbClr val="002060"/>
                </a:solidFill>
              </a:rPr>
              <a:t>Qn</a:t>
            </a:r>
            <a:r>
              <a:rPr lang="en-US" dirty="0">
                <a:solidFill>
                  <a:srgbClr val="002060"/>
                </a:solidFill>
              </a:rPr>
              <a:t> by 1.</a:t>
            </a:r>
          </a:p>
          <a:p>
            <a:pPr marL="285750" indent="-285750">
              <a:lnSpc>
                <a:spcPct val="150000"/>
              </a:lnSpc>
              <a:buFont typeface="Arial" panose="020B0604020202020204" pitchFamily="34" charset="0"/>
              <a:buChar char="•"/>
            </a:pPr>
            <a:r>
              <a:rPr lang="en-US" dirty="0">
                <a:solidFill>
                  <a:srgbClr val="002060"/>
                </a:solidFill>
              </a:rPr>
              <a:t>On each cycle of the booth algorithm, </a:t>
            </a:r>
            <a:r>
              <a:rPr lang="en-US" dirty="0" err="1">
                <a:solidFill>
                  <a:srgbClr val="002060"/>
                </a:solidFill>
              </a:rPr>
              <a:t>Qn</a:t>
            </a:r>
            <a:r>
              <a:rPr lang="en-US" dirty="0">
                <a:solidFill>
                  <a:srgbClr val="002060"/>
                </a:solidFill>
              </a:rPr>
              <a:t> and </a:t>
            </a:r>
            <a:r>
              <a:rPr lang="en-US" dirty="0" err="1">
                <a:solidFill>
                  <a:srgbClr val="002060"/>
                </a:solidFill>
              </a:rPr>
              <a:t>Qn</a:t>
            </a:r>
            <a:r>
              <a:rPr lang="en-US" dirty="0">
                <a:solidFill>
                  <a:srgbClr val="002060"/>
                </a:solidFill>
              </a:rPr>
              <a:t> + 1 bits will be checked on the following parameters as follows:</a:t>
            </a:r>
          </a:p>
          <a:p>
            <a:pPr marL="285750" indent="-285750">
              <a:lnSpc>
                <a:spcPct val="150000"/>
              </a:lnSpc>
              <a:buFont typeface="Arial" panose="020B0604020202020204" pitchFamily="34" charset="0"/>
              <a:buChar char="•"/>
            </a:pPr>
            <a:r>
              <a:rPr lang="en-US" dirty="0">
                <a:solidFill>
                  <a:srgbClr val="002060"/>
                </a:solidFill>
              </a:rPr>
              <a:t>When two bits </a:t>
            </a:r>
            <a:r>
              <a:rPr lang="en-US" dirty="0" err="1">
                <a:solidFill>
                  <a:srgbClr val="002060"/>
                </a:solidFill>
              </a:rPr>
              <a:t>Qn</a:t>
            </a:r>
            <a:r>
              <a:rPr lang="en-US" dirty="0">
                <a:solidFill>
                  <a:srgbClr val="002060"/>
                </a:solidFill>
              </a:rPr>
              <a:t> and </a:t>
            </a:r>
            <a:r>
              <a:rPr lang="en-US" dirty="0" err="1">
                <a:solidFill>
                  <a:srgbClr val="002060"/>
                </a:solidFill>
              </a:rPr>
              <a:t>Qn</a:t>
            </a:r>
            <a:r>
              <a:rPr lang="en-US" dirty="0">
                <a:solidFill>
                  <a:srgbClr val="002060"/>
                </a:solidFill>
              </a:rPr>
              <a:t> + 1 are 00 or 11, we simply perform the arithmetic shift right operation (</a:t>
            </a:r>
            <a:r>
              <a:rPr lang="en-US" dirty="0" err="1">
                <a:solidFill>
                  <a:srgbClr val="002060"/>
                </a:solidFill>
              </a:rPr>
              <a:t>ashr</a:t>
            </a:r>
            <a:r>
              <a:rPr lang="en-US" dirty="0">
                <a:solidFill>
                  <a:srgbClr val="002060"/>
                </a:solidFill>
              </a:rPr>
              <a:t>) to the partial product AC. And the bits of </a:t>
            </a:r>
            <a:r>
              <a:rPr lang="en-US" dirty="0" err="1">
                <a:solidFill>
                  <a:srgbClr val="002060"/>
                </a:solidFill>
              </a:rPr>
              <a:t>Qn</a:t>
            </a:r>
            <a:r>
              <a:rPr lang="en-US" dirty="0">
                <a:solidFill>
                  <a:srgbClr val="002060"/>
                </a:solidFill>
              </a:rPr>
              <a:t> and </a:t>
            </a:r>
            <a:r>
              <a:rPr lang="en-US" dirty="0" err="1">
                <a:solidFill>
                  <a:srgbClr val="002060"/>
                </a:solidFill>
              </a:rPr>
              <a:t>Qn</a:t>
            </a:r>
            <a:r>
              <a:rPr lang="en-US" dirty="0">
                <a:solidFill>
                  <a:srgbClr val="002060"/>
                </a:solidFill>
              </a:rPr>
              <a:t> + 1 is incremented by 1 bit.</a:t>
            </a:r>
          </a:p>
          <a:p>
            <a:pPr marL="285750" indent="-285750">
              <a:lnSpc>
                <a:spcPct val="150000"/>
              </a:lnSpc>
              <a:buFont typeface="Arial" panose="020B0604020202020204" pitchFamily="34" charset="0"/>
              <a:buChar char="•"/>
            </a:pPr>
            <a:r>
              <a:rPr lang="en-US" dirty="0">
                <a:solidFill>
                  <a:srgbClr val="002060"/>
                </a:solidFill>
              </a:rPr>
              <a:t>If the bits of </a:t>
            </a:r>
            <a:r>
              <a:rPr lang="en-US" dirty="0" err="1">
                <a:solidFill>
                  <a:srgbClr val="002060"/>
                </a:solidFill>
              </a:rPr>
              <a:t>Qn</a:t>
            </a:r>
            <a:r>
              <a:rPr lang="en-US" dirty="0">
                <a:solidFill>
                  <a:srgbClr val="002060"/>
                </a:solidFill>
              </a:rPr>
              <a:t> and </a:t>
            </a:r>
            <a:r>
              <a:rPr lang="en-US" dirty="0" err="1">
                <a:solidFill>
                  <a:srgbClr val="002060"/>
                </a:solidFill>
              </a:rPr>
              <a:t>Qn</a:t>
            </a:r>
            <a:r>
              <a:rPr lang="en-US" dirty="0">
                <a:solidFill>
                  <a:srgbClr val="002060"/>
                </a:solidFill>
              </a:rPr>
              <a:t> + 1 is shows to 01, the multiplicand bits (M) will be added to the AC (Accumulator register). After that, we perform the right shift operation to the AC and QR bits by 1.</a:t>
            </a:r>
          </a:p>
          <a:p>
            <a:pPr marL="285750" indent="-285750">
              <a:lnSpc>
                <a:spcPct val="150000"/>
              </a:lnSpc>
              <a:buFont typeface="Arial" panose="020B0604020202020204" pitchFamily="34" charset="0"/>
              <a:buChar char="•"/>
            </a:pPr>
            <a:r>
              <a:rPr lang="en-US" dirty="0">
                <a:solidFill>
                  <a:srgbClr val="002060"/>
                </a:solidFill>
              </a:rPr>
              <a:t>If the bits of </a:t>
            </a:r>
            <a:r>
              <a:rPr lang="en-US" dirty="0" err="1">
                <a:solidFill>
                  <a:srgbClr val="002060"/>
                </a:solidFill>
              </a:rPr>
              <a:t>Qn</a:t>
            </a:r>
            <a:r>
              <a:rPr lang="en-US" dirty="0">
                <a:solidFill>
                  <a:srgbClr val="002060"/>
                </a:solidFill>
              </a:rPr>
              <a:t> and </a:t>
            </a:r>
            <a:r>
              <a:rPr lang="en-US" dirty="0" err="1">
                <a:solidFill>
                  <a:srgbClr val="002060"/>
                </a:solidFill>
              </a:rPr>
              <a:t>Qn</a:t>
            </a:r>
            <a:r>
              <a:rPr lang="en-US" dirty="0">
                <a:solidFill>
                  <a:srgbClr val="002060"/>
                </a:solidFill>
              </a:rPr>
              <a:t> + 1 is shows to 10, the multiplicand bits (M) will be subtracted from the AC (Accumulator register). After that, we perform the right shift operation to the AC and QR bits by 1.</a:t>
            </a:r>
          </a:p>
          <a:p>
            <a:pPr marL="285750" indent="-285750">
              <a:lnSpc>
                <a:spcPct val="150000"/>
              </a:lnSpc>
              <a:buFont typeface="Arial" panose="020B0604020202020204" pitchFamily="34" charset="0"/>
              <a:buChar char="•"/>
            </a:pPr>
            <a:r>
              <a:rPr lang="en-US" dirty="0">
                <a:solidFill>
                  <a:srgbClr val="002060"/>
                </a:solidFill>
              </a:rPr>
              <a:t>The operation continuously works till we reached n - 1 bit in the booth algorithm.</a:t>
            </a:r>
          </a:p>
          <a:p>
            <a:pPr marL="285750" indent="-285750">
              <a:lnSpc>
                <a:spcPct val="150000"/>
              </a:lnSpc>
              <a:buFont typeface="Arial" panose="020B0604020202020204" pitchFamily="34" charset="0"/>
              <a:buChar char="•"/>
            </a:pPr>
            <a:r>
              <a:rPr lang="en-US" dirty="0">
                <a:solidFill>
                  <a:srgbClr val="002060"/>
                </a:solidFill>
              </a:rPr>
              <a:t>Results of the Multiplication binary bits will be stored in the AC and QR registers.</a:t>
            </a:r>
            <a:endParaRPr lang="en-IN" dirty="0">
              <a:solidFill>
                <a:srgbClr val="002060"/>
              </a:solidFill>
            </a:endParaRPr>
          </a:p>
        </p:txBody>
      </p:sp>
    </p:spTree>
    <p:extLst>
      <p:ext uri="{BB962C8B-B14F-4D97-AF65-F5344CB8AC3E}">
        <p14:creationId xmlns:p14="http://schemas.microsoft.com/office/powerpoint/2010/main" val="20805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EB24285-E762-4A02-8615-9437803FC479}"/>
              </a:ext>
            </a:extLst>
          </p:cNvPr>
          <p:cNvGrpSpPr/>
          <p:nvPr/>
        </p:nvGrpSpPr>
        <p:grpSpPr>
          <a:xfrm>
            <a:off x="692084" y="1438382"/>
            <a:ext cx="10807830" cy="4034174"/>
            <a:chOff x="692084" y="1438382"/>
            <a:chExt cx="10807830" cy="4034174"/>
          </a:xfrm>
        </p:grpSpPr>
        <p:pic>
          <p:nvPicPr>
            <p:cNvPr id="4" name="Picture 3">
              <a:extLst>
                <a:ext uri="{FF2B5EF4-FFF2-40B4-BE49-F238E27FC236}">
                  <a16:creationId xmlns:a16="http://schemas.microsoft.com/office/drawing/2014/main" id="{FBAAE1D7-852A-4D73-A574-1537E615CB2C}"/>
                </a:ext>
              </a:extLst>
            </p:cNvPr>
            <p:cNvPicPr>
              <a:picLocks noChangeAspect="1"/>
            </p:cNvPicPr>
            <p:nvPr/>
          </p:nvPicPr>
          <p:blipFill rotWithShape="1">
            <a:blip r:embed="rId2"/>
            <a:srcRect t="648" b="50000"/>
            <a:stretch/>
          </p:blipFill>
          <p:spPr>
            <a:xfrm>
              <a:off x="692084" y="1438382"/>
              <a:ext cx="10807830" cy="4034174"/>
            </a:xfrm>
            <a:prstGeom prst="rect">
              <a:avLst/>
            </a:prstGeom>
          </p:spPr>
        </p:pic>
        <p:cxnSp>
          <p:nvCxnSpPr>
            <p:cNvPr id="3" name="Straight Connector 2">
              <a:extLst>
                <a:ext uri="{FF2B5EF4-FFF2-40B4-BE49-F238E27FC236}">
                  <a16:creationId xmlns:a16="http://schemas.microsoft.com/office/drawing/2014/main" id="{CA608176-9475-4FD8-A4CD-D55A73C21DE6}"/>
                </a:ext>
              </a:extLst>
            </p:cNvPr>
            <p:cNvCxnSpPr>
              <a:cxnSpLocks/>
            </p:cNvCxnSpPr>
            <p:nvPr/>
          </p:nvCxnSpPr>
          <p:spPr>
            <a:xfrm>
              <a:off x="873306" y="3102796"/>
              <a:ext cx="6215864" cy="0"/>
            </a:xfrm>
            <a:prstGeom prst="line">
              <a:avLst/>
            </a:prstGeom>
            <a:ln w="38100">
              <a:solidFill>
                <a:srgbClr val="C00000"/>
              </a:solidFill>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410132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6F8D-CD0E-469B-8915-C0131E631466}"/>
              </a:ext>
            </a:extLst>
          </p:cNvPr>
          <p:cNvSpPr>
            <a:spLocks noGrp="1"/>
          </p:cNvSpPr>
          <p:nvPr>
            <p:ph type="title"/>
          </p:nvPr>
        </p:nvSpPr>
        <p:spPr>
          <a:xfrm>
            <a:off x="1762874" y="344577"/>
            <a:ext cx="9240748" cy="662291"/>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Hardware for Booth algorithm</a:t>
            </a:r>
          </a:p>
        </p:txBody>
      </p:sp>
      <p:pic>
        <p:nvPicPr>
          <p:cNvPr id="5" name="Content Placeholder 4" descr="Diagram&#10;&#10;Description automatically generated">
            <a:extLst>
              <a:ext uri="{FF2B5EF4-FFF2-40B4-BE49-F238E27FC236}">
                <a16:creationId xmlns:a16="http://schemas.microsoft.com/office/drawing/2014/main" id="{9571CE66-ED85-4B48-AB6F-CA1D40F7B7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576" t="14948" r="14996" b="20592"/>
          <a:stretch/>
        </p:blipFill>
        <p:spPr>
          <a:xfrm>
            <a:off x="2248199" y="1210973"/>
            <a:ext cx="8188763" cy="5465849"/>
          </a:xfrm>
        </p:spPr>
      </p:pic>
    </p:spTree>
    <p:extLst>
      <p:ext uri="{BB962C8B-B14F-4D97-AF65-F5344CB8AC3E}">
        <p14:creationId xmlns:p14="http://schemas.microsoft.com/office/powerpoint/2010/main" val="385233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B175547-F182-4962-9955-B26372A7D270}"/>
              </a:ext>
            </a:extLst>
          </p:cNvPr>
          <p:cNvSpPr>
            <a:spLocks noGrp="1" noChangeArrowheads="1"/>
          </p:cNvSpPr>
          <p:nvPr>
            <p:ph type="title"/>
          </p:nvPr>
        </p:nvSpPr>
        <p:spPr bwMode="auto">
          <a:xfrm>
            <a:off x="838200" y="504303"/>
            <a:ext cx="9080243" cy="104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200" dirty="0">
                <a:solidFill>
                  <a:srgbClr val="C00000"/>
                </a:solidFill>
                <a:latin typeface="Times New Roman" panose="02020603050405020304" pitchFamily="18" charset="0"/>
                <a:cs typeface="Times New Roman" panose="02020603050405020304" pitchFamily="18" charset="0"/>
              </a:rPr>
              <a:t>Example 1: C</a:t>
            </a:r>
            <a:r>
              <a:rPr kumimoji="0" lang="en-US" altLang="en-US" sz="22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ompute  -3 ×-7 using the Booth’s algorithm. </a:t>
            </a:r>
            <a:br>
              <a:rPr kumimoji="0" lang="en-US" altLang="en-US" sz="22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The 2’s complement representations for them are 1101 and 1001, respectively.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91DAF96-C4CB-4C1C-85DC-3049DF2FC22B}"/>
                  </a:ext>
                </a:extLst>
              </p:cNvPr>
              <p:cNvGraphicFramePr>
                <a:graphicFrameLocks noGrp="1"/>
              </p:cNvGraphicFramePr>
              <p:nvPr>
                <p:extLst>
                  <p:ext uri="{D42A27DB-BD31-4B8C-83A1-F6EECF244321}">
                    <p14:modId xmlns:p14="http://schemas.microsoft.com/office/powerpoint/2010/main" val="1238120809"/>
                  </p:ext>
                </p:extLst>
              </p:nvPr>
            </p:nvGraphicFramePr>
            <p:xfrm>
              <a:off x="2753473" y="2343554"/>
              <a:ext cx="7376843" cy="3872311"/>
            </p:xfrm>
            <a:graphic>
              <a:graphicData uri="http://schemas.openxmlformats.org/drawingml/2006/table">
                <a:tbl>
                  <a:tblPr/>
                  <a:tblGrid>
                    <a:gridCol w="1401395">
                      <a:extLst>
                        <a:ext uri="{9D8B030D-6E8A-4147-A177-3AD203B41FA5}">
                          <a16:colId xmlns:a16="http://schemas.microsoft.com/office/drawing/2014/main" val="1001246472"/>
                        </a:ext>
                      </a:extLst>
                    </a:gridCol>
                    <a:gridCol w="1493862">
                      <a:extLst>
                        <a:ext uri="{9D8B030D-6E8A-4147-A177-3AD203B41FA5}">
                          <a16:colId xmlns:a16="http://schemas.microsoft.com/office/drawing/2014/main" val="3030702865"/>
                        </a:ext>
                      </a:extLst>
                    </a:gridCol>
                    <a:gridCol w="1493862">
                      <a:extLst>
                        <a:ext uri="{9D8B030D-6E8A-4147-A177-3AD203B41FA5}">
                          <a16:colId xmlns:a16="http://schemas.microsoft.com/office/drawing/2014/main" val="3255694812"/>
                        </a:ext>
                      </a:extLst>
                    </a:gridCol>
                    <a:gridCol w="1493862">
                      <a:extLst>
                        <a:ext uri="{9D8B030D-6E8A-4147-A177-3AD203B41FA5}">
                          <a16:colId xmlns:a16="http://schemas.microsoft.com/office/drawing/2014/main" val="1513101166"/>
                        </a:ext>
                      </a:extLst>
                    </a:gridCol>
                    <a:gridCol w="1493862">
                      <a:extLst>
                        <a:ext uri="{9D8B030D-6E8A-4147-A177-3AD203B41FA5}">
                          <a16:colId xmlns:a16="http://schemas.microsoft.com/office/drawing/2014/main" val="1469560572"/>
                        </a:ext>
                      </a:extLst>
                    </a:gridCol>
                  </a:tblGrid>
                  <a:tr h="393772">
                    <a:tc>
                      <a:txBody>
                        <a:bodyPr/>
                        <a:lstStyle/>
                        <a:p>
                          <a:pPr algn="ctr" fontAlgn="b"/>
                          <a:r>
                            <a:rPr lang="en-IN" sz="1700" b="1" dirty="0">
                              <a:effectLst/>
                            </a:rPr>
                            <a:t>OPERATION</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IN" sz="1700" b="1" dirty="0">
                              <a:effectLst/>
                            </a:rPr>
                            <a:t>AR</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IN" sz="1700" b="1" dirty="0">
                              <a:effectLst/>
                            </a:rPr>
                            <a:t>QR</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14:m>
                            <m:oMathPara xmlns:m="http://schemas.openxmlformats.org/officeDocument/2006/math">
                              <m:oMathParaPr>
                                <m:jc m:val="centerGroup"/>
                              </m:oMathParaPr>
                              <m:oMath xmlns:m="http://schemas.openxmlformats.org/officeDocument/2006/math">
                                <m:sSub>
                                  <m:sSubPr>
                                    <m:ctrlPr>
                                      <a:rPr lang="en-IN" sz="1700" b="1" i="1" smtClean="0">
                                        <a:effectLst/>
                                        <a:latin typeface="Cambria Math" panose="02040503050406030204" pitchFamily="18" charset="0"/>
                                      </a:rPr>
                                    </m:ctrlPr>
                                  </m:sSubPr>
                                  <m:e>
                                    <m:r>
                                      <a:rPr lang="en-IN" sz="1700" b="1" i="1" smtClean="0">
                                        <a:effectLst/>
                                        <a:latin typeface="Cambria Math" panose="02040503050406030204" pitchFamily="18" charset="0"/>
                                      </a:rPr>
                                      <m:t>𝑸</m:t>
                                    </m:r>
                                  </m:e>
                                  <m:sub>
                                    <m:r>
                                      <a:rPr lang="en-IN" sz="1700" b="1" i="1" smtClean="0">
                                        <a:effectLst/>
                                        <a:latin typeface="Cambria Math" panose="02040503050406030204" pitchFamily="18" charset="0"/>
                                      </a:rPr>
                                      <m:t>−</m:t>
                                    </m:r>
                                    <m:r>
                                      <a:rPr lang="en-IN" sz="1700" b="1" i="1" smtClean="0">
                                        <a:effectLst/>
                                        <a:latin typeface="Cambria Math" panose="02040503050406030204" pitchFamily="18" charset="0"/>
                                      </a:rPr>
                                      <m:t>𝟏</m:t>
                                    </m:r>
                                  </m:sub>
                                </m:sSub>
                              </m:oMath>
                            </m:oMathPara>
                          </a14:m>
                          <a:endParaRPr lang="en-IN" sz="1700" b="1" dirty="0">
                            <a:effectLst/>
                          </a:endParaRP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IN" sz="1700" b="1" dirty="0">
                              <a:effectLst/>
                            </a:rPr>
                            <a:t>SC</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57999231"/>
                      </a:ext>
                    </a:extLst>
                  </a:tr>
                  <a:tr h="361481">
                    <a:tc>
                      <a:txBody>
                        <a:bodyPr/>
                        <a:lstStyle/>
                        <a:p>
                          <a:pPr algn="ctr"/>
                          <a:endParaRPr lang="en-IN" sz="170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700" dirty="0">
                              <a:effectLst/>
                            </a:rPr>
                            <a:t>0000</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700" dirty="0">
                              <a:effectLst/>
                            </a:rPr>
                            <a:t>1001</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700" dirty="0">
                              <a:effectLst/>
                            </a:rPr>
                            <a:t>0</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700" dirty="0">
                              <a:effectLst/>
                            </a:rPr>
                            <a:t>4</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49857713"/>
                      </a:ext>
                    </a:extLst>
                  </a:tr>
                  <a:tr h="63259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53005809"/>
                      </a:ext>
                    </a:extLst>
                  </a:tr>
                  <a:tr h="36148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09273129"/>
                      </a:ext>
                    </a:extLst>
                  </a:tr>
                  <a:tr h="36148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05404942"/>
                      </a:ext>
                    </a:extLst>
                  </a:tr>
                  <a:tr h="36148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69233250"/>
                      </a:ext>
                    </a:extLst>
                  </a:tr>
                  <a:tr h="36148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32948195"/>
                      </a:ext>
                    </a:extLst>
                  </a:tr>
                  <a:tr h="545384">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72114586"/>
                      </a:ext>
                    </a:extLst>
                  </a:tr>
                  <a:tr h="493159">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3315111"/>
                      </a:ext>
                    </a:extLst>
                  </a:tr>
                </a:tbl>
              </a:graphicData>
            </a:graphic>
          </p:graphicFrame>
        </mc:Choice>
        <mc:Fallback xmlns="">
          <p:graphicFrame>
            <p:nvGraphicFramePr>
              <p:cNvPr id="5" name="Table 4">
                <a:extLst>
                  <a:ext uri="{FF2B5EF4-FFF2-40B4-BE49-F238E27FC236}">
                    <a16:creationId xmlns:a16="http://schemas.microsoft.com/office/drawing/2014/main" id="{E91DAF96-C4CB-4C1C-85DC-3049DF2FC22B}"/>
                  </a:ext>
                </a:extLst>
              </p:cNvPr>
              <p:cNvGraphicFramePr>
                <a:graphicFrameLocks noGrp="1"/>
              </p:cNvGraphicFramePr>
              <p:nvPr>
                <p:extLst>
                  <p:ext uri="{D42A27DB-BD31-4B8C-83A1-F6EECF244321}">
                    <p14:modId xmlns:p14="http://schemas.microsoft.com/office/powerpoint/2010/main" val="1238120809"/>
                  </p:ext>
                </p:extLst>
              </p:nvPr>
            </p:nvGraphicFramePr>
            <p:xfrm>
              <a:off x="2753473" y="2343554"/>
              <a:ext cx="7376843" cy="3872311"/>
            </p:xfrm>
            <a:graphic>
              <a:graphicData uri="http://schemas.openxmlformats.org/drawingml/2006/table">
                <a:tbl>
                  <a:tblPr/>
                  <a:tblGrid>
                    <a:gridCol w="1401395">
                      <a:extLst>
                        <a:ext uri="{9D8B030D-6E8A-4147-A177-3AD203B41FA5}">
                          <a16:colId xmlns:a16="http://schemas.microsoft.com/office/drawing/2014/main" val="1001246472"/>
                        </a:ext>
                      </a:extLst>
                    </a:gridCol>
                    <a:gridCol w="1493862">
                      <a:extLst>
                        <a:ext uri="{9D8B030D-6E8A-4147-A177-3AD203B41FA5}">
                          <a16:colId xmlns:a16="http://schemas.microsoft.com/office/drawing/2014/main" val="3030702865"/>
                        </a:ext>
                      </a:extLst>
                    </a:gridCol>
                    <a:gridCol w="1493862">
                      <a:extLst>
                        <a:ext uri="{9D8B030D-6E8A-4147-A177-3AD203B41FA5}">
                          <a16:colId xmlns:a16="http://schemas.microsoft.com/office/drawing/2014/main" val="3255694812"/>
                        </a:ext>
                      </a:extLst>
                    </a:gridCol>
                    <a:gridCol w="1493862">
                      <a:extLst>
                        <a:ext uri="{9D8B030D-6E8A-4147-A177-3AD203B41FA5}">
                          <a16:colId xmlns:a16="http://schemas.microsoft.com/office/drawing/2014/main" val="1513101166"/>
                        </a:ext>
                      </a:extLst>
                    </a:gridCol>
                    <a:gridCol w="1493862">
                      <a:extLst>
                        <a:ext uri="{9D8B030D-6E8A-4147-A177-3AD203B41FA5}">
                          <a16:colId xmlns:a16="http://schemas.microsoft.com/office/drawing/2014/main" val="1469560572"/>
                        </a:ext>
                      </a:extLst>
                    </a:gridCol>
                  </a:tblGrid>
                  <a:tr h="393772">
                    <a:tc>
                      <a:txBody>
                        <a:bodyPr/>
                        <a:lstStyle/>
                        <a:p>
                          <a:pPr algn="ctr" fontAlgn="b"/>
                          <a:r>
                            <a:rPr lang="en-IN" sz="1700" b="1" dirty="0">
                              <a:effectLst/>
                            </a:rPr>
                            <a:t>OPERATION</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IN" sz="1700" b="1" dirty="0">
                              <a:effectLst/>
                            </a:rPr>
                            <a:t>AR</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IN" sz="1700" b="1" dirty="0">
                              <a:effectLst/>
                            </a:rPr>
                            <a:t>QR</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94694" t="-1538" r="-100816" b="-881538"/>
                          </a:stretch>
                        </a:blipFill>
                      </a:tcPr>
                    </a:tc>
                    <a:tc>
                      <a:txBody>
                        <a:bodyPr/>
                        <a:lstStyle/>
                        <a:p>
                          <a:pPr algn="ctr" fontAlgn="b"/>
                          <a:r>
                            <a:rPr lang="en-IN" sz="1700" b="1" dirty="0">
                              <a:effectLst/>
                            </a:rPr>
                            <a:t>SC</a:t>
                          </a: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57999231"/>
                      </a:ext>
                    </a:extLst>
                  </a:tr>
                  <a:tr h="361481">
                    <a:tc>
                      <a:txBody>
                        <a:bodyPr/>
                        <a:lstStyle/>
                        <a:p>
                          <a:pPr algn="ctr"/>
                          <a:endParaRPr lang="en-IN" sz="170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700" dirty="0">
                              <a:effectLst/>
                            </a:rPr>
                            <a:t>0000</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700" dirty="0">
                              <a:effectLst/>
                            </a:rPr>
                            <a:t>1001</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700" dirty="0">
                              <a:effectLst/>
                            </a:rPr>
                            <a:t>0</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700" dirty="0">
                              <a:effectLst/>
                            </a:rPr>
                            <a:t>4</a:t>
                          </a: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49857713"/>
                      </a:ext>
                    </a:extLst>
                  </a:tr>
                  <a:tr h="63259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53005809"/>
                      </a:ext>
                    </a:extLst>
                  </a:tr>
                  <a:tr h="36148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09273129"/>
                      </a:ext>
                    </a:extLst>
                  </a:tr>
                  <a:tr h="36148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05404942"/>
                      </a:ext>
                    </a:extLst>
                  </a:tr>
                  <a:tr h="36148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69233250"/>
                      </a:ext>
                    </a:extLst>
                  </a:tr>
                  <a:tr h="361481">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32948195"/>
                      </a:ext>
                    </a:extLst>
                  </a:tr>
                  <a:tr h="545384">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72114586"/>
                      </a:ext>
                    </a:extLst>
                  </a:tr>
                  <a:tr h="493159">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effectLst/>
                          </a:endParaRPr>
                        </a:p>
                      </a:txBody>
                      <a:tcPr marL="88803" marR="88803" marT="44401" marB="444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endParaRPr lang="en-IN" sz="1700" dirty="0"/>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3315111"/>
                      </a:ext>
                    </a:extLst>
                  </a:tr>
                </a:tbl>
              </a:graphicData>
            </a:graphic>
          </p:graphicFrame>
        </mc:Fallback>
      </mc:AlternateContent>
      <p:sp>
        <p:nvSpPr>
          <p:cNvPr id="6" name="Rectangle 2">
            <a:extLst>
              <a:ext uri="{FF2B5EF4-FFF2-40B4-BE49-F238E27FC236}">
                <a16:creationId xmlns:a16="http://schemas.microsoft.com/office/drawing/2014/main" id="{CEDB02F5-C665-416D-B9BB-956A8E3D01B6}"/>
              </a:ext>
            </a:extLst>
          </p:cNvPr>
          <p:cNvSpPr>
            <a:spLocks noChangeArrowheads="1"/>
          </p:cNvSpPr>
          <p:nvPr/>
        </p:nvSpPr>
        <p:spPr bwMode="auto">
          <a:xfrm>
            <a:off x="3573463" y="156401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200E15-A4E3-4A6C-92B7-08379C471681}"/>
              </a:ext>
            </a:extLst>
          </p:cNvPr>
          <p:cNvSpPr txBox="1"/>
          <p:nvPr/>
        </p:nvSpPr>
        <p:spPr>
          <a:xfrm>
            <a:off x="328773" y="1684800"/>
            <a:ext cx="292214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Multiplicand, BR=1101</a:t>
            </a:r>
          </a:p>
        </p:txBody>
      </p:sp>
      <p:sp>
        <p:nvSpPr>
          <p:cNvPr id="9" name="Oval 8">
            <a:extLst>
              <a:ext uri="{FF2B5EF4-FFF2-40B4-BE49-F238E27FC236}">
                <a16:creationId xmlns:a16="http://schemas.microsoft.com/office/drawing/2014/main" id="{AA168388-FFCC-4C90-8D69-CA2B14D26016}"/>
              </a:ext>
            </a:extLst>
          </p:cNvPr>
          <p:cNvSpPr/>
          <p:nvPr/>
        </p:nvSpPr>
        <p:spPr>
          <a:xfrm>
            <a:off x="6482990" y="2809701"/>
            <a:ext cx="184756" cy="28406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5197F76-F284-48A6-BEA7-ADB0A9F86FC7}"/>
              </a:ext>
            </a:extLst>
          </p:cNvPr>
          <p:cNvSpPr/>
          <p:nvPr/>
        </p:nvSpPr>
        <p:spPr>
          <a:xfrm>
            <a:off x="7787808" y="2809700"/>
            <a:ext cx="184756" cy="28406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6B47623-32A9-4680-90ED-4B4145B408F8}"/>
              </a:ext>
            </a:extLst>
          </p:cNvPr>
          <p:cNvSpPr txBox="1"/>
          <p:nvPr/>
        </p:nvSpPr>
        <p:spPr>
          <a:xfrm>
            <a:off x="2753473" y="3244334"/>
            <a:ext cx="1253061" cy="369332"/>
          </a:xfrm>
          <a:prstGeom prst="rect">
            <a:avLst/>
          </a:prstGeom>
          <a:noFill/>
        </p:spPr>
        <p:txBody>
          <a:bodyPr wrap="square" rtlCol="0">
            <a:spAutoFit/>
          </a:bodyPr>
          <a:lstStyle/>
          <a:p>
            <a:r>
              <a:rPr lang="en-IN" dirty="0"/>
              <a:t>A + BR’ + 1</a:t>
            </a:r>
          </a:p>
        </p:txBody>
      </p:sp>
      <p:grpSp>
        <p:nvGrpSpPr>
          <p:cNvPr id="17" name="Group 16">
            <a:extLst>
              <a:ext uri="{FF2B5EF4-FFF2-40B4-BE49-F238E27FC236}">
                <a16:creationId xmlns:a16="http://schemas.microsoft.com/office/drawing/2014/main" id="{8F78158C-FD61-412D-A5DC-D07DA2DDFB4C}"/>
              </a:ext>
            </a:extLst>
          </p:cNvPr>
          <p:cNvGrpSpPr/>
          <p:nvPr/>
        </p:nvGrpSpPr>
        <p:grpSpPr>
          <a:xfrm>
            <a:off x="328773" y="2951730"/>
            <a:ext cx="2250040" cy="1200329"/>
            <a:chOff x="328773" y="2951730"/>
            <a:chExt cx="2250040" cy="1200329"/>
          </a:xfrm>
        </p:grpSpPr>
        <p:sp>
          <p:nvSpPr>
            <p:cNvPr id="12" name="TextBox 11">
              <a:extLst>
                <a:ext uri="{FF2B5EF4-FFF2-40B4-BE49-F238E27FC236}">
                  <a16:creationId xmlns:a16="http://schemas.microsoft.com/office/drawing/2014/main" id="{E3535576-A30F-4674-A6FB-822D71D85B88}"/>
                </a:ext>
              </a:extLst>
            </p:cNvPr>
            <p:cNvSpPr txBox="1"/>
            <p:nvPr/>
          </p:nvSpPr>
          <p:spPr>
            <a:xfrm>
              <a:off x="328773" y="2951730"/>
              <a:ext cx="2250040" cy="1200329"/>
            </a:xfrm>
            <a:prstGeom prst="rect">
              <a:avLst/>
            </a:prstGeom>
            <a:noFill/>
          </p:spPr>
          <p:txBody>
            <a:bodyPr wrap="square" rtlCol="0">
              <a:spAutoFit/>
            </a:bodyPr>
            <a:lstStyle/>
            <a:p>
              <a:r>
                <a:rPr lang="en-IN" dirty="0"/>
                <a:t>BR’ =0010 +</a:t>
              </a:r>
            </a:p>
            <a:p>
              <a:r>
                <a:rPr lang="en-IN" dirty="0"/>
                <a:t>                1</a:t>
              </a:r>
            </a:p>
            <a:p>
              <a:endParaRPr lang="en-IN" dirty="0"/>
            </a:p>
            <a:p>
              <a:r>
                <a:rPr lang="en-IN" dirty="0"/>
                <a:t>2’s </a:t>
              </a:r>
              <a:r>
                <a:rPr lang="en-IN" dirty="0">
                  <a:sym typeface="Wingdings" panose="05000000000000000000" pitchFamily="2" charset="2"/>
                </a:rPr>
                <a:t> 0011</a:t>
              </a:r>
              <a:endParaRPr lang="en-IN" dirty="0"/>
            </a:p>
          </p:txBody>
        </p:sp>
        <p:cxnSp>
          <p:nvCxnSpPr>
            <p:cNvPr id="14" name="Straight Connector 13">
              <a:extLst>
                <a:ext uri="{FF2B5EF4-FFF2-40B4-BE49-F238E27FC236}">
                  <a16:creationId xmlns:a16="http://schemas.microsoft.com/office/drawing/2014/main" id="{01114059-04CE-45B1-A866-13E6E39A44B9}"/>
                </a:ext>
              </a:extLst>
            </p:cNvPr>
            <p:cNvCxnSpPr/>
            <p:nvPr/>
          </p:nvCxnSpPr>
          <p:spPr>
            <a:xfrm>
              <a:off x="452063" y="3613666"/>
              <a:ext cx="13048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3575F401-E29B-4AA3-9D1D-4E3D3AC0BF7B}"/>
              </a:ext>
            </a:extLst>
          </p:cNvPr>
          <p:cNvSpPr txBox="1"/>
          <p:nvPr/>
        </p:nvSpPr>
        <p:spPr>
          <a:xfrm>
            <a:off x="4541178" y="3244334"/>
            <a:ext cx="924674" cy="369332"/>
          </a:xfrm>
          <a:prstGeom prst="rect">
            <a:avLst/>
          </a:prstGeom>
          <a:noFill/>
        </p:spPr>
        <p:txBody>
          <a:bodyPr wrap="square" rtlCol="0">
            <a:spAutoFit/>
          </a:bodyPr>
          <a:lstStyle/>
          <a:p>
            <a:r>
              <a:rPr lang="en-IN" dirty="0"/>
              <a:t>0011</a:t>
            </a:r>
          </a:p>
        </p:txBody>
      </p:sp>
      <p:sp>
        <p:nvSpPr>
          <p:cNvPr id="19" name="TextBox 18">
            <a:extLst>
              <a:ext uri="{FF2B5EF4-FFF2-40B4-BE49-F238E27FC236}">
                <a16:creationId xmlns:a16="http://schemas.microsoft.com/office/drawing/2014/main" id="{91FBA4CC-9AAA-4EE7-B949-6449223C533A}"/>
              </a:ext>
            </a:extLst>
          </p:cNvPr>
          <p:cNvSpPr txBox="1"/>
          <p:nvPr/>
        </p:nvSpPr>
        <p:spPr>
          <a:xfrm>
            <a:off x="6065388" y="3228240"/>
            <a:ext cx="667250" cy="369332"/>
          </a:xfrm>
          <a:prstGeom prst="rect">
            <a:avLst/>
          </a:prstGeom>
          <a:noFill/>
        </p:spPr>
        <p:txBody>
          <a:bodyPr wrap="square" rtlCol="0">
            <a:spAutoFit/>
          </a:bodyPr>
          <a:lstStyle/>
          <a:p>
            <a:r>
              <a:rPr lang="en-IN" dirty="0"/>
              <a:t>1001</a:t>
            </a:r>
          </a:p>
        </p:txBody>
      </p:sp>
      <p:sp>
        <p:nvSpPr>
          <p:cNvPr id="20" name="TextBox 19">
            <a:extLst>
              <a:ext uri="{FF2B5EF4-FFF2-40B4-BE49-F238E27FC236}">
                <a16:creationId xmlns:a16="http://schemas.microsoft.com/office/drawing/2014/main" id="{CD6174E0-6B3F-4FDD-A1D0-A2A3E3DE2002}"/>
              </a:ext>
            </a:extLst>
          </p:cNvPr>
          <p:cNvSpPr txBox="1"/>
          <p:nvPr/>
        </p:nvSpPr>
        <p:spPr>
          <a:xfrm>
            <a:off x="7700479" y="3228240"/>
            <a:ext cx="359413" cy="369332"/>
          </a:xfrm>
          <a:prstGeom prst="rect">
            <a:avLst/>
          </a:prstGeom>
          <a:noFill/>
        </p:spPr>
        <p:txBody>
          <a:bodyPr wrap="square" rtlCol="0">
            <a:spAutoFit/>
          </a:bodyPr>
          <a:lstStyle/>
          <a:p>
            <a:r>
              <a:rPr lang="en-IN" dirty="0"/>
              <a:t>0</a:t>
            </a:r>
          </a:p>
        </p:txBody>
      </p:sp>
      <p:sp>
        <p:nvSpPr>
          <p:cNvPr id="21" name="TextBox 20">
            <a:extLst>
              <a:ext uri="{FF2B5EF4-FFF2-40B4-BE49-F238E27FC236}">
                <a16:creationId xmlns:a16="http://schemas.microsoft.com/office/drawing/2014/main" id="{EC2D3DC4-832B-45DB-B0B0-6F1AF5CB0729}"/>
              </a:ext>
            </a:extLst>
          </p:cNvPr>
          <p:cNvSpPr txBox="1"/>
          <p:nvPr/>
        </p:nvSpPr>
        <p:spPr>
          <a:xfrm>
            <a:off x="2959836" y="3685319"/>
            <a:ext cx="840333" cy="369332"/>
          </a:xfrm>
          <a:prstGeom prst="rect">
            <a:avLst/>
          </a:prstGeom>
          <a:noFill/>
        </p:spPr>
        <p:txBody>
          <a:bodyPr wrap="square" rtlCol="0">
            <a:spAutoFit/>
          </a:bodyPr>
          <a:lstStyle/>
          <a:p>
            <a:pPr algn="ctr"/>
            <a:r>
              <a:rPr lang="en-IN" dirty="0"/>
              <a:t>ASHR</a:t>
            </a:r>
          </a:p>
        </p:txBody>
      </p:sp>
      <p:sp>
        <p:nvSpPr>
          <p:cNvPr id="22" name="TextBox 21">
            <a:extLst>
              <a:ext uri="{FF2B5EF4-FFF2-40B4-BE49-F238E27FC236}">
                <a16:creationId xmlns:a16="http://schemas.microsoft.com/office/drawing/2014/main" id="{A6F1C8F1-95DD-4B99-8976-5B18139BCB10}"/>
              </a:ext>
            </a:extLst>
          </p:cNvPr>
          <p:cNvSpPr txBox="1"/>
          <p:nvPr/>
        </p:nvSpPr>
        <p:spPr>
          <a:xfrm>
            <a:off x="4483387" y="3707753"/>
            <a:ext cx="840333" cy="369332"/>
          </a:xfrm>
          <a:prstGeom prst="rect">
            <a:avLst/>
          </a:prstGeom>
          <a:noFill/>
        </p:spPr>
        <p:txBody>
          <a:bodyPr wrap="square" rtlCol="0">
            <a:spAutoFit/>
          </a:bodyPr>
          <a:lstStyle/>
          <a:p>
            <a:pPr algn="ctr"/>
            <a:r>
              <a:rPr lang="en-IN" dirty="0"/>
              <a:t>0001</a:t>
            </a:r>
          </a:p>
        </p:txBody>
      </p:sp>
      <p:sp>
        <p:nvSpPr>
          <p:cNvPr id="23" name="TextBox 22">
            <a:extLst>
              <a:ext uri="{FF2B5EF4-FFF2-40B4-BE49-F238E27FC236}">
                <a16:creationId xmlns:a16="http://schemas.microsoft.com/office/drawing/2014/main" id="{6F63AC19-C252-404C-A5F9-A3A485208F22}"/>
              </a:ext>
            </a:extLst>
          </p:cNvPr>
          <p:cNvSpPr txBox="1"/>
          <p:nvPr/>
        </p:nvSpPr>
        <p:spPr>
          <a:xfrm>
            <a:off x="5978846" y="3716552"/>
            <a:ext cx="840333" cy="369332"/>
          </a:xfrm>
          <a:prstGeom prst="rect">
            <a:avLst/>
          </a:prstGeom>
          <a:noFill/>
        </p:spPr>
        <p:txBody>
          <a:bodyPr wrap="square" rtlCol="0">
            <a:spAutoFit/>
          </a:bodyPr>
          <a:lstStyle/>
          <a:p>
            <a:pPr algn="ctr"/>
            <a:r>
              <a:rPr lang="en-IN" dirty="0"/>
              <a:t>110</a:t>
            </a:r>
            <a:r>
              <a:rPr lang="en-IN" dirty="0">
                <a:solidFill>
                  <a:srgbClr val="C00000"/>
                </a:solidFill>
              </a:rPr>
              <a:t>0</a:t>
            </a:r>
          </a:p>
        </p:txBody>
      </p:sp>
      <p:sp>
        <p:nvSpPr>
          <p:cNvPr id="25" name="TextBox 24">
            <a:extLst>
              <a:ext uri="{FF2B5EF4-FFF2-40B4-BE49-F238E27FC236}">
                <a16:creationId xmlns:a16="http://schemas.microsoft.com/office/drawing/2014/main" id="{54AC8925-6F09-4ECB-A525-06ECF3DAAC67}"/>
              </a:ext>
            </a:extLst>
          </p:cNvPr>
          <p:cNvSpPr txBox="1"/>
          <p:nvPr/>
        </p:nvSpPr>
        <p:spPr>
          <a:xfrm>
            <a:off x="7700478" y="3697704"/>
            <a:ext cx="359413" cy="369332"/>
          </a:xfrm>
          <a:prstGeom prst="rect">
            <a:avLst/>
          </a:prstGeom>
          <a:noFill/>
        </p:spPr>
        <p:txBody>
          <a:bodyPr wrap="square" rtlCol="0">
            <a:spAutoFit/>
          </a:bodyPr>
          <a:lstStyle/>
          <a:p>
            <a:r>
              <a:rPr lang="en-IN" dirty="0">
                <a:solidFill>
                  <a:srgbClr val="C00000"/>
                </a:solidFill>
              </a:rPr>
              <a:t>1</a:t>
            </a:r>
          </a:p>
        </p:txBody>
      </p:sp>
      <p:sp>
        <p:nvSpPr>
          <p:cNvPr id="26" name="TextBox 25">
            <a:extLst>
              <a:ext uri="{FF2B5EF4-FFF2-40B4-BE49-F238E27FC236}">
                <a16:creationId xmlns:a16="http://schemas.microsoft.com/office/drawing/2014/main" id="{F63D5FCB-07F0-41E0-87A9-1C694C9E61C8}"/>
              </a:ext>
            </a:extLst>
          </p:cNvPr>
          <p:cNvSpPr txBox="1"/>
          <p:nvPr/>
        </p:nvSpPr>
        <p:spPr>
          <a:xfrm>
            <a:off x="9258820" y="3707753"/>
            <a:ext cx="359413" cy="369332"/>
          </a:xfrm>
          <a:prstGeom prst="rect">
            <a:avLst/>
          </a:prstGeom>
          <a:noFill/>
        </p:spPr>
        <p:txBody>
          <a:bodyPr wrap="square" rtlCol="0">
            <a:spAutoFit/>
          </a:bodyPr>
          <a:lstStyle/>
          <a:p>
            <a:r>
              <a:rPr lang="en-IN" dirty="0"/>
              <a:t>3</a:t>
            </a:r>
          </a:p>
        </p:txBody>
      </p:sp>
      <p:sp>
        <p:nvSpPr>
          <p:cNvPr id="27" name="TextBox 26">
            <a:extLst>
              <a:ext uri="{FF2B5EF4-FFF2-40B4-BE49-F238E27FC236}">
                <a16:creationId xmlns:a16="http://schemas.microsoft.com/office/drawing/2014/main" id="{FB45151B-0CF3-45D6-8059-EC614F663DED}"/>
              </a:ext>
            </a:extLst>
          </p:cNvPr>
          <p:cNvSpPr txBox="1"/>
          <p:nvPr/>
        </p:nvSpPr>
        <p:spPr>
          <a:xfrm>
            <a:off x="2959835" y="4118039"/>
            <a:ext cx="840333" cy="369332"/>
          </a:xfrm>
          <a:prstGeom prst="rect">
            <a:avLst/>
          </a:prstGeom>
          <a:noFill/>
        </p:spPr>
        <p:txBody>
          <a:bodyPr wrap="square" rtlCol="0">
            <a:spAutoFit/>
          </a:bodyPr>
          <a:lstStyle/>
          <a:p>
            <a:pPr algn="ctr"/>
            <a:r>
              <a:rPr lang="en-IN" dirty="0"/>
              <a:t>A+BR</a:t>
            </a:r>
          </a:p>
        </p:txBody>
      </p:sp>
      <p:sp>
        <p:nvSpPr>
          <p:cNvPr id="28" name="TextBox 27">
            <a:extLst>
              <a:ext uri="{FF2B5EF4-FFF2-40B4-BE49-F238E27FC236}">
                <a16:creationId xmlns:a16="http://schemas.microsoft.com/office/drawing/2014/main" id="{EAD07765-FA1F-41AC-B26A-EB7009154084}"/>
              </a:ext>
            </a:extLst>
          </p:cNvPr>
          <p:cNvSpPr txBox="1"/>
          <p:nvPr/>
        </p:nvSpPr>
        <p:spPr>
          <a:xfrm>
            <a:off x="4455294" y="4100639"/>
            <a:ext cx="840333" cy="369332"/>
          </a:xfrm>
          <a:prstGeom prst="rect">
            <a:avLst/>
          </a:prstGeom>
          <a:noFill/>
        </p:spPr>
        <p:txBody>
          <a:bodyPr wrap="square" rtlCol="0">
            <a:spAutoFit/>
          </a:bodyPr>
          <a:lstStyle/>
          <a:p>
            <a:pPr algn="ctr"/>
            <a:r>
              <a:rPr lang="en-IN" dirty="0"/>
              <a:t>1110</a:t>
            </a:r>
          </a:p>
        </p:txBody>
      </p:sp>
      <p:sp>
        <p:nvSpPr>
          <p:cNvPr id="29" name="TextBox 28">
            <a:extLst>
              <a:ext uri="{FF2B5EF4-FFF2-40B4-BE49-F238E27FC236}">
                <a16:creationId xmlns:a16="http://schemas.microsoft.com/office/drawing/2014/main" id="{BE541E69-90BA-47A4-A476-F8279B404F51}"/>
              </a:ext>
            </a:extLst>
          </p:cNvPr>
          <p:cNvSpPr txBox="1"/>
          <p:nvPr/>
        </p:nvSpPr>
        <p:spPr>
          <a:xfrm>
            <a:off x="5978846" y="4112926"/>
            <a:ext cx="840333" cy="369332"/>
          </a:xfrm>
          <a:prstGeom prst="rect">
            <a:avLst/>
          </a:prstGeom>
          <a:noFill/>
        </p:spPr>
        <p:txBody>
          <a:bodyPr wrap="square" rtlCol="0">
            <a:spAutoFit/>
          </a:bodyPr>
          <a:lstStyle/>
          <a:p>
            <a:pPr algn="ctr"/>
            <a:r>
              <a:rPr lang="en-IN" dirty="0"/>
              <a:t>1100</a:t>
            </a:r>
          </a:p>
        </p:txBody>
      </p:sp>
      <p:sp>
        <p:nvSpPr>
          <p:cNvPr id="30" name="TextBox 29">
            <a:extLst>
              <a:ext uri="{FF2B5EF4-FFF2-40B4-BE49-F238E27FC236}">
                <a16:creationId xmlns:a16="http://schemas.microsoft.com/office/drawing/2014/main" id="{91B56B79-9BC8-4383-82CA-9FE102FFB563}"/>
              </a:ext>
            </a:extLst>
          </p:cNvPr>
          <p:cNvSpPr txBox="1"/>
          <p:nvPr/>
        </p:nvSpPr>
        <p:spPr>
          <a:xfrm>
            <a:off x="7700477" y="4106836"/>
            <a:ext cx="359413" cy="369332"/>
          </a:xfrm>
          <a:prstGeom prst="rect">
            <a:avLst/>
          </a:prstGeom>
          <a:noFill/>
        </p:spPr>
        <p:txBody>
          <a:bodyPr wrap="square" rtlCol="0">
            <a:spAutoFit/>
          </a:bodyPr>
          <a:lstStyle/>
          <a:p>
            <a:r>
              <a:rPr lang="en-IN" dirty="0"/>
              <a:t>1</a:t>
            </a:r>
          </a:p>
        </p:txBody>
      </p:sp>
      <p:sp>
        <p:nvSpPr>
          <p:cNvPr id="31" name="TextBox 30">
            <a:extLst>
              <a:ext uri="{FF2B5EF4-FFF2-40B4-BE49-F238E27FC236}">
                <a16:creationId xmlns:a16="http://schemas.microsoft.com/office/drawing/2014/main" id="{95776580-4367-41EA-906A-8B3A87237A92}"/>
              </a:ext>
            </a:extLst>
          </p:cNvPr>
          <p:cNvSpPr txBox="1"/>
          <p:nvPr/>
        </p:nvSpPr>
        <p:spPr>
          <a:xfrm>
            <a:off x="2964730" y="4475830"/>
            <a:ext cx="840333" cy="369332"/>
          </a:xfrm>
          <a:prstGeom prst="rect">
            <a:avLst/>
          </a:prstGeom>
          <a:noFill/>
        </p:spPr>
        <p:txBody>
          <a:bodyPr wrap="square" rtlCol="0">
            <a:spAutoFit/>
          </a:bodyPr>
          <a:lstStyle/>
          <a:p>
            <a:pPr algn="ctr"/>
            <a:r>
              <a:rPr lang="en-IN" dirty="0"/>
              <a:t>ASHR</a:t>
            </a:r>
          </a:p>
        </p:txBody>
      </p:sp>
      <p:sp>
        <p:nvSpPr>
          <p:cNvPr id="32" name="TextBox 31">
            <a:extLst>
              <a:ext uri="{FF2B5EF4-FFF2-40B4-BE49-F238E27FC236}">
                <a16:creationId xmlns:a16="http://schemas.microsoft.com/office/drawing/2014/main" id="{41A4EE6B-E899-4BE9-AF58-2FDCF8772272}"/>
              </a:ext>
            </a:extLst>
          </p:cNvPr>
          <p:cNvSpPr txBox="1"/>
          <p:nvPr/>
        </p:nvSpPr>
        <p:spPr>
          <a:xfrm>
            <a:off x="4492270" y="4469971"/>
            <a:ext cx="840333" cy="369332"/>
          </a:xfrm>
          <a:prstGeom prst="rect">
            <a:avLst/>
          </a:prstGeom>
          <a:noFill/>
        </p:spPr>
        <p:txBody>
          <a:bodyPr wrap="square" rtlCol="0">
            <a:spAutoFit/>
          </a:bodyPr>
          <a:lstStyle/>
          <a:p>
            <a:pPr algn="ctr"/>
            <a:r>
              <a:rPr lang="en-IN" dirty="0"/>
              <a:t>1111</a:t>
            </a:r>
          </a:p>
        </p:txBody>
      </p:sp>
      <p:sp>
        <p:nvSpPr>
          <p:cNvPr id="33" name="TextBox 32">
            <a:extLst>
              <a:ext uri="{FF2B5EF4-FFF2-40B4-BE49-F238E27FC236}">
                <a16:creationId xmlns:a16="http://schemas.microsoft.com/office/drawing/2014/main" id="{99E81392-B927-4CE1-AFEC-F491E034C495}"/>
              </a:ext>
            </a:extLst>
          </p:cNvPr>
          <p:cNvSpPr txBox="1"/>
          <p:nvPr/>
        </p:nvSpPr>
        <p:spPr>
          <a:xfrm>
            <a:off x="5999328" y="4415774"/>
            <a:ext cx="840333" cy="369332"/>
          </a:xfrm>
          <a:prstGeom prst="rect">
            <a:avLst/>
          </a:prstGeom>
          <a:noFill/>
        </p:spPr>
        <p:txBody>
          <a:bodyPr wrap="square" rtlCol="0">
            <a:spAutoFit/>
          </a:bodyPr>
          <a:lstStyle/>
          <a:p>
            <a:pPr algn="ctr"/>
            <a:r>
              <a:rPr lang="en-IN" dirty="0"/>
              <a:t>011</a:t>
            </a:r>
            <a:r>
              <a:rPr lang="en-IN" dirty="0">
                <a:solidFill>
                  <a:srgbClr val="C00000"/>
                </a:solidFill>
              </a:rPr>
              <a:t>0</a:t>
            </a:r>
          </a:p>
        </p:txBody>
      </p:sp>
      <p:sp>
        <p:nvSpPr>
          <p:cNvPr id="34" name="TextBox 33">
            <a:extLst>
              <a:ext uri="{FF2B5EF4-FFF2-40B4-BE49-F238E27FC236}">
                <a16:creationId xmlns:a16="http://schemas.microsoft.com/office/drawing/2014/main" id="{3C195064-6BEA-46BF-B8BA-2B267918924B}"/>
              </a:ext>
            </a:extLst>
          </p:cNvPr>
          <p:cNvSpPr txBox="1"/>
          <p:nvPr/>
        </p:nvSpPr>
        <p:spPr>
          <a:xfrm>
            <a:off x="7719402" y="4475830"/>
            <a:ext cx="359413" cy="369332"/>
          </a:xfrm>
          <a:prstGeom prst="rect">
            <a:avLst/>
          </a:prstGeom>
          <a:noFill/>
        </p:spPr>
        <p:txBody>
          <a:bodyPr wrap="square" rtlCol="0">
            <a:spAutoFit/>
          </a:bodyPr>
          <a:lstStyle/>
          <a:p>
            <a:r>
              <a:rPr lang="en-IN" dirty="0">
                <a:solidFill>
                  <a:srgbClr val="C00000"/>
                </a:solidFill>
              </a:rPr>
              <a:t>0</a:t>
            </a:r>
          </a:p>
        </p:txBody>
      </p:sp>
      <p:sp>
        <p:nvSpPr>
          <p:cNvPr id="35" name="TextBox 34">
            <a:extLst>
              <a:ext uri="{FF2B5EF4-FFF2-40B4-BE49-F238E27FC236}">
                <a16:creationId xmlns:a16="http://schemas.microsoft.com/office/drawing/2014/main" id="{5CE4D72A-82ED-40BA-A5FE-2F7EB9637F4D}"/>
              </a:ext>
            </a:extLst>
          </p:cNvPr>
          <p:cNvSpPr txBox="1"/>
          <p:nvPr/>
        </p:nvSpPr>
        <p:spPr>
          <a:xfrm>
            <a:off x="9207535" y="4469971"/>
            <a:ext cx="359413" cy="369332"/>
          </a:xfrm>
          <a:prstGeom prst="rect">
            <a:avLst/>
          </a:prstGeom>
          <a:noFill/>
        </p:spPr>
        <p:txBody>
          <a:bodyPr wrap="square" rtlCol="0">
            <a:spAutoFit/>
          </a:bodyPr>
          <a:lstStyle/>
          <a:p>
            <a:r>
              <a:rPr lang="en-IN" dirty="0"/>
              <a:t>2</a:t>
            </a:r>
          </a:p>
        </p:txBody>
      </p:sp>
      <p:sp>
        <p:nvSpPr>
          <p:cNvPr id="36" name="TextBox 35">
            <a:extLst>
              <a:ext uri="{FF2B5EF4-FFF2-40B4-BE49-F238E27FC236}">
                <a16:creationId xmlns:a16="http://schemas.microsoft.com/office/drawing/2014/main" id="{C5F1E938-968D-4FA9-ABC1-920DC72E89EE}"/>
              </a:ext>
            </a:extLst>
          </p:cNvPr>
          <p:cNvSpPr txBox="1"/>
          <p:nvPr/>
        </p:nvSpPr>
        <p:spPr>
          <a:xfrm>
            <a:off x="2974693" y="4820713"/>
            <a:ext cx="840333" cy="369332"/>
          </a:xfrm>
          <a:prstGeom prst="rect">
            <a:avLst/>
          </a:prstGeom>
          <a:noFill/>
        </p:spPr>
        <p:txBody>
          <a:bodyPr wrap="square" rtlCol="0">
            <a:spAutoFit/>
          </a:bodyPr>
          <a:lstStyle/>
          <a:p>
            <a:pPr algn="ctr"/>
            <a:r>
              <a:rPr lang="en-IN" dirty="0"/>
              <a:t>ASHR</a:t>
            </a:r>
          </a:p>
        </p:txBody>
      </p:sp>
      <p:sp>
        <p:nvSpPr>
          <p:cNvPr id="37" name="TextBox 36">
            <a:extLst>
              <a:ext uri="{FF2B5EF4-FFF2-40B4-BE49-F238E27FC236}">
                <a16:creationId xmlns:a16="http://schemas.microsoft.com/office/drawing/2014/main" id="{93CF8170-6A65-46B9-8A36-0B913873863F}"/>
              </a:ext>
            </a:extLst>
          </p:cNvPr>
          <p:cNvSpPr txBox="1"/>
          <p:nvPr/>
        </p:nvSpPr>
        <p:spPr>
          <a:xfrm>
            <a:off x="4482307" y="4830022"/>
            <a:ext cx="840333" cy="369332"/>
          </a:xfrm>
          <a:prstGeom prst="rect">
            <a:avLst/>
          </a:prstGeom>
          <a:noFill/>
        </p:spPr>
        <p:txBody>
          <a:bodyPr wrap="square" rtlCol="0">
            <a:spAutoFit/>
          </a:bodyPr>
          <a:lstStyle/>
          <a:p>
            <a:pPr algn="ctr"/>
            <a:r>
              <a:rPr lang="en-IN" dirty="0"/>
              <a:t>1111</a:t>
            </a:r>
          </a:p>
        </p:txBody>
      </p:sp>
      <p:sp>
        <p:nvSpPr>
          <p:cNvPr id="38" name="TextBox 37">
            <a:extLst>
              <a:ext uri="{FF2B5EF4-FFF2-40B4-BE49-F238E27FC236}">
                <a16:creationId xmlns:a16="http://schemas.microsoft.com/office/drawing/2014/main" id="{B621F89A-1F5D-4358-BC5E-75CD8F701F5C}"/>
              </a:ext>
            </a:extLst>
          </p:cNvPr>
          <p:cNvSpPr txBox="1"/>
          <p:nvPr/>
        </p:nvSpPr>
        <p:spPr>
          <a:xfrm>
            <a:off x="5958052" y="4824555"/>
            <a:ext cx="840333" cy="369332"/>
          </a:xfrm>
          <a:prstGeom prst="rect">
            <a:avLst/>
          </a:prstGeom>
          <a:noFill/>
        </p:spPr>
        <p:txBody>
          <a:bodyPr wrap="square" rtlCol="0">
            <a:spAutoFit/>
          </a:bodyPr>
          <a:lstStyle/>
          <a:p>
            <a:pPr algn="ctr"/>
            <a:r>
              <a:rPr lang="en-IN" dirty="0"/>
              <a:t>101</a:t>
            </a:r>
            <a:r>
              <a:rPr lang="en-IN" dirty="0">
                <a:solidFill>
                  <a:srgbClr val="C00000"/>
                </a:solidFill>
              </a:rPr>
              <a:t>1</a:t>
            </a:r>
          </a:p>
        </p:txBody>
      </p:sp>
      <p:sp>
        <p:nvSpPr>
          <p:cNvPr id="39" name="TextBox 38">
            <a:extLst>
              <a:ext uri="{FF2B5EF4-FFF2-40B4-BE49-F238E27FC236}">
                <a16:creationId xmlns:a16="http://schemas.microsoft.com/office/drawing/2014/main" id="{BB90E13F-C678-47A0-A7EF-4ECA056D72B3}"/>
              </a:ext>
            </a:extLst>
          </p:cNvPr>
          <p:cNvSpPr txBox="1"/>
          <p:nvPr/>
        </p:nvSpPr>
        <p:spPr>
          <a:xfrm>
            <a:off x="7709439" y="4820713"/>
            <a:ext cx="359413" cy="369332"/>
          </a:xfrm>
          <a:prstGeom prst="rect">
            <a:avLst/>
          </a:prstGeom>
          <a:noFill/>
        </p:spPr>
        <p:txBody>
          <a:bodyPr wrap="square" rtlCol="0">
            <a:spAutoFit/>
          </a:bodyPr>
          <a:lstStyle/>
          <a:p>
            <a:r>
              <a:rPr lang="en-IN" dirty="0">
                <a:solidFill>
                  <a:srgbClr val="C00000"/>
                </a:solidFill>
              </a:rPr>
              <a:t>0</a:t>
            </a:r>
          </a:p>
        </p:txBody>
      </p:sp>
      <p:sp>
        <p:nvSpPr>
          <p:cNvPr id="40" name="TextBox 39">
            <a:extLst>
              <a:ext uri="{FF2B5EF4-FFF2-40B4-BE49-F238E27FC236}">
                <a16:creationId xmlns:a16="http://schemas.microsoft.com/office/drawing/2014/main" id="{8DA49754-DF2E-4E2F-B26E-49C39C0247E7}"/>
              </a:ext>
            </a:extLst>
          </p:cNvPr>
          <p:cNvSpPr txBox="1"/>
          <p:nvPr/>
        </p:nvSpPr>
        <p:spPr>
          <a:xfrm>
            <a:off x="9193922" y="4810155"/>
            <a:ext cx="359413" cy="369332"/>
          </a:xfrm>
          <a:prstGeom prst="rect">
            <a:avLst/>
          </a:prstGeom>
          <a:noFill/>
        </p:spPr>
        <p:txBody>
          <a:bodyPr wrap="square" rtlCol="0">
            <a:spAutoFit/>
          </a:bodyPr>
          <a:lstStyle/>
          <a:p>
            <a:r>
              <a:rPr lang="en-IN" dirty="0"/>
              <a:t>1</a:t>
            </a:r>
          </a:p>
        </p:txBody>
      </p:sp>
      <p:sp>
        <p:nvSpPr>
          <p:cNvPr id="41" name="TextBox 40">
            <a:extLst>
              <a:ext uri="{FF2B5EF4-FFF2-40B4-BE49-F238E27FC236}">
                <a16:creationId xmlns:a16="http://schemas.microsoft.com/office/drawing/2014/main" id="{73E5C106-662B-4AA0-B5F2-C5CE31B77C69}"/>
              </a:ext>
            </a:extLst>
          </p:cNvPr>
          <p:cNvSpPr txBox="1"/>
          <p:nvPr/>
        </p:nvSpPr>
        <p:spPr>
          <a:xfrm>
            <a:off x="2930458" y="5302711"/>
            <a:ext cx="1253061" cy="369332"/>
          </a:xfrm>
          <a:prstGeom prst="rect">
            <a:avLst/>
          </a:prstGeom>
          <a:noFill/>
        </p:spPr>
        <p:txBody>
          <a:bodyPr wrap="square" rtlCol="0">
            <a:spAutoFit/>
          </a:bodyPr>
          <a:lstStyle/>
          <a:p>
            <a:pPr algn="ctr"/>
            <a:r>
              <a:rPr lang="en-IN" dirty="0"/>
              <a:t>A + BR’ + 1</a:t>
            </a:r>
          </a:p>
        </p:txBody>
      </p:sp>
      <p:sp>
        <p:nvSpPr>
          <p:cNvPr id="42" name="TextBox 41">
            <a:extLst>
              <a:ext uri="{FF2B5EF4-FFF2-40B4-BE49-F238E27FC236}">
                <a16:creationId xmlns:a16="http://schemas.microsoft.com/office/drawing/2014/main" id="{0C8C18C5-C507-41C6-A75C-79202E33337E}"/>
              </a:ext>
            </a:extLst>
          </p:cNvPr>
          <p:cNvSpPr txBox="1"/>
          <p:nvPr/>
        </p:nvSpPr>
        <p:spPr>
          <a:xfrm>
            <a:off x="4482307" y="5271007"/>
            <a:ext cx="840333" cy="369332"/>
          </a:xfrm>
          <a:prstGeom prst="rect">
            <a:avLst/>
          </a:prstGeom>
          <a:noFill/>
        </p:spPr>
        <p:txBody>
          <a:bodyPr wrap="square" rtlCol="0">
            <a:spAutoFit/>
          </a:bodyPr>
          <a:lstStyle/>
          <a:p>
            <a:pPr algn="ctr"/>
            <a:r>
              <a:rPr lang="en-IN" dirty="0"/>
              <a:t>0010</a:t>
            </a:r>
          </a:p>
        </p:txBody>
      </p:sp>
      <p:sp>
        <p:nvSpPr>
          <p:cNvPr id="43" name="TextBox 42">
            <a:extLst>
              <a:ext uri="{FF2B5EF4-FFF2-40B4-BE49-F238E27FC236}">
                <a16:creationId xmlns:a16="http://schemas.microsoft.com/office/drawing/2014/main" id="{D41239D5-4472-4BB4-956E-9D654BB02CDD}"/>
              </a:ext>
            </a:extLst>
          </p:cNvPr>
          <p:cNvSpPr txBox="1"/>
          <p:nvPr/>
        </p:nvSpPr>
        <p:spPr>
          <a:xfrm>
            <a:off x="5999327" y="5293584"/>
            <a:ext cx="840333" cy="369332"/>
          </a:xfrm>
          <a:prstGeom prst="rect">
            <a:avLst/>
          </a:prstGeom>
          <a:noFill/>
        </p:spPr>
        <p:txBody>
          <a:bodyPr wrap="square" rtlCol="0">
            <a:spAutoFit/>
          </a:bodyPr>
          <a:lstStyle/>
          <a:p>
            <a:pPr algn="ctr"/>
            <a:r>
              <a:rPr lang="en-IN" dirty="0"/>
              <a:t>101</a:t>
            </a:r>
            <a:r>
              <a:rPr lang="en-IN" dirty="0">
                <a:solidFill>
                  <a:srgbClr val="C00000"/>
                </a:solidFill>
              </a:rPr>
              <a:t>1</a:t>
            </a:r>
          </a:p>
        </p:txBody>
      </p:sp>
      <p:sp>
        <p:nvSpPr>
          <p:cNvPr id="44" name="TextBox 43">
            <a:extLst>
              <a:ext uri="{FF2B5EF4-FFF2-40B4-BE49-F238E27FC236}">
                <a16:creationId xmlns:a16="http://schemas.microsoft.com/office/drawing/2014/main" id="{E186720C-C4EC-41BA-BAC4-6A767EFC4527}"/>
              </a:ext>
            </a:extLst>
          </p:cNvPr>
          <p:cNvSpPr txBox="1"/>
          <p:nvPr/>
        </p:nvSpPr>
        <p:spPr>
          <a:xfrm>
            <a:off x="7734863" y="5322871"/>
            <a:ext cx="226230" cy="369332"/>
          </a:xfrm>
          <a:prstGeom prst="rect">
            <a:avLst/>
          </a:prstGeom>
          <a:noFill/>
        </p:spPr>
        <p:txBody>
          <a:bodyPr wrap="square" rtlCol="0">
            <a:spAutoFit/>
          </a:bodyPr>
          <a:lstStyle/>
          <a:p>
            <a:r>
              <a:rPr lang="en-IN" dirty="0">
                <a:solidFill>
                  <a:srgbClr val="C00000"/>
                </a:solidFill>
              </a:rPr>
              <a:t>1</a:t>
            </a:r>
          </a:p>
        </p:txBody>
      </p:sp>
      <p:sp>
        <p:nvSpPr>
          <p:cNvPr id="45" name="TextBox 44">
            <a:extLst>
              <a:ext uri="{FF2B5EF4-FFF2-40B4-BE49-F238E27FC236}">
                <a16:creationId xmlns:a16="http://schemas.microsoft.com/office/drawing/2014/main" id="{3C8CFE17-BA31-445A-90C6-3A57A8F28B16}"/>
              </a:ext>
            </a:extLst>
          </p:cNvPr>
          <p:cNvSpPr txBox="1"/>
          <p:nvPr/>
        </p:nvSpPr>
        <p:spPr>
          <a:xfrm>
            <a:off x="9190583" y="5335005"/>
            <a:ext cx="359413" cy="369332"/>
          </a:xfrm>
          <a:prstGeom prst="rect">
            <a:avLst/>
          </a:prstGeom>
          <a:noFill/>
        </p:spPr>
        <p:txBody>
          <a:bodyPr wrap="square" rtlCol="0">
            <a:spAutoFit/>
          </a:bodyPr>
          <a:lstStyle/>
          <a:p>
            <a:r>
              <a:rPr lang="en-IN" dirty="0"/>
              <a:t>0</a:t>
            </a:r>
          </a:p>
        </p:txBody>
      </p:sp>
      <p:sp>
        <p:nvSpPr>
          <p:cNvPr id="46" name="TextBox 45">
            <a:extLst>
              <a:ext uri="{FF2B5EF4-FFF2-40B4-BE49-F238E27FC236}">
                <a16:creationId xmlns:a16="http://schemas.microsoft.com/office/drawing/2014/main" id="{1236FC8D-7AD8-48AF-88DC-B5BE7A98FDB4}"/>
              </a:ext>
            </a:extLst>
          </p:cNvPr>
          <p:cNvSpPr txBox="1"/>
          <p:nvPr/>
        </p:nvSpPr>
        <p:spPr>
          <a:xfrm>
            <a:off x="2974693" y="5784709"/>
            <a:ext cx="840333" cy="369332"/>
          </a:xfrm>
          <a:prstGeom prst="rect">
            <a:avLst/>
          </a:prstGeom>
          <a:noFill/>
        </p:spPr>
        <p:txBody>
          <a:bodyPr wrap="square" rtlCol="0">
            <a:spAutoFit/>
          </a:bodyPr>
          <a:lstStyle/>
          <a:p>
            <a:pPr algn="ctr"/>
            <a:r>
              <a:rPr lang="en-IN" dirty="0"/>
              <a:t>ASHR</a:t>
            </a:r>
          </a:p>
        </p:txBody>
      </p:sp>
      <p:sp>
        <p:nvSpPr>
          <p:cNvPr id="47" name="TextBox 46">
            <a:extLst>
              <a:ext uri="{FF2B5EF4-FFF2-40B4-BE49-F238E27FC236}">
                <a16:creationId xmlns:a16="http://schemas.microsoft.com/office/drawing/2014/main" id="{CE892401-27D3-494B-88E0-67859352F1AF}"/>
              </a:ext>
            </a:extLst>
          </p:cNvPr>
          <p:cNvSpPr txBox="1"/>
          <p:nvPr/>
        </p:nvSpPr>
        <p:spPr>
          <a:xfrm>
            <a:off x="4448866" y="5797422"/>
            <a:ext cx="840333" cy="369332"/>
          </a:xfrm>
          <a:prstGeom prst="rect">
            <a:avLst/>
          </a:prstGeom>
          <a:noFill/>
        </p:spPr>
        <p:txBody>
          <a:bodyPr wrap="square" rtlCol="0">
            <a:spAutoFit/>
          </a:bodyPr>
          <a:lstStyle/>
          <a:p>
            <a:pPr algn="ctr"/>
            <a:r>
              <a:rPr lang="en-IN" dirty="0">
                <a:solidFill>
                  <a:srgbClr val="C00000"/>
                </a:solidFill>
              </a:rPr>
              <a:t>0001</a:t>
            </a:r>
          </a:p>
        </p:txBody>
      </p:sp>
      <p:sp>
        <p:nvSpPr>
          <p:cNvPr id="48" name="TextBox 47">
            <a:extLst>
              <a:ext uri="{FF2B5EF4-FFF2-40B4-BE49-F238E27FC236}">
                <a16:creationId xmlns:a16="http://schemas.microsoft.com/office/drawing/2014/main" id="{23C9B644-EC64-4A75-A194-36020459D2FC}"/>
              </a:ext>
            </a:extLst>
          </p:cNvPr>
          <p:cNvSpPr txBox="1"/>
          <p:nvPr/>
        </p:nvSpPr>
        <p:spPr>
          <a:xfrm>
            <a:off x="6021727" y="5815583"/>
            <a:ext cx="840333" cy="369332"/>
          </a:xfrm>
          <a:prstGeom prst="rect">
            <a:avLst/>
          </a:prstGeom>
          <a:noFill/>
        </p:spPr>
        <p:txBody>
          <a:bodyPr wrap="square" rtlCol="0">
            <a:spAutoFit/>
          </a:bodyPr>
          <a:lstStyle/>
          <a:p>
            <a:pPr algn="ctr"/>
            <a:r>
              <a:rPr lang="en-IN" dirty="0">
                <a:solidFill>
                  <a:srgbClr val="C00000"/>
                </a:solidFill>
              </a:rPr>
              <a:t>0101</a:t>
            </a:r>
          </a:p>
        </p:txBody>
      </p:sp>
      <p:sp>
        <p:nvSpPr>
          <p:cNvPr id="49" name="TextBox 48">
            <a:extLst>
              <a:ext uri="{FF2B5EF4-FFF2-40B4-BE49-F238E27FC236}">
                <a16:creationId xmlns:a16="http://schemas.microsoft.com/office/drawing/2014/main" id="{33090BCA-305F-491B-988D-AF7DCB83A514}"/>
              </a:ext>
            </a:extLst>
          </p:cNvPr>
          <p:cNvSpPr txBox="1"/>
          <p:nvPr/>
        </p:nvSpPr>
        <p:spPr>
          <a:xfrm>
            <a:off x="7749456" y="5734755"/>
            <a:ext cx="226230"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335036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8" grpId="0"/>
      <p:bldP spid="19" grpId="0"/>
      <p:bldP spid="20" grpId="0"/>
      <p:bldP spid="21" grpId="0"/>
      <p:bldP spid="22" grpId="0"/>
      <p:bldP spid="23"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A52584C-3E24-40E5-9A5D-56020B3CBFD4}"/>
              </a:ext>
            </a:extLst>
          </p:cNvPr>
          <p:cNvSpPr txBox="1">
            <a:spLocks noChangeArrowheads="1"/>
          </p:cNvSpPr>
          <p:nvPr/>
        </p:nvSpPr>
        <p:spPr bwMode="auto">
          <a:xfrm>
            <a:off x="838200" y="504303"/>
            <a:ext cx="6919330" cy="104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algn="l" defTabSz="914400" rtl="0" eaLnBrk="0" fontAlgn="base" latinLnBrk="0" hangingPunct="0">
              <a:lnSpc>
                <a:spcPct val="90000"/>
              </a:lnSpc>
              <a:spcBef>
                <a:spcPct val="0"/>
              </a:spcBef>
              <a:spcAft>
                <a:spcPct val="0"/>
              </a:spcAft>
              <a:buNone/>
              <a:defRPr sz="4400" kern="1200">
                <a:solidFill>
                  <a:schemeClr val="tx1"/>
                </a:solidFill>
                <a:latin typeface="Arial" panose="020B0604020202020204" pitchFamily="34" charset="0"/>
                <a:ea typeface="+mj-ea"/>
                <a:cs typeface="+mj-cs"/>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en-US" sz="2200" dirty="0">
                <a:solidFill>
                  <a:srgbClr val="C00000"/>
                </a:solidFill>
                <a:latin typeface="Times New Roman" panose="02020603050405020304" pitchFamily="18" charset="0"/>
                <a:cs typeface="Times New Roman" panose="02020603050405020304" pitchFamily="18" charset="0"/>
              </a:rPr>
              <a:t>Example 2: Compute  -9 ×-13 using the Booth’s algorithm. </a:t>
            </a:r>
            <a:br>
              <a:rPr lang="en-US" altLang="en-US" sz="2200" dirty="0">
                <a:solidFill>
                  <a:srgbClr val="C00000"/>
                </a:solidFill>
                <a:latin typeface="Times New Roman" panose="02020603050405020304" pitchFamily="18" charset="0"/>
                <a:cs typeface="Times New Roman" panose="02020603050405020304" pitchFamily="18" charset="0"/>
              </a:rPr>
            </a:br>
            <a:endParaRPr lang="en-US" altLang="en-US" sz="2200" dirty="0">
              <a:solidFill>
                <a:srgbClr val="C00000"/>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6A2F4994-C3E0-4E4B-BF69-B0F7140FE150}"/>
              </a:ext>
            </a:extLst>
          </p:cNvPr>
          <p:cNvSpPr txBox="1">
            <a:spLocks noChangeArrowheads="1"/>
          </p:cNvSpPr>
          <p:nvPr/>
        </p:nvSpPr>
        <p:spPr bwMode="auto">
          <a:xfrm>
            <a:off x="756007" y="2381790"/>
            <a:ext cx="6659644" cy="104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algn="l" defTabSz="914400" rtl="0" eaLnBrk="0" fontAlgn="base" latinLnBrk="0" hangingPunct="0">
              <a:lnSpc>
                <a:spcPct val="90000"/>
              </a:lnSpc>
              <a:spcBef>
                <a:spcPct val="0"/>
              </a:spcBef>
              <a:spcAft>
                <a:spcPct val="0"/>
              </a:spcAft>
              <a:buNone/>
              <a:defRPr sz="4400" kern="1200">
                <a:solidFill>
                  <a:schemeClr val="tx1"/>
                </a:solidFill>
                <a:latin typeface="Arial" panose="020B0604020202020204" pitchFamily="34" charset="0"/>
                <a:ea typeface="+mj-ea"/>
                <a:cs typeface="+mj-cs"/>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en-US" sz="2200" dirty="0">
                <a:solidFill>
                  <a:srgbClr val="C00000"/>
                </a:solidFill>
                <a:latin typeface="Times New Roman" panose="02020603050405020304" pitchFamily="18" charset="0"/>
                <a:cs typeface="Times New Roman" panose="02020603050405020304" pitchFamily="18" charset="0"/>
              </a:rPr>
              <a:t>Example 3: Compute  7 × 3 using the Booth’s algorithm. </a:t>
            </a:r>
            <a:br>
              <a:rPr lang="en-US" altLang="en-US" sz="2200" dirty="0">
                <a:solidFill>
                  <a:srgbClr val="C00000"/>
                </a:solidFill>
                <a:latin typeface="Times New Roman" panose="02020603050405020304" pitchFamily="18" charset="0"/>
                <a:cs typeface="Times New Roman" panose="02020603050405020304" pitchFamily="18" charset="0"/>
              </a:rPr>
            </a:br>
            <a:endParaRPr lang="en-US" alt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46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6D7CFD-084D-4DC0-AD08-430F8FAB91B8}"/>
              </a:ext>
            </a:extLst>
          </p:cNvPr>
          <p:cNvSpPr txBox="1"/>
          <p:nvPr/>
        </p:nvSpPr>
        <p:spPr>
          <a:xfrm>
            <a:off x="787685" y="4289462"/>
            <a:ext cx="11140612" cy="16879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Signed numbers use </a:t>
            </a:r>
            <a:r>
              <a:rPr lang="en-US" sz="2400" i="1" dirty="0">
                <a:solidFill>
                  <a:srgbClr val="FF0000"/>
                </a:solidFill>
                <a:latin typeface="Times New Roman" panose="02020603050405020304" pitchFamily="18" charset="0"/>
                <a:cs typeface="Times New Roman" panose="02020603050405020304" pitchFamily="18" charset="0"/>
              </a:rPr>
              <a:t>sign flag </a:t>
            </a:r>
            <a:r>
              <a:rPr lang="en-US" sz="2400" dirty="0">
                <a:solidFill>
                  <a:srgbClr val="002060"/>
                </a:solidFill>
                <a:latin typeface="Times New Roman" panose="02020603050405020304" pitchFamily="18" charset="0"/>
                <a:cs typeface="Times New Roman" panose="02020603050405020304" pitchFamily="18" charset="0"/>
              </a:rPr>
              <a:t>or can be distinguish between negative values and positive values.</a:t>
            </a:r>
          </a:p>
          <a:p>
            <a:pPr marL="342900" indent="-342900">
              <a:lnSpc>
                <a:spcPct val="150000"/>
              </a:lnSpc>
              <a:buFont typeface="Arial" panose="020B0604020202020204"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 Whereas unsigned numbers stored only positive numbers but not negative numbers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AA60AC12-965B-49C9-9F26-FAF8F82C3A32}"/>
              </a:ext>
            </a:extLst>
          </p:cNvPr>
          <p:cNvGrpSpPr/>
          <p:nvPr/>
        </p:nvGrpSpPr>
        <p:grpSpPr>
          <a:xfrm>
            <a:off x="1960331" y="162160"/>
            <a:ext cx="6915150" cy="3608456"/>
            <a:chOff x="1960331" y="162160"/>
            <a:chExt cx="6915150" cy="3608456"/>
          </a:xfrm>
        </p:grpSpPr>
        <p:pic>
          <p:nvPicPr>
            <p:cNvPr id="2052" name="Picture 4">
              <a:extLst>
                <a:ext uri="{FF2B5EF4-FFF2-40B4-BE49-F238E27FC236}">
                  <a16:creationId xmlns:a16="http://schemas.microsoft.com/office/drawing/2014/main" id="{58C65AAD-968F-4535-BFF9-8264E9AE3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152"/>
            <a:stretch/>
          </p:blipFill>
          <p:spPr bwMode="auto">
            <a:xfrm>
              <a:off x="1960331" y="162160"/>
              <a:ext cx="6915150" cy="36084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62F3B7-ED6F-4D43-A447-40F2BDEE13A7}"/>
                </a:ext>
              </a:extLst>
            </p:cNvPr>
            <p:cNvSpPr/>
            <p:nvPr/>
          </p:nvSpPr>
          <p:spPr>
            <a:xfrm>
              <a:off x="2476072" y="2465798"/>
              <a:ext cx="1397285" cy="54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4628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E5045929-9C7D-4424-8196-B54A9A46C561}"/>
              </a:ext>
            </a:extLst>
          </p:cNvPr>
          <p:cNvSpPr>
            <a:spLocks noChangeAspect="1" noChangeArrowheads="1" noTextEdit="1"/>
          </p:cNvSpPr>
          <p:nvPr/>
        </p:nvSpPr>
        <p:spPr bwMode="auto">
          <a:xfrm>
            <a:off x="1021759" y="507252"/>
            <a:ext cx="10810875"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 name="Line 5">
            <a:extLst>
              <a:ext uri="{FF2B5EF4-FFF2-40B4-BE49-F238E27FC236}">
                <a16:creationId xmlns:a16="http://schemas.microsoft.com/office/drawing/2014/main" id="{7C396E71-2A70-413E-B544-0C87596492DA}"/>
              </a:ext>
            </a:extLst>
          </p:cNvPr>
          <p:cNvSpPr>
            <a:spLocks noChangeShapeType="1"/>
          </p:cNvSpPr>
          <p:nvPr/>
        </p:nvSpPr>
        <p:spPr bwMode="auto">
          <a:xfrm>
            <a:off x="5290546" y="526823"/>
            <a:ext cx="0" cy="554355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Line 6">
            <a:extLst>
              <a:ext uri="{FF2B5EF4-FFF2-40B4-BE49-F238E27FC236}">
                <a16:creationId xmlns:a16="http://schemas.microsoft.com/office/drawing/2014/main" id="{085E107A-058D-49BF-A3B0-916D55F0FCED}"/>
              </a:ext>
            </a:extLst>
          </p:cNvPr>
          <p:cNvSpPr>
            <a:spLocks noChangeShapeType="1"/>
          </p:cNvSpPr>
          <p:nvPr/>
        </p:nvSpPr>
        <p:spPr bwMode="auto">
          <a:xfrm>
            <a:off x="6144621" y="526823"/>
            <a:ext cx="0" cy="554355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Line 7">
            <a:extLst>
              <a:ext uri="{FF2B5EF4-FFF2-40B4-BE49-F238E27FC236}">
                <a16:creationId xmlns:a16="http://schemas.microsoft.com/office/drawing/2014/main" id="{7EFD4048-CA7A-41C8-88B9-2E75DEA3709D}"/>
              </a:ext>
            </a:extLst>
          </p:cNvPr>
          <p:cNvSpPr>
            <a:spLocks noChangeShapeType="1"/>
          </p:cNvSpPr>
          <p:nvPr/>
        </p:nvSpPr>
        <p:spPr bwMode="auto">
          <a:xfrm>
            <a:off x="8344896" y="526823"/>
            <a:ext cx="0" cy="554355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Line 8">
            <a:extLst>
              <a:ext uri="{FF2B5EF4-FFF2-40B4-BE49-F238E27FC236}">
                <a16:creationId xmlns:a16="http://schemas.microsoft.com/office/drawing/2014/main" id="{2E535FE7-BE0E-49B4-83CF-B90ADF9EB282}"/>
              </a:ext>
            </a:extLst>
          </p:cNvPr>
          <p:cNvSpPr>
            <a:spLocks noChangeShapeType="1"/>
          </p:cNvSpPr>
          <p:nvPr/>
        </p:nvSpPr>
        <p:spPr bwMode="auto">
          <a:xfrm>
            <a:off x="10642009" y="526823"/>
            <a:ext cx="0" cy="554355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Line 9">
            <a:extLst>
              <a:ext uri="{FF2B5EF4-FFF2-40B4-BE49-F238E27FC236}">
                <a16:creationId xmlns:a16="http://schemas.microsoft.com/office/drawing/2014/main" id="{86FF0455-88F0-4C43-8C5B-D9FC2BF61BD2}"/>
              </a:ext>
            </a:extLst>
          </p:cNvPr>
          <p:cNvSpPr>
            <a:spLocks noChangeShapeType="1"/>
          </p:cNvSpPr>
          <p:nvPr/>
        </p:nvSpPr>
        <p:spPr bwMode="auto">
          <a:xfrm>
            <a:off x="1021759" y="1039586"/>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Line 10">
            <a:extLst>
              <a:ext uri="{FF2B5EF4-FFF2-40B4-BE49-F238E27FC236}">
                <a16:creationId xmlns:a16="http://schemas.microsoft.com/office/drawing/2014/main" id="{2AC0EEAC-8318-47D6-999E-DDBDBD00441A}"/>
              </a:ext>
            </a:extLst>
          </p:cNvPr>
          <p:cNvSpPr>
            <a:spLocks noChangeShapeType="1"/>
          </p:cNvSpPr>
          <p:nvPr/>
        </p:nvSpPr>
        <p:spPr bwMode="auto">
          <a:xfrm>
            <a:off x="1021759" y="1739673"/>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Line 11">
            <a:extLst>
              <a:ext uri="{FF2B5EF4-FFF2-40B4-BE49-F238E27FC236}">
                <a16:creationId xmlns:a16="http://schemas.microsoft.com/office/drawing/2014/main" id="{D8196AB5-FD78-4468-A96B-A3608047DABF}"/>
              </a:ext>
            </a:extLst>
          </p:cNvPr>
          <p:cNvSpPr>
            <a:spLocks noChangeShapeType="1"/>
          </p:cNvSpPr>
          <p:nvPr/>
        </p:nvSpPr>
        <p:spPr bwMode="auto">
          <a:xfrm>
            <a:off x="1021759" y="2441348"/>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12">
            <a:extLst>
              <a:ext uri="{FF2B5EF4-FFF2-40B4-BE49-F238E27FC236}">
                <a16:creationId xmlns:a16="http://schemas.microsoft.com/office/drawing/2014/main" id="{D7DBF7E1-E5F0-4F74-8C73-C6D42970A229}"/>
              </a:ext>
            </a:extLst>
          </p:cNvPr>
          <p:cNvSpPr>
            <a:spLocks noChangeShapeType="1"/>
          </p:cNvSpPr>
          <p:nvPr/>
        </p:nvSpPr>
        <p:spPr bwMode="auto">
          <a:xfrm>
            <a:off x="1021759" y="3143023"/>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Line 13">
            <a:extLst>
              <a:ext uri="{FF2B5EF4-FFF2-40B4-BE49-F238E27FC236}">
                <a16:creationId xmlns:a16="http://schemas.microsoft.com/office/drawing/2014/main" id="{3AA2AB17-10E3-4BBE-BFC6-DFDB8DCAB908}"/>
              </a:ext>
            </a:extLst>
          </p:cNvPr>
          <p:cNvSpPr>
            <a:spLocks noChangeShapeType="1"/>
          </p:cNvSpPr>
          <p:nvPr/>
        </p:nvSpPr>
        <p:spPr bwMode="auto">
          <a:xfrm>
            <a:off x="1021759" y="3844698"/>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Line 14">
            <a:extLst>
              <a:ext uri="{FF2B5EF4-FFF2-40B4-BE49-F238E27FC236}">
                <a16:creationId xmlns:a16="http://schemas.microsoft.com/office/drawing/2014/main" id="{9845CC9F-9505-4C38-9F34-BAD424F8F0A2}"/>
              </a:ext>
            </a:extLst>
          </p:cNvPr>
          <p:cNvSpPr>
            <a:spLocks noChangeShapeType="1"/>
          </p:cNvSpPr>
          <p:nvPr/>
        </p:nvSpPr>
        <p:spPr bwMode="auto">
          <a:xfrm>
            <a:off x="1021759" y="4349523"/>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Line 15">
            <a:extLst>
              <a:ext uri="{FF2B5EF4-FFF2-40B4-BE49-F238E27FC236}">
                <a16:creationId xmlns:a16="http://schemas.microsoft.com/office/drawing/2014/main" id="{C96702D3-266E-4EE1-B6A5-19D13B955064}"/>
              </a:ext>
            </a:extLst>
          </p:cNvPr>
          <p:cNvSpPr>
            <a:spLocks noChangeShapeType="1"/>
          </p:cNvSpPr>
          <p:nvPr/>
        </p:nvSpPr>
        <p:spPr bwMode="auto">
          <a:xfrm>
            <a:off x="1021759" y="5051198"/>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16">
            <a:extLst>
              <a:ext uri="{FF2B5EF4-FFF2-40B4-BE49-F238E27FC236}">
                <a16:creationId xmlns:a16="http://schemas.microsoft.com/office/drawing/2014/main" id="{79EEAE9A-7685-4ABD-9416-8C3B331983C4}"/>
              </a:ext>
            </a:extLst>
          </p:cNvPr>
          <p:cNvSpPr>
            <a:spLocks noChangeShapeType="1"/>
          </p:cNvSpPr>
          <p:nvPr/>
        </p:nvSpPr>
        <p:spPr bwMode="auto">
          <a:xfrm>
            <a:off x="1021759" y="5557611"/>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7">
            <a:extLst>
              <a:ext uri="{FF2B5EF4-FFF2-40B4-BE49-F238E27FC236}">
                <a16:creationId xmlns:a16="http://schemas.microsoft.com/office/drawing/2014/main" id="{ECC18D9A-9291-49EB-B00E-F91DD8D22E32}"/>
              </a:ext>
            </a:extLst>
          </p:cNvPr>
          <p:cNvSpPr>
            <a:spLocks noChangeShapeType="1"/>
          </p:cNvSpPr>
          <p:nvPr/>
        </p:nvSpPr>
        <p:spPr bwMode="auto">
          <a:xfrm>
            <a:off x="1026521" y="526823"/>
            <a:ext cx="0" cy="554355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8">
            <a:extLst>
              <a:ext uri="{FF2B5EF4-FFF2-40B4-BE49-F238E27FC236}">
                <a16:creationId xmlns:a16="http://schemas.microsoft.com/office/drawing/2014/main" id="{D97F4F46-6461-444D-A88F-2D8007F75734}"/>
              </a:ext>
            </a:extLst>
          </p:cNvPr>
          <p:cNvSpPr>
            <a:spLocks noChangeShapeType="1"/>
          </p:cNvSpPr>
          <p:nvPr/>
        </p:nvSpPr>
        <p:spPr bwMode="auto">
          <a:xfrm>
            <a:off x="11816759" y="526823"/>
            <a:ext cx="0" cy="554355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19">
            <a:extLst>
              <a:ext uri="{FF2B5EF4-FFF2-40B4-BE49-F238E27FC236}">
                <a16:creationId xmlns:a16="http://schemas.microsoft.com/office/drawing/2014/main" id="{E4C71AC1-FC09-432B-B35D-8FF78BEAAD38}"/>
              </a:ext>
            </a:extLst>
          </p:cNvPr>
          <p:cNvSpPr>
            <a:spLocks noChangeShapeType="1"/>
          </p:cNvSpPr>
          <p:nvPr/>
        </p:nvSpPr>
        <p:spPr bwMode="auto">
          <a:xfrm>
            <a:off x="1021759" y="533173"/>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Line 20">
            <a:extLst>
              <a:ext uri="{FF2B5EF4-FFF2-40B4-BE49-F238E27FC236}">
                <a16:creationId xmlns:a16="http://schemas.microsoft.com/office/drawing/2014/main" id="{C7E2D664-8A34-4BBE-9395-027A590FDDC2}"/>
              </a:ext>
            </a:extLst>
          </p:cNvPr>
          <p:cNvSpPr>
            <a:spLocks noChangeShapeType="1"/>
          </p:cNvSpPr>
          <p:nvPr/>
        </p:nvSpPr>
        <p:spPr bwMode="auto">
          <a:xfrm>
            <a:off x="1021759" y="6064023"/>
            <a:ext cx="10802938"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1">
            <a:extLst>
              <a:ext uri="{FF2B5EF4-FFF2-40B4-BE49-F238E27FC236}">
                <a16:creationId xmlns:a16="http://schemas.microsoft.com/office/drawing/2014/main" id="{BAE09273-AA0D-4F02-A4EB-02F379446693}"/>
              </a:ext>
            </a:extLst>
          </p:cNvPr>
          <p:cNvSpPr>
            <a:spLocks noChangeArrowheads="1"/>
          </p:cNvSpPr>
          <p:nvPr/>
        </p:nvSpPr>
        <p:spPr bwMode="auto">
          <a:xfrm>
            <a:off x="1986959" y="596673"/>
            <a:ext cx="1689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Times New Roman" panose="02020603050405020304" pitchFamily="18" charset="0"/>
              </a:rPr>
              <a:t>Multiplicand 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306099F5-7EB0-4710-AE1B-428F7935B8C0}"/>
              </a:ext>
            </a:extLst>
          </p:cNvPr>
          <p:cNvSpPr>
            <a:spLocks noChangeArrowheads="1"/>
          </p:cNvSpPr>
          <p:nvPr/>
        </p:nvSpPr>
        <p:spPr bwMode="auto">
          <a:xfrm>
            <a:off x="3571284" y="596673"/>
            <a:ext cx="1889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B27A7DA6-1CBF-47E7-AB60-82DAADFD39CB}"/>
              </a:ext>
            </a:extLst>
          </p:cNvPr>
          <p:cNvSpPr>
            <a:spLocks noChangeArrowheads="1"/>
          </p:cNvSpPr>
          <p:nvPr/>
        </p:nvSpPr>
        <p:spPr bwMode="auto">
          <a:xfrm>
            <a:off x="3718921" y="596673"/>
            <a:ext cx="739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Times New Roman" panose="02020603050405020304" pitchFamily="18" charset="0"/>
              </a:rPr>
              <a:t>10111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4">
            <a:extLst>
              <a:ext uri="{FF2B5EF4-FFF2-40B4-BE49-F238E27FC236}">
                <a16:creationId xmlns:a16="http://schemas.microsoft.com/office/drawing/2014/main" id="{AF71EF38-8D97-4D5C-9B1E-954E743DF65E}"/>
              </a:ext>
            </a:extLst>
          </p:cNvPr>
          <p:cNvSpPr>
            <a:spLocks noChangeArrowheads="1"/>
          </p:cNvSpPr>
          <p:nvPr/>
        </p:nvSpPr>
        <p:spPr bwMode="auto">
          <a:xfrm>
            <a:off x="5639796" y="599848"/>
            <a:ext cx="2571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E34707C8-C9AE-4330-AC0D-000D9E68296C}"/>
              </a:ext>
            </a:extLst>
          </p:cNvPr>
          <p:cNvSpPr>
            <a:spLocks noChangeArrowheads="1"/>
          </p:cNvSpPr>
          <p:nvPr/>
        </p:nvSpPr>
        <p:spPr bwMode="auto">
          <a:xfrm>
            <a:off x="7154271" y="599848"/>
            <a:ext cx="2857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278C5F01-02F1-473A-893C-476FD01F105E}"/>
              </a:ext>
            </a:extLst>
          </p:cNvPr>
          <p:cNvSpPr>
            <a:spLocks noChangeArrowheads="1"/>
          </p:cNvSpPr>
          <p:nvPr/>
        </p:nvSpPr>
        <p:spPr bwMode="auto">
          <a:xfrm>
            <a:off x="9400584" y="599848"/>
            <a:ext cx="2873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7">
            <a:extLst>
              <a:ext uri="{FF2B5EF4-FFF2-40B4-BE49-F238E27FC236}">
                <a16:creationId xmlns:a16="http://schemas.microsoft.com/office/drawing/2014/main" id="{63566F67-E107-4B62-8949-64CF45D19DA7}"/>
              </a:ext>
            </a:extLst>
          </p:cNvPr>
          <p:cNvSpPr>
            <a:spLocks noChangeArrowheads="1"/>
          </p:cNvSpPr>
          <p:nvPr/>
        </p:nvSpPr>
        <p:spPr bwMode="auto">
          <a:xfrm>
            <a:off x="11075396" y="599848"/>
            <a:ext cx="4127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59B2FF02-7230-4E9C-828C-DB735D31D5EA}"/>
              </a:ext>
            </a:extLst>
          </p:cNvPr>
          <p:cNvSpPr>
            <a:spLocks noChangeArrowheads="1"/>
          </p:cNvSpPr>
          <p:nvPr/>
        </p:nvSpPr>
        <p:spPr bwMode="auto">
          <a:xfrm>
            <a:off x="1118596" y="1106261"/>
            <a:ext cx="16367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Multiplier in 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Freeform 29">
            <a:extLst>
              <a:ext uri="{FF2B5EF4-FFF2-40B4-BE49-F238E27FC236}">
                <a16:creationId xmlns:a16="http://schemas.microsoft.com/office/drawing/2014/main" id="{B9207BBC-2A37-4BE8-A2F8-231ECE7A9CAB}"/>
              </a:ext>
            </a:extLst>
          </p:cNvPr>
          <p:cNvSpPr>
            <a:spLocks noEditPoints="1"/>
          </p:cNvSpPr>
          <p:nvPr/>
        </p:nvSpPr>
        <p:spPr bwMode="auto">
          <a:xfrm>
            <a:off x="1136059" y="1463448"/>
            <a:ext cx="152400" cy="219075"/>
          </a:xfrm>
          <a:custGeom>
            <a:avLst/>
            <a:gdLst>
              <a:gd name="T0" fmla="*/ 987 w 1604"/>
              <a:gd name="T1" fmla="*/ 153 h 2302"/>
              <a:gd name="T2" fmla="*/ 770 w 1604"/>
              <a:gd name="T3" fmla="*/ 251 h 2302"/>
              <a:gd name="T4" fmla="*/ 576 w 1604"/>
              <a:gd name="T5" fmla="*/ 533 h 2302"/>
              <a:gd name="T6" fmla="*/ 440 w 1604"/>
              <a:gd name="T7" fmla="*/ 948 h 2302"/>
              <a:gd name="T8" fmla="*/ 392 w 1604"/>
              <a:gd name="T9" fmla="*/ 1330 h 2302"/>
              <a:gd name="T10" fmla="*/ 445 w 1604"/>
              <a:gd name="T11" fmla="*/ 1590 h 2302"/>
              <a:gd name="T12" fmla="*/ 614 w 1604"/>
              <a:gd name="T13" fmla="*/ 1670 h 2302"/>
              <a:gd name="T14" fmla="*/ 763 w 1604"/>
              <a:gd name="T15" fmla="*/ 1626 h 2302"/>
              <a:gd name="T16" fmla="*/ 934 w 1604"/>
              <a:gd name="T17" fmla="*/ 1454 h 2302"/>
              <a:gd name="T18" fmla="*/ 1093 w 1604"/>
              <a:gd name="T19" fmla="*/ 1126 h 2302"/>
              <a:gd name="T20" fmla="*/ 1191 w 1604"/>
              <a:gd name="T21" fmla="*/ 718 h 2302"/>
              <a:gd name="T22" fmla="*/ 1212 w 1604"/>
              <a:gd name="T23" fmla="*/ 490 h 2302"/>
              <a:gd name="T24" fmla="*/ 1159 w 1604"/>
              <a:gd name="T25" fmla="*/ 234 h 2302"/>
              <a:gd name="T26" fmla="*/ 987 w 1604"/>
              <a:gd name="T27" fmla="*/ 153 h 2302"/>
              <a:gd name="T28" fmla="*/ 1000 w 1604"/>
              <a:gd name="T29" fmla="*/ 0 h 2302"/>
              <a:gd name="T30" fmla="*/ 1451 w 1604"/>
              <a:gd name="T31" fmla="*/ 156 h 2302"/>
              <a:gd name="T32" fmla="*/ 1604 w 1604"/>
              <a:gd name="T33" fmla="*/ 607 h 2302"/>
              <a:gd name="T34" fmla="*/ 1576 w 1604"/>
              <a:gd name="T35" fmla="*/ 894 h 2302"/>
              <a:gd name="T36" fmla="*/ 1486 w 1604"/>
              <a:gd name="T37" fmla="*/ 1203 h 2302"/>
              <a:gd name="T38" fmla="*/ 1334 w 1604"/>
              <a:gd name="T39" fmla="*/ 1477 h 2302"/>
              <a:gd name="T40" fmla="*/ 1124 w 1604"/>
              <a:gd name="T41" fmla="*/ 1677 h 2302"/>
              <a:gd name="T42" fmla="*/ 865 w 1604"/>
              <a:gd name="T43" fmla="*/ 1792 h 2302"/>
              <a:gd name="T44" fmla="*/ 870 w 1604"/>
              <a:gd name="T45" fmla="*/ 1791 h 2302"/>
              <a:gd name="T46" fmla="*/ 899 w 1604"/>
              <a:gd name="T47" fmla="*/ 1867 h 2302"/>
              <a:gd name="T48" fmla="*/ 952 w 1604"/>
              <a:gd name="T49" fmla="*/ 1986 h 2302"/>
              <a:gd name="T50" fmla="*/ 1009 w 1604"/>
              <a:gd name="T51" fmla="*/ 2047 h 2302"/>
              <a:gd name="T52" fmla="*/ 1090 w 1604"/>
              <a:gd name="T53" fmla="*/ 2067 h 2302"/>
              <a:gd name="T54" fmla="*/ 1188 w 1604"/>
              <a:gd name="T55" fmla="*/ 2040 h 2302"/>
              <a:gd name="T56" fmla="*/ 1296 w 1604"/>
              <a:gd name="T57" fmla="*/ 1951 h 2302"/>
              <a:gd name="T58" fmla="*/ 1397 w 1604"/>
              <a:gd name="T59" fmla="*/ 2051 h 2302"/>
              <a:gd name="T60" fmla="*/ 1161 w 1604"/>
              <a:gd name="T61" fmla="*/ 2242 h 2302"/>
              <a:gd name="T62" fmla="*/ 932 w 1604"/>
              <a:gd name="T63" fmla="*/ 2302 h 2302"/>
              <a:gd name="T64" fmla="*/ 695 w 1604"/>
              <a:gd name="T65" fmla="*/ 2222 h 2302"/>
              <a:gd name="T66" fmla="*/ 544 w 1604"/>
              <a:gd name="T67" fmla="*/ 1973 h 2302"/>
              <a:gd name="T68" fmla="*/ 493 w 1604"/>
              <a:gd name="T69" fmla="*/ 1818 h 2302"/>
              <a:gd name="T70" fmla="*/ 495 w 1604"/>
              <a:gd name="T71" fmla="*/ 1818 h 2302"/>
              <a:gd name="T72" fmla="*/ 126 w 1604"/>
              <a:gd name="T73" fmla="*/ 1639 h 2302"/>
              <a:gd name="T74" fmla="*/ 0 w 1604"/>
              <a:gd name="T75" fmla="*/ 1209 h 2302"/>
              <a:gd name="T76" fmla="*/ 20 w 1604"/>
              <a:gd name="T77" fmla="*/ 972 h 2302"/>
              <a:gd name="T78" fmla="*/ 91 w 1604"/>
              <a:gd name="T79" fmla="*/ 691 h 2302"/>
              <a:gd name="T80" fmla="*/ 228 w 1604"/>
              <a:gd name="T81" fmla="*/ 411 h 2302"/>
              <a:gd name="T82" fmla="*/ 433 w 1604"/>
              <a:gd name="T83" fmla="*/ 186 h 2302"/>
              <a:gd name="T84" fmla="*/ 696 w 1604"/>
              <a:gd name="T85" fmla="*/ 47 h 2302"/>
              <a:gd name="T86" fmla="*/ 1000 w 1604"/>
              <a:gd name="T87"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4" h="2302">
                <a:moveTo>
                  <a:pt x="987" y="153"/>
                </a:moveTo>
                <a:cubicBezTo>
                  <a:pt x="913" y="153"/>
                  <a:pt x="841" y="186"/>
                  <a:pt x="770" y="251"/>
                </a:cubicBezTo>
                <a:cubicBezTo>
                  <a:pt x="699" y="316"/>
                  <a:pt x="634" y="410"/>
                  <a:pt x="576" y="533"/>
                </a:cubicBezTo>
                <a:cubicBezTo>
                  <a:pt x="517" y="655"/>
                  <a:pt x="472" y="794"/>
                  <a:pt x="440" y="948"/>
                </a:cubicBezTo>
                <a:cubicBezTo>
                  <a:pt x="408" y="1103"/>
                  <a:pt x="392" y="1230"/>
                  <a:pt x="392" y="1330"/>
                </a:cubicBezTo>
                <a:cubicBezTo>
                  <a:pt x="392" y="1450"/>
                  <a:pt x="410" y="1537"/>
                  <a:pt x="445" y="1590"/>
                </a:cubicBezTo>
                <a:cubicBezTo>
                  <a:pt x="479" y="1644"/>
                  <a:pt x="536" y="1670"/>
                  <a:pt x="614" y="1670"/>
                </a:cubicBezTo>
                <a:cubicBezTo>
                  <a:pt x="665" y="1670"/>
                  <a:pt x="714" y="1656"/>
                  <a:pt x="763" y="1626"/>
                </a:cubicBezTo>
                <a:cubicBezTo>
                  <a:pt x="824" y="1590"/>
                  <a:pt x="881" y="1532"/>
                  <a:pt x="934" y="1454"/>
                </a:cubicBezTo>
                <a:cubicBezTo>
                  <a:pt x="996" y="1363"/>
                  <a:pt x="1049" y="1254"/>
                  <a:pt x="1093" y="1126"/>
                </a:cubicBezTo>
                <a:cubicBezTo>
                  <a:pt x="1132" y="1014"/>
                  <a:pt x="1165" y="878"/>
                  <a:pt x="1191" y="718"/>
                </a:cubicBezTo>
                <a:cubicBezTo>
                  <a:pt x="1205" y="635"/>
                  <a:pt x="1212" y="558"/>
                  <a:pt x="1212" y="490"/>
                </a:cubicBezTo>
                <a:cubicBezTo>
                  <a:pt x="1212" y="373"/>
                  <a:pt x="1194" y="288"/>
                  <a:pt x="1159" y="234"/>
                </a:cubicBezTo>
                <a:cubicBezTo>
                  <a:pt x="1125" y="180"/>
                  <a:pt x="1067" y="153"/>
                  <a:pt x="987" y="153"/>
                </a:cubicBezTo>
                <a:close/>
                <a:moveTo>
                  <a:pt x="1000" y="0"/>
                </a:moveTo>
                <a:cubicBezTo>
                  <a:pt x="1199" y="0"/>
                  <a:pt x="1349" y="52"/>
                  <a:pt x="1451" y="156"/>
                </a:cubicBezTo>
                <a:cubicBezTo>
                  <a:pt x="1553" y="259"/>
                  <a:pt x="1604" y="410"/>
                  <a:pt x="1604" y="607"/>
                </a:cubicBezTo>
                <a:cubicBezTo>
                  <a:pt x="1604" y="693"/>
                  <a:pt x="1595" y="789"/>
                  <a:pt x="1576" y="894"/>
                </a:cubicBezTo>
                <a:cubicBezTo>
                  <a:pt x="1557" y="998"/>
                  <a:pt x="1527" y="1102"/>
                  <a:pt x="1486" y="1203"/>
                </a:cubicBezTo>
                <a:cubicBezTo>
                  <a:pt x="1446" y="1305"/>
                  <a:pt x="1395" y="1397"/>
                  <a:pt x="1334" y="1477"/>
                </a:cubicBezTo>
                <a:cubicBezTo>
                  <a:pt x="1272" y="1558"/>
                  <a:pt x="1202" y="1625"/>
                  <a:pt x="1124" y="1677"/>
                </a:cubicBezTo>
                <a:cubicBezTo>
                  <a:pt x="1045" y="1729"/>
                  <a:pt x="959" y="1767"/>
                  <a:pt x="865" y="1792"/>
                </a:cubicBezTo>
                <a:lnTo>
                  <a:pt x="870" y="1791"/>
                </a:lnTo>
                <a:lnTo>
                  <a:pt x="899" y="1867"/>
                </a:lnTo>
                <a:cubicBezTo>
                  <a:pt x="918" y="1920"/>
                  <a:pt x="936" y="1959"/>
                  <a:pt x="952" y="1986"/>
                </a:cubicBezTo>
                <a:cubicBezTo>
                  <a:pt x="969" y="2013"/>
                  <a:pt x="987" y="2033"/>
                  <a:pt x="1009" y="2047"/>
                </a:cubicBezTo>
                <a:cubicBezTo>
                  <a:pt x="1030" y="2060"/>
                  <a:pt x="1057" y="2067"/>
                  <a:pt x="1090" y="2067"/>
                </a:cubicBezTo>
                <a:cubicBezTo>
                  <a:pt x="1123" y="2067"/>
                  <a:pt x="1156" y="2058"/>
                  <a:pt x="1188" y="2040"/>
                </a:cubicBezTo>
                <a:cubicBezTo>
                  <a:pt x="1220" y="2021"/>
                  <a:pt x="1256" y="1992"/>
                  <a:pt x="1296" y="1951"/>
                </a:cubicBezTo>
                <a:lnTo>
                  <a:pt x="1397" y="2051"/>
                </a:lnTo>
                <a:cubicBezTo>
                  <a:pt x="1310" y="2138"/>
                  <a:pt x="1231" y="2202"/>
                  <a:pt x="1161" y="2242"/>
                </a:cubicBezTo>
                <a:cubicBezTo>
                  <a:pt x="1090" y="2282"/>
                  <a:pt x="1014" y="2302"/>
                  <a:pt x="932" y="2302"/>
                </a:cubicBezTo>
                <a:cubicBezTo>
                  <a:pt x="839" y="2302"/>
                  <a:pt x="759" y="2275"/>
                  <a:pt x="695" y="2222"/>
                </a:cubicBezTo>
                <a:cubicBezTo>
                  <a:pt x="631" y="2169"/>
                  <a:pt x="580" y="2086"/>
                  <a:pt x="544" y="1973"/>
                </a:cubicBezTo>
                <a:lnTo>
                  <a:pt x="493" y="1818"/>
                </a:lnTo>
                <a:lnTo>
                  <a:pt x="495" y="1818"/>
                </a:lnTo>
                <a:cubicBezTo>
                  <a:pt x="334" y="1801"/>
                  <a:pt x="211" y="1741"/>
                  <a:pt x="126" y="1639"/>
                </a:cubicBezTo>
                <a:cubicBezTo>
                  <a:pt x="42" y="1536"/>
                  <a:pt x="0" y="1393"/>
                  <a:pt x="0" y="1209"/>
                </a:cubicBezTo>
                <a:cubicBezTo>
                  <a:pt x="0" y="1140"/>
                  <a:pt x="7" y="1061"/>
                  <a:pt x="20" y="972"/>
                </a:cubicBezTo>
                <a:cubicBezTo>
                  <a:pt x="34" y="884"/>
                  <a:pt x="58" y="790"/>
                  <a:pt x="91" y="691"/>
                </a:cubicBezTo>
                <a:cubicBezTo>
                  <a:pt x="124" y="593"/>
                  <a:pt x="170" y="499"/>
                  <a:pt x="228" y="411"/>
                </a:cubicBezTo>
                <a:cubicBezTo>
                  <a:pt x="286" y="324"/>
                  <a:pt x="355" y="249"/>
                  <a:pt x="433" y="186"/>
                </a:cubicBezTo>
                <a:cubicBezTo>
                  <a:pt x="512" y="124"/>
                  <a:pt x="600" y="78"/>
                  <a:pt x="696" y="47"/>
                </a:cubicBezTo>
                <a:cubicBezTo>
                  <a:pt x="793" y="16"/>
                  <a:pt x="894" y="0"/>
                  <a:pt x="100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30">
            <a:extLst>
              <a:ext uri="{FF2B5EF4-FFF2-40B4-BE49-F238E27FC236}">
                <a16:creationId xmlns:a16="http://schemas.microsoft.com/office/drawing/2014/main" id="{B0316EB7-F282-42A0-95D9-575B114A0662}"/>
              </a:ext>
            </a:extLst>
          </p:cNvPr>
          <p:cNvSpPr>
            <a:spLocks noEditPoints="1"/>
          </p:cNvSpPr>
          <p:nvPr/>
        </p:nvSpPr>
        <p:spPr bwMode="auto">
          <a:xfrm>
            <a:off x="1309096" y="1561873"/>
            <a:ext cx="330200" cy="127000"/>
          </a:xfrm>
          <a:custGeom>
            <a:avLst/>
            <a:gdLst>
              <a:gd name="T0" fmla="*/ 2602 w 3456"/>
              <a:gd name="T1" fmla="*/ 1202 h 1332"/>
              <a:gd name="T2" fmla="*/ 2912 w 3456"/>
              <a:gd name="T3" fmla="*/ 1161 h 1332"/>
              <a:gd name="T4" fmla="*/ 3048 w 3456"/>
              <a:gd name="T5" fmla="*/ 876 h 1332"/>
              <a:gd name="T6" fmla="*/ 2713 w 3456"/>
              <a:gd name="T7" fmla="*/ 697 h 1332"/>
              <a:gd name="T8" fmla="*/ 2837 w 3456"/>
              <a:gd name="T9" fmla="*/ 132 h 1332"/>
              <a:gd name="T10" fmla="*/ 2885 w 3456"/>
              <a:gd name="T11" fmla="*/ 585 h 1332"/>
              <a:gd name="T12" fmla="*/ 3128 w 3456"/>
              <a:gd name="T13" fmla="*/ 443 h 1332"/>
              <a:gd name="T14" fmla="*/ 3109 w 3456"/>
              <a:gd name="T15" fmla="*/ 167 h 1332"/>
              <a:gd name="T16" fmla="*/ 2470 w 3456"/>
              <a:gd name="T17" fmla="*/ 15 h 1332"/>
              <a:gd name="T18" fmla="*/ 3279 w 3456"/>
              <a:gd name="T19" fmla="*/ 45 h 1332"/>
              <a:gd name="T20" fmla="*/ 3456 w 3456"/>
              <a:gd name="T21" fmla="*/ 279 h 1332"/>
              <a:gd name="T22" fmla="*/ 3149 w 3456"/>
              <a:gd name="T23" fmla="*/ 646 h 1332"/>
              <a:gd name="T24" fmla="*/ 3285 w 3456"/>
              <a:gd name="T25" fmla="*/ 758 h 1332"/>
              <a:gd name="T26" fmla="*/ 3279 w 3456"/>
              <a:gd name="T27" fmla="*/ 1110 h 1332"/>
              <a:gd name="T28" fmla="*/ 2725 w 3456"/>
              <a:gd name="T29" fmla="*/ 1316 h 1332"/>
              <a:gd name="T30" fmla="*/ 2221 w 3456"/>
              <a:gd name="T31" fmla="*/ 1253 h 1332"/>
              <a:gd name="T32" fmla="*/ 2350 w 3456"/>
              <a:gd name="T33" fmla="*/ 1059 h 1332"/>
              <a:gd name="T34" fmla="*/ 2536 w 3456"/>
              <a:gd name="T35" fmla="*/ 161 h 1332"/>
              <a:gd name="T36" fmla="*/ 2457 w 3456"/>
              <a:gd name="T37" fmla="*/ 78 h 1332"/>
              <a:gd name="T38" fmla="*/ 262 w 3456"/>
              <a:gd name="T39" fmla="*/ 15 h 1332"/>
              <a:gd name="T40" fmla="*/ 728 w 3456"/>
              <a:gd name="T41" fmla="*/ 78 h 1332"/>
              <a:gd name="T42" fmla="*/ 599 w 3456"/>
              <a:gd name="T43" fmla="*/ 273 h 1332"/>
              <a:gd name="T44" fmla="*/ 574 w 3456"/>
              <a:gd name="T45" fmla="*/ 1203 h 1332"/>
              <a:gd name="T46" fmla="*/ 693 w 3456"/>
              <a:gd name="T47" fmla="*/ 1171 h 1332"/>
              <a:gd name="T48" fmla="*/ 789 w 3456"/>
              <a:gd name="T49" fmla="*/ 1052 h 1332"/>
              <a:gd name="T50" fmla="*/ 969 w 3456"/>
              <a:gd name="T51" fmla="*/ 938 h 1332"/>
              <a:gd name="T52" fmla="*/ 0 w 3456"/>
              <a:gd name="T53" fmla="*/ 1316 h 1332"/>
              <a:gd name="T54" fmla="*/ 93 w 3456"/>
              <a:gd name="T55" fmla="*/ 1200 h 1332"/>
              <a:gd name="T56" fmla="*/ 315 w 3456"/>
              <a:gd name="T57" fmla="*/ 273 h 1332"/>
              <a:gd name="T58" fmla="*/ 309 w 3456"/>
              <a:gd name="T59" fmla="*/ 102 h 1332"/>
              <a:gd name="T60" fmla="*/ 262 w 3456"/>
              <a:gd name="T61" fmla="*/ 15 h 1332"/>
              <a:gd name="T62" fmla="*/ 1964 w 3456"/>
              <a:gd name="T63" fmla="*/ 10 h 1332"/>
              <a:gd name="T64" fmla="*/ 2070 w 3456"/>
              <a:gd name="T65" fmla="*/ 317 h 1332"/>
              <a:gd name="T66" fmla="*/ 1903 w 3456"/>
              <a:gd name="T67" fmla="*/ 161 h 1332"/>
              <a:gd name="T68" fmla="*/ 1613 w 3456"/>
              <a:gd name="T69" fmla="*/ 165 h 1332"/>
              <a:gd name="T70" fmla="*/ 1601 w 3456"/>
              <a:gd name="T71" fmla="*/ 440 h 1332"/>
              <a:gd name="T72" fmla="*/ 1871 w 3456"/>
              <a:gd name="T73" fmla="*/ 680 h 1332"/>
              <a:gd name="T74" fmla="*/ 1963 w 3456"/>
              <a:gd name="T75" fmla="*/ 915 h 1332"/>
              <a:gd name="T76" fmla="*/ 1817 w 3456"/>
              <a:gd name="T77" fmla="*/ 1219 h 1332"/>
              <a:gd name="T78" fmla="*/ 1432 w 3456"/>
              <a:gd name="T79" fmla="*/ 1332 h 1332"/>
              <a:gd name="T80" fmla="*/ 1064 w 3456"/>
              <a:gd name="T81" fmla="*/ 1273 h 1332"/>
              <a:gd name="T82" fmla="*/ 1248 w 3456"/>
              <a:gd name="T83" fmla="*/ 999 h 1332"/>
              <a:gd name="T84" fmla="*/ 1338 w 3456"/>
              <a:gd name="T85" fmla="*/ 1200 h 1332"/>
              <a:gd name="T86" fmla="*/ 1613 w 3456"/>
              <a:gd name="T87" fmla="*/ 1160 h 1332"/>
              <a:gd name="T88" fmla="*/ 1654 w 3456"/>
              <a:gd name="T89" fmla="*/ 896 h 1332"/>
              <a:gd name="T90" fmla="*/ 1458 w 3456"/>
              <a:gd name="T91" fmla="*/ 702 h 1332"/>
              <a:gd name="T92" fmla="*/ 1275 w 3456"/>
              <a:gd name="T93" fmla="*/ 385 h 1332"/>
              <a:gd name="T94" fmla="*/ 1404 w 3456"/>
              <a:gd name="T95" fmla="*/ 111 h 1332"/>
              <a:gd name="T96" fmla="*/ 1788 w 3456"/>
              <a:gd name="T97" fmla="*/ 0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6" h="1332">
                <a:moveTo>
                  <a:pt x="2713" y="697"/>
                </a:moveTo>
                <a:lnTo>
                  <a:pt x="2602" y="1202"/>
                </a:lnTo>
                <a:cubicBezTo>
                  <a:pt x="2629" y="1204"/>
                  <a:pt x="2670" y="1205"/>
                  <a:pt x="2724" y="1205"/>
                </a:cubicBezTo>
                <a:cubicBezTo>
                  <a:pt x="2803" y="1205"/>
                  <a:pt x="2866" y="1190"/>
                  <a:pt x="2912" y="1161"/>
                </a:cubicBezTo>
                <a:cubicBezTo>
                  <a:pt x="2958" y="1132"/>
                  <a:pt x="2992" y="1091"/>
                  <a:pt x="3014" y="1038"/>
                </a:cubicBezTo>
                <a:cubicBezTo>
                  <a:pt x="3036" y="985"/>
                  <a:pt x="3048" y="931"/>
                  <a:pt x="3048" y="876"/>
                </a:cubicBezTo>
                <a:cubicBezTo>
                  <a:pt x="3048" y="756"/>
                  <a:pt x="2980" y="697"/>
                  <a:pt x="2845" y="697"/>
                </a:cubicBezTo>
                <a:lnTo>
                  <a:pt x="2713" y="697"/>
                </a:lnTo>
                <a:close/>
                <a:moveTo>
                  <a:pt x="2949" y="127"/>
                </a:moveTo>
                <a:cubicBezTo>
                  <a:pt x="2905" y="127"/>
                  <a:pt x="2867" y="128"/>
                  <a:pt x="2837" y="132"/>
                </a:cubicBezTo>
                <a:lnTo>
                  <a:pt x="2737" y="585"/>
                </a:lnTo>
                <a:lnTo>
                  <a:pt x="2885" y="585"/>
                </a:lnTo>
                <a:cubicBezTo>
                  <a:pt x="2941" y="585"/>
                  <a:pt x="2990" y="573"/>
                  <a:pt x="3032" y="548"/>
                </a:cubicBezTo>
                <a:cubicBezTo>
                  <a:pt x="3073" y="522"/>
                  <a:pt x="3105" y="488"/>
                  <a:pt x="3128" y="443"/>
                </a:cubicBezTo>
                <a:cubicBezTo>
                  <a:pt x="3150" y="399"/>
                  <a:pt x="3161" y="348"/>
                  <a:pt x="3161" y="290"/>
                </a:cubicBezTo>
                <a:cubicBezTo>
                  <a:pt x="3161" y="235"/>
                  <a:pt x="3144" y="194"/>
                  <a:pt x="3109" y="167"/>
                </a:cubicBezTo>
                <a:cubicBezTo>
                  <a:pt x="3075" y="140"/>
                  <a:pt x="3022" y="127"/>
                  <a:pt x="2949" y="127"/>
                </a:cubicBezTo>
                <a:close/>
                <a:moveTo>
                  <a:pt x="2470" y="15"/>
                </a:moveTo>
                <a:lnTo>
                  <a:pt x="3017" y="15"/>
                </a:lnTo>
                <a:cubicBezTo>
                  <a:pt x="3129" y="15"/>
                  <a:pt x="3216" y="25"/>
                  <a:pt x="3279" y="45"/>
                </a:cubicBezTo>
                <a:cubicBezTo>
                  <a:pt x="3341" y="64"/>
                  <a:pt x="3387" y="94"/>
                  <a:pt x="3414" y="132"/>
                </a:cubicBezTo>
                <a:cubicBezTo>
                  <a:pt x="3442" y="171"/>
                  <a:pt x="3456" y="220"/>
                  <a:pt x="3456" y="279"/>
                </a:cubicBezTo>
                <a:cubicBezTo>
                  <a:pt x="3456" y="368"/>
                  <a:pt x="3432" y="440"/>
                  <a:pt x="3383" y="498"/>
                </a:cubicBezTo>
                <a:cubicBezTo>
                  <a:pt x="3335" y="555"/>
                  <a:pt x="3257" y="604"/>
                  <a:pt x="3149" y="646"/>
                </a:cubicBezTo>
                <a:lnTo>
                  <a:pt x="3147" y="657"/>
                </a:lnTo>
                <a:cubicBezTo>
                  <a:pt x="3206" y="681"/>
                  <a:pt x="3253" y="715"/>
                  <a:pt x="3285" y="758"/>
                </a:cubicBezTo>
                <a:cubicBezTo>
                  <a:pt x="3318" y="801"/>
                  <a:pt x="3334" y="851"/>
                  <a:pt x="3334" y="907"/>
                </a:cubicBezTo>
                <a:cubicBezTo>
                  <a:pt x="3334" y="985"/>
                  <a:pt x="3316" y="1053"/>
                  <a:pt x="3279" y="1110"/>
                </a:cubicBezTo>
                <a:cubicBezTo>
                  <a:pt x="3241" y="1168"/>
                  <a:pt x="3182" y="1217"/>
                  <a:pt x="3101" y="1257"/>
                </a:cubicBezTo>
                <a:cubicBezTo>
                  <a:pt x="3020" y="1296"/>
                  <a:pt x="2894" y="1316"/>
                  <a:pt x="2725" y="1316"/>
                </a:cubicBezTo>
                <a:lnTo>
                  <a:pt x="2208" y="1316"/>
                </a:lnTo>
                <a:lnTo>
                  <a:pt x="2221" y="1253"/>
                </a:lnTo>
                <a:cubicBezTo>
                  <a:pt x="2257" y="1243"/>
                  <a:pt x="2284" y="1225"/>
                  <a:pt x="2301" y="1200"/>
                </a:cubicBezTo>
                <a:cubicBezTo>
                  <a:pt x="2318" y="1175"/>
                  <a:pt x="2335" y="1128"/>
                  <a:pt x="2350" y="1059"/>
                </a:cubicBezTo>
                <a:lnTo>
                  <a:pt x="2523" y="273"/>
                </a:lnTo>
                <a:cubicBezTo>
                  <a:pt x="2532" y="235"/>
                  <a:pt x="2536" y="198"/>
                  <a:pt x="2536" y="161"/>
                </a:cubicBezTo>
                <a:cubicBezTo>
                  <a:pt x="2536" y="134"/>
                  <a:pt x="2529" y="115"/>
                  <a:pt x="2517" y="102"/>
                </a:cubicBezTo>
                <a:cubicBezTo>
                  <a:pt x="2505" y="90"/>
                  <a:pt x="2485" y="82"/>
                  <a:pt x="2457" y="78"/>
                </a:cubicBezTo>
                <a:lnTo>
                  <a:pt x="2470" y="15"/>
                </a:lnTo>
                <a:close/>
                <a:moveTo>
                  <a:pt x="262" y="15"/>
                </a:moveTo>
                <a:lnTo>
                  <a:pt x="741" y="15"/>
                </a:lnTo>
                <a:lnTo>
                  <a:pt x="728" y="78"/>
                </a:lnTo>
                <a:cubicBezTo>
                  <a:pt x="692" y="88"/>
                  <a:pt x="665" y="106"/>
                  <a:pt x="648" y="132"/>
                </a:cubicBezTo>
                <a:cubicBezTo>
                  <a:pt x="631" y="157"/>
                  <a:pt x="615" y="204"/>
                  <a:pt x="599" y="273"/>
                </a:cubicBezTo>
                <a:lnTo>
                  <a:pt x="393" y="1203"/>
                </a:lnTo>
                <a:lnTo>
                  <a:pt x="574" y="1203"/>
                </a:lnTo>
                <a:cubicBezTo>
                  <a:pt x="605" y="1203"/>
                  <a:pt x="629" y="1200"/>
                  <a:pt x="646" y="1195"/>
                </a:cubicBezTo>
                <a:cubicBezTo>
                  <a:pt x="663" y="1190"/>
                  <a:pt x="679" y="1182"/>
                  <a:pt x="693" y="1171"/>
                </a:cubicBezTo>
                <a:cubicBezTo>
                  <a:pt x="707" y="1161"/>
                  <a:pt x="722" y="1146"/>
                  <a:pt x="739" y="1127"/>
                </a:cubicBezTo>
                <a:cubicBezTo>
                  <a:pt x="756" y="1108"/>
                  <a:pt x="772" y="1083"/>
                  <a:pt x="789" y="1052"/>
                </a:cubicBezTo>
                <a:cubicBezTo>
                  <a:pt x="806" y="1022"/>
                  <a:pt x="822" y="984"/>
                  <a:pt x="840" y="938"/>
                </a:cubicBezTo>
                <a:lnTo>
                  <a:pt x="969" y="938"/>
                </a:lnTo>
                <a:lnTo>
                  <a:pt x="872" y="1316"/>
                </a:lnTo>
                <a:lnTo>
                  <a:pt x="0" y="1316"/>
                </a:lnTo>
                <a:lnTo>
                  <a:pt x="13" y="1253"/>
                </a:lnTo>
                <a:cubicBezTo>
                  <a:pt x="49" y="1243"/>
                  <a:pt x="76" y="1225"/>
                  <a:pt x="93" y="1200"/>
                </a:cubicBezTo>
                <a:cubicBezTo>
                  <a:pt x="110" y="1175"/>
                  <a:pt x="127" y="1128"/>
                  <a:pt x="142" y="1059"/>
                </a:cubicBezTo>
                <a:lnTo>
                  <a:pt x="315" y="273"/>
                </a:lnTo>
                <a:cubicBezTo>
                  <a:pt x="324" y="235"/>
                  <a:pt x="328" y="198"/>
                  <a:pt x="328" y="161"/>
                </a:cubicBezTo>
                <a:cubicBezTo>
                  <a:pt x="328" y="134"/>
                  <a:pt x="321" y="115"/>
                  <a:pt x="309" y="102"/>
                </a:cubicBezTo>
                <a:cubicBezTo>
                  <a:pt x="297" y="90"/>
                  <a:pt x="277" y="82"/>
                  <a:pt x="249" y="78"/>
                </a:cubicBezTo>
                <a:lnTo>
                  <a:pt x="262" y="15"/>
                </a:lnTo>
                <a:close/>
                <a:moveTo>
                  <a:pt x="1788" y="0"/>
                </a:moveTo>
                <a:cubicBezTo>
                  <a:pt x="1852" y="0"/>
                  <a:pt x="1910" y="3"/>
                  <a:pt x="1964" y="10"/>
                </a:cubicBezTo>
                <a:cubicBezTo>
                  <a:pt x="2017" y="17"/>
                  <a:pt x="2072" y="29"/>
                  <a:pt x="2128" y="46"/>
                </a:cubicBezTo>
                <a:lnTo>
                  <a:pt x="2070" y="317"/>
                </a:lnTo>
                <a:lnTo>
                  <a:pt x="1945" y="317"/>
                </a:lnTo>
                <a:cubicBezTo>
                  <a:pt x="1945" y="246"/>
                  <a:pt x="1931" y="194"/>
                  <a:pt x="1903" y="161"/>
                </a:cubicBezTo>
                <a:cubicBezTo>
                  <a:pt x="1876" y="128"/>
                  <a:pt x="1832" y="112"/>
                  <a:pt x="1771" y="112"/>
                </a:cubicBezTo>
                <a:cubicBezTo>
                  <a:pt x="1704" y="112"/>
                  <a:pt x="1652" y="129"/>
                  <a:pt x="1613" y="165"/>
                </a:cubicBezTo>
                <a:cubicBezTo>
                  <a:pt x="1574" y="201"/>
                  <a:pt x="1555" y="251"/>
                  <a:pt x="1555" y="314"/>
                </a:cubicBezTo>
                <a:cubicBezTo>
                  <a:pt x="1555" y="358"/>
                  <a:pt x="1570" y="400"/>
                  <a:pt x="1601" y="440"/>
                </a:cubicBezTo>
                <a:cubicBezTo>
                  <a:pt x="1632" y="480"/>
                  <a:pt x="1678" y="522"/>
                  <a:pt x="1741" y="567"/>
                </a:cubicBezTo>
                <a:cubicBezTo>
                  <a:pt x="1797" y="609"/>
                  <a:pt x="1841" y="647"/>
                  <a:pt x="1871" y="680"/>
                </a:cubicBezTo>
                <a:cubicBezTo>
                  <a:pt x="1902" y="713"/>
                  <a:pt x="1924" y="749"/>
                  <a:pt x="1940" y="786"/>
                </a:cubicBezTo>
                <a:cubicBezTo>
                  <a:pt x="1955" y="824"/>
                  <a:pt x="1963" y="867"/>
                  <a:pt x="1963" y="915"/>
                </a:cubicBezTo>
                <a:cubicBezTo>
                  <a:pt x="1963" y="973"/>
                  <a:pt x="1950" y="1029"/>
                  <a:pt x="1924" y="1082"/>
                </a:cubicBezTo>
                <a:cubicBezTo>
                  <a:pt x="1899" y="1136"/>
                  <a:pt x="1863" y="1182"/>
                  <a:pt x="1817" y="1219"/>
                </a:cubicBezTo>
                <a:cubicBezTo>
                  <a:pt x="1771" y="1257"/>
                  <a:pt x="1719" y="1285"/>
                  <a:pt x="1661" y="1303"/>
                </a:cubicBezTo>
                <a:cubicBezTo>
                  <a:pt x="1604" y="1322"/>
                  <a:pt x="1527" y="1332"/>
                  <a:pt x="1432" y="1332"/>
                </a:cubicBezTo>
                <a:cubicBezTo>
                  <a:pt x="1373" y="1332"/>
                  <a:pt x="1312" y="1326"/>
                  <a:pt x="1248" y="1316"/>
                </a:cubicBezTo>
                <a:cubicBezTo>
                  <a:pt x="1184" y="1306"/>
                  <a:pt x="1123" y="1292"/>
                  <a:pt x="1064" y="1273"/>
                </a:cubicBezTo>
                <a:lnTo>
                  <a:pt x="1123" y="999"/>
                </a:lnTo>
                <a:lnTo>
                  <a:pt x="1248" y="999"/>
                </a:lnTo>
                <a:cubicBezTo>
                  <a:pt x="1250" y="1055"/>
                  <a:pt x="1258" y="1099"/>
                  <a:pt x="1273" y="1131"/>
                </a:cubicBezTo>
                <a:cubicBezTo>
                  <a:pt x="1289" y="1163"/>
                  <a:pt x="1310" y="1186"/>
                  <a:pt x="1338" y="1200"/>
                </a:cubicBezTo>
                <a:cubicBezTo>
                  <a:pt x="1366" y="1213"/>
                  <a:pt x="1403" y="1220"/>
                  <a:pt x="1449" y="1220"/>
                </a:cubicBezTo>
                <a:cubicBezTo>
                  <a:pt x="1518" y="1220"/>
                  <a:pt x="1573" y="1200"/>
                  <a:pt x="1613" y="1160"/>
                </a:cubicBezTo>
                <a:cubicBezTo>
                  <a:pt x="1653" y="1121"/>
                  <a:pt x="1673" y="1065"/>
                  <a:pt x="1673" y="994"/>
                </a:cubicBezTo>
                <a:cubicBezTo>
                  <a:pt x="1673" y="957"/>
                  <a:pt x="1666" y="925"/>
                  <a:pt x="1654" y="896"/>
                </a:cubicBezTo>
                <a:cubicBezTo>
                  <a:pt x="1641" y="868"/>
                  <a:pt x="1622" y="841"/>
                  <a:pt x="1595" y="814"/>
                </a:cubicBezTo>
                <a:cubicBezTo>
                  <a:pt x="1569" y="787"/>
                  <a:pt x="1523" y="750"/>
                  <a:pt x="1458" y="702"/>
                </a:cubicBezTo>
                <a:cubicBezTo>
                  <a:pt x="1398" y="658"/>
                  <a:pt x="1352" y="609"/>
                  <a:pt x="1322" y="555"/>
                </a:cubicBezTo>
                <a:cubicBezTo>
                  <a:pt x="1291" y="501"/>
                  <a:pt x="1275" y="444"/>
                  <a:pt x="1275" y="385"/>
                </a:cubicBezTo>
                <a:cubicBezTo>
                  <a:pt x="1275" y="335"/>
                  <a:pt x="1286" y="286"/>
                  <a:pt x="1308" y="237"/>
                </a:cubicBezTo>
                <a:cubicBezTo>
                  <a:pt x="1329" y="189"/>
                  <a:pt x="1361" y="147"/>
                  <a:pt x="1404" y="111"/>
                </a:cubicBezTo>
                <a:cubicBezTo>
                  <a:pt x="1446" y="75"/>
                  <a:pt x="1499" y="48"/>
                  <a:pt x="1563" y="29"/>
                </a:cubicBezTo>
                <a:cubicBezTo>
                  <a:pt x="1627" y="10"/>
                  <a:pt x="1702" y="0"/>
                  <a:pt x="178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31">
            <a:extLst>
              <a:ext uri="{FF2B5EF4-FFF2-40B4-BE49-F238E27FC236}">
                <a16:creationId xmlns:a16="http://schemas.microsoft.com/office/drawing/2014/main" id="{0113362A-D2DF-4C0B-ADC2-09E8B8BEA7DB}"/>
              </a:ext>
            </a:extLst>
          </p:cNvPr>
          <p:cNvSpPr>
            <a:spLocks noChangeArrowheads="1"/>
          </p:cNvSpPr>
          <p:nvPr/>
        </p:nvSpPr>
        <p:spPr bwMode="auto">
          <a:xfrm>
            <a:off x="1658346" y="1404711"/>
            <a:ext cx="25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43000E19-A6E1-4E96-8870-2677CA8503BE}"/>
              </a:ext>
            </a:extLst>
          </p:cNvPr>
          <p:cNvSpPr>
            <a:spLocks noChangeArrowheads="1"/>
          </p:cNvSpPr>
          <p:nvPr/>
        </p:nvSpPr>
        <p:spPr bwMode="auto">
          <a:xfrm>
            <a:off x="1804396" y="1411061"/>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Times New Roman" panose="02020603050405020304" pitchFamily="18"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622AEE5F-E4AF-41B7-A913-205F33D4AAB5}"/>
              </a:ext>
            </a:extLst>
          </p:cNvPr>
          <p:cNvSpPr>
            <a:spLocks noChangeArrowheads="1"/>
          </p:cNvSpPr>
          <p:nvPr/>
        </p:nvSpPr>
        <p:spPr bwMode="auto">
          <a:xfrm>
            <a:off x="1931396" y="1411061"/>
            <a:ext cx="8350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 add 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520F7D7A-7D0C-4169-AA93-781A45BA7FA2}"/>
              </a:ext>
            </a:extLst>
          </p:cNvPr>
          <p:cNvSpPr>
            <a:spLocks noChangeArrowheads="1"/>
          </p:cNvSpPr>
          <p:nvPr/>
        </p:nvSpPr>
        <p:spPr bwMode="auto">
          <a:xfrm>
            <a:off x="5654084" y="1106261"/>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518C7697-EEE3-4E74-99BB-6DA09A9894F1}"/>
              </a:ext>
            </a:extLst>
          </p:cNvPr>
          <p:cNvSpPr>
            <a:spLocks noChangeArrowheads="1"/>
          </p:cNvSpPr>
          <p:nvPr/>
        </p:nvSpPr>
        <p:spPr bwMode="auto">
          <a:xfrm>
            <a:off x="6925671" y="1106261"/>
            <a:ext cx="736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00000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173BD087-B1C5-4CF0-A554-20CD829B2693}"/>
              </a:ext>
            </a:extLst>
          </p:cNvPr>
          <p:cNvSpPr>
            <a:spLocks noChangeArrowheads="1"/>
          </p:cNvSpPr>
          <p:nvPr/>
        </p:nvSpPr>
        <p:spPr bwMode="auto">
          <a:xfrm>
            <a:off x="6935196" y="1411061"/>
            <a:ext cx="7381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10111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C1663BC6-CB18-4B89-9247-11125DB7F0EA}"/>
              </a:ext>
            </a:extLst>
          </p:cNvPr>
          <p:cNvSpPr>
            <a:spLocks noChangeArrowheads="1"/>
          </p:cNvSpPr>
          <p:nvPr/>
        </p:nvSpPr>
        <p:spPr bwMode="auto">
          <a:xfrm>
            <a:off x="9181509" y="1103086"/>
            <a:ext cx="6270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effectLst/>
                <a:latin typeface="Times New Roman" panose="02020603050405020304" pitchFamily="18" charset="0"/>
              </a:rPr>
              <a:t>1001</a:t>
            </a:r>
            <a:r>
              <a:rPr lang="en-US" altLang="en-US" sz="2000" b="1" i="1" dirty="0">
                <a:latin typeface="Times New Roman" panose="02020603050405020304" pitchFamily="18" charset="0"/>
              </a:rPr>
              <a:t>1</a:t>
            </a:r>
            <a:endParaRPr kumimoji="0" lang="en-US" altLang="en-US" sz="1800" b="0" i="0" u="none" strike="noStrike" cap="none" normalizeH="0" baseline="0" dirty="0">
              <a:ln>
                <a:noFill/>
              </a:ln>
              <a:effectLst/>
            </a:endParaRPr>
          </a:p>
        </p:txBody>
      </p:sp>
      <p:sp>
        <p:nvSpPr>
          <p:cNvPr id="40" name="Rectangle 38">
            <a:extLst>
              <a:ext uri="{FF2B5EF4-FFF2-40B4-BE49-F238E27FC236}">
                <a16:creationId xmlns:a16="http://schemas.microsoft.com/office/drawing/2014/main" id="{E5BF4E48-B3D1-4A1F-A069-98D8760ED98B}"/>
              </a:ext>
            </a:extLst>
          </p:cNvPr>
          <p:cNvSpPr>
            <a:spLocks noChangeArrowheads="1"/>
          </p:cNvSpPr>
          <p:nvPr/>
        </p:nvSpPr>
        <p:spPr bwMode="auto">
          <a:xfrm>
            <a:off x="11038884" y="1106261"/>
            <a:ext cx="482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15207543-4DAB-449A-84C2-FAA2DB6B8A0A}"/>
              </a:ext>
            </a:extLst>
          </p:cNvPr>
          <p:cNvSpPr>
            <a:spLocks noChangeArrowheads="1"/>
          </p:cNvSpPr>
          <p:nvPr/>
        </p:nvSpPr>
        <p:spPr bwMode="auto">
          <a:xfrm>
            <a:off x="1118596" y="1806348"/>
            <a:ext cx="22288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First partial product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53CCC2B9-889F-4294-A73E-50DFD7E3D806}"/>
              </a:ext>
            </a:extLst>
          </p:cNvPr>
          <p:cNvSpPr>
            <a:spLocks noChangeArrowheads="1"/>
          </p:cNvSpPr>
          <p:nvPr/>
        </p:nvSpPr>
        <p:spPr bwMode="auto">
          <a:xfrm>
            <a:off x="1118596" y="2111148"/>
            <a:ext cx="18113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Shift right EAQ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3BB319FA-9EDE-4207-9528-E7108156B8AF}"/>
              </a:ext>
            </a:extLst>
          </p:cNvPr>
          <p:cNvSpPr>
            <a:spLocks noChangeArrowheads="1"/>
          </p:cNvSpPr>
          <p:nvPr/>
        </p:nvSpPr>
        <p:spPr bwMode="auto">
          <a:xfrm>
            <a:off x="5654084" y="1806348"/>
            <a:ext cx="238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154CBD7C-E19B-4CED-ADFF-4D641AAF038E}"/>
              </a:ext>
            </a:extLst>
          </p:cNvPr>
          <p:cNvSpPr>
            <a:spLocks noChangeArrowheads="1"/>
          </p:cNvSpPr>
          <p:nvPr/>
        </p:nvSpPr>
        <p:spPr bwMode="auto">
          <a:xfrm>
            <a:off x="5654084" y="2111148"/>
            <a:ext cx="238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DC5A71AC-1B16-423A-8C5C-AB2FC847F818}"/>
              </a:ext>
            </a:extLst>
          </p:cNvPr>
          <p:cNvSpPr>
            <a:spLocks noChangeArrowheads="1"/>
          </p:cNvSpPr>
          <p:nvPr/>
        </p:nvSpPr>
        <p:spPr bwMode="auto">
          <a:xfrm>
            <a:off x="6935196" y="1806348"/>
            <a:ext cx="7731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10111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A7FCEDB4-123F-4B16-9E6E-D62C14738BED}"/>
              </a:ext>
            </a:extLst>
          </p:cNvPr>
          <p:cNvSpPr>
            <a:spLocks noChangeArrowheads="1"/>
          </p:cNvSpPr>
          <p:nvPr/>
        </p:nvSpPr>
        <p:spPr bwMode="auto">
          <a:xfrm>
            <a:off x="6930434" y="2111148"/>
            <a:ext cx="7731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01011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CEBC7431-9257-4675-B883-5C56A63EA9DE}"/>
              </a:ext>
            </a:extLst>
          </p:cNvPr>
          <p:cNvSpPr>
            <a:spLocks noChangeArrowheads="1"/>
          </p:cNvSpPr>
          <p:nvPr/>
        </p:nvSpPr>
        <p:spPr bwMode="auto">
          <a:xfrm>
            <a:off x="9178334" y="2111148"/>
            <a:ext cx="7254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rPr>
              <a:t>1100</a:t>
            </a:r>
            <a:endParaRPr kumimoji="0" lang="en-US" altLang="en-US" sz="1800" b="0" i="0" u="none" strike="noStrike" cap="none" normalizeH="0" baseline="0" dirty="0">
              <a:ln>
                <a:noFill/>
              </a:ln>
              <a:effectLst/>
            </a:endParaRPr>
          </a:p>
        </p:txBody>
      </p:sp>
      <p:sp>
        <p:nvSpPr>
          <p:cNvPr id="48" name="Rectangle 46">
            <a:extLst>
              <a:ext uri="{FF2B5EF4-FFF2-40B4-BE49-F238E27FC236}">
                <a16:creationId xmlns:a16="http://schemas.microsoft.com/office/drawing/2014/main" id="{E30F05D0-42FA-466A-9CA4-D514471A6B46}"/>
              </a:ext>
            </a:extLst>
          </p:cNvPr>
          <p:cNvSpPr>
            <a:spLocks noChangeArrowheads="1"/>
          </p:cNvSpPr>
          <p:nvPr/>
        </p:nvSpPr>
        <p:spPr bwMode="auto">
          <a:xfrm>
            <a:off x="9681571" y="211114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p:txBody>
      </p:sp>
      <p:sp>
        <p:nvSpPr>
          <p:cNvPr id="49" name="Rectangle 47">
            <a:extLst>
              <a:ext uri="{FF2B5EF4-FFF2-40B4-BE49-F238E27FC236}">
                <a16:creationId xmlns:a16="http://schemas.microsoft.com/office/drawing/2014/main" id="{41C3F72A-BB53-4655-A8BB-A5DAC877597D}"/>
              </a:ext>
            </a:extLst>
          </p:cNvPr>
          <p:cNvSpPr>
            <a:spLocks noChangeArrowheads="1"/>
          </p:cNvSpPr>
          <p:nvPr/>
        </p:nvSpPr>
        <p:spPr bwMode="auto">
          <a:xfrm>
            <a:off x="11038884" y="2111148"/>
            <a:ext cx="5064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Freeform 48">
            <a:extLst>
              <a:ext uri="{FF2B5EF4-FFF2-40B4-BE49-F238E27FC236}">
                <a16:creationId xmlns:a16="http://schemas.microsoft.com/office/drawing/2014/main" id="{8CB4F6B6-26E3-4A68-A23D-9BA8B4C4CE03}"/>
              </a:ext>
            </a:extLst>
          </p:cNvPr>
          <p:cNvSpPr>
            <a:spLocks noEditPoints="1"/>
          </p:cNvSpPr>
          <p:nvPr/>
        </p:nvSpPr>
        <p:spPr bwMode="auto">
          <a:xfrm>
            <a:off x="1136059" y="2560411"/>
            <a:ext cx="152400" cy="220663"/>
          </a:xfrm>
          <a:custGeom>
            <a:avLst/>
            <a:gdLst>
              <a:gd name="T0" fmla="*/ 987 w 1604"/>
              <a:gd name="T1" fmla="*/ 153 h 2302"/>
              <a:gd name="T2" fmla="*/ 770 w 1604"/>
              <a:gd name="T3" fmla="*/ 251 h 2302"/>
              <a:gd name="T4" fmla="*/ 576 w 1604"/>
              <a:gd name="T5" fmla="*/ 533 h 2302"/>
              <a:gd name="T6" fmla="*/ 440 w 1604"/>
              <a:gd name="T7" fmla="*/ 948 h 2302"/>
              <a:gd name="T8" fmla="*/ 392 w 1604"/>
              <a:gd name="T9" fmla="*/ 1330 h 2302"/>
              <a:gd name="T10" fmla="*/ 445 w 1604"/>
              <a:gd name="T11" fmla="*/ 1590 h 2302"/>
              <a:gd name="T12" fmla="*/ 614 w 1604"/>
              <a:gd name="T13" fmla="*/ 1670 h 2302"/>
              <a:gd name="T14" fmla="*/ 763 w 1604"/>
              <a:gd name="T15" fmla="*/ 1626 h 2302"/>
              <a:gd name="T16" fmla="*/ 934 w 1604"/>
              <a:gd name="T17" fmla="*/ 1454 h 2302"/>
              <a:gd name="T18" fmla="*/ 1093 w 1604"/>
              <a:gd name="T19" fmla="*/ 1126 h 2302"/>
              <a:gd name="T20" fmla="*/ 1191 w 1604"/>
              <a:gd name="T21" fmla="*/ 718 h 2302"/>
              <a:gd name="T22" fmla="*/ 1212 w 1604"/>
              <a:gd name="T23" fmla="*/ 490 h 2302"/>
              <a:gd name="T24" fmla="*/ 1159 w 1604"/>
              <a:gd name="T25" fmla="*/ 234 h 2302"/>
              <a:gd name="T26" fmla="*/ 987 w 1604"/>
              <a:gd name="T27" fmla="*/ 153 h 2302"/>
              <a:gd name="T28" fmla="*/ 1000 w 1604"/>
              <a:gd name="T29" fmla="*/ 0 h 2302"/>
              <a:gd name="T30" fmla="*/ 1451 w 1604"/>
              <a:gd name="T31" fmla="*/ 156 h 2302"/>
              <a:gd name="T32" fmla="*/ 1604 w 1604"/>
              <a:gd name="T33" fmla="*/ 607 h 2302"/>
              <a:gd name="T34" fmla="*/ 1576 w 1604"/>
              <a:gd name="T35" fmla="*/ 894 h 2302"/>
              <a:gd name="T36" fmla="*/ 1486 w 1604"/>
              <a:gd name="T37" fmla="*/ 1203 h 2302"/>
              <a:gd name="T38" fmla="*/ 1334 w 1604"/>
              <a:gd name="T39" fmla="*/ 1477 h 2302"/>
              <a:gd name="T40" fmla="*/ 1124 w 1604"/>
              <a:gd name="T41" fmla="*/ 1677 h 2302"/>
              <a:gd name="T42" fmla="*/ 865 w 1604"/>
              <a:gd name="T43" fmla="*/ 1792 h 2302"/>
              <a:gd name="T44" fmla="*/ 870 w 1604"/>
              <a:gd name="T45" fmla="*/ 1791 h 2302"/>
              <a:gd name="T46" fmla="*/ 899 w 1604"/>
              <a:gd name="T47" fmla="*/ 1867 h 2302"/>
              <a:gd name="T48" fmla="*/ 952 w 1604"/>
              <a:gd name="T49" fmla="*/ 1986 h 2302"/>
              <a:gd name="T50" fmla="*/ 1009 w 1604"/>
              <a:gd name="T51" fmla="*/ 2047 h 2302"/>
              <a:gd name="T52" fmla="*/ 1090 w 1604"/>
              <a:gd name="T53" fmla="*/ 2067 h 2302"/>
              <a:gd name="T54" fmla="*/ 1188 w 1604"/>
              <a:gd name="T55" fmla="*/ 2040 h 2302"/>
              <a:gd name="T56" fmla="*/ 1296 w 1604"/>
              <a:gd name="T57" fmla="*/ 1951 h 2302"/>
              <a:gd name="T58" fmla="*/ 1397 w 1604"/>
              <a:gd name="T59" fmla="*/ 2051 h 2302"/>
              <a:gd name="T60" fmla="*/ 1161 w 1604"/>
              <a:gd name="T61" fmla="*/ 2242 h 2302"/>
              <a:gd name="T62" fmla="*/ 932 w 1604"/>
              <a:gd name="T63" fmla="*/ 2302 h 2302"/>
              <a:gd name="T64" fmla="*/ 695 w 1604"/>
              <a:gd name="T65" fmla="*/ 2222 h 2302"/>
              <a:gd name="T66" fmla="*/ 544 w 1604"/>
              <a:gd name="T67" fmla="*/ 1973 h 2302"/>
              <a:gd name="T68" fmla="*/ 493 w 1604"/>
              <a:gd name="T69" fmla="*/ 1818 h 2302"/>
              <a:gd name="T70" fmla="*/ 495 w 1604"/>
              <a:gd name="T71" fmla="*/ 1818 h 2302"/>
              <a:gd name="T72" fmla="*/ 126 w 1604"/>
              <a:gd name="T73" fmla="*/ 1639 h 2302"/>
              <a:gd name="T74" fmla="*/ 0 w 1604"/>
              <a:gd name="T75" fmla="*/ 1209 h 2302"/>
              <a:gd name="T76" fmla="*/ 20 w 1604"/>
              <a:gd name="T77" fmla="*/ 972 h 2302"/>
              <a:gd name="T78" fmla="*/ 91 w 1604"/>
              <a:gd name="T79" fmla="*/ 691 h 2302"/>
              <a:gd name="T80" fmla="*/ 228 w 1604"/>
              <a:gd name="T81" fmla="*/ 411 h 2302"/>
              <a:gd name="T82" fmla="*/ 433 w 1604"/>
              <a:gd name="T83" fmla="*/ 186 h 2302"/>
              <a:gd name="T84" fmla="*/ 696 w 1604"/>
              <a:gd name="T85" fmla="*/ 47 h 2302"/>
              <a:gd name="T86" fmla="*/ 1000 w 1604"/>
              <a:gd name="T87"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4" h="2302">
                <a:moveTo>
                  <a:pt x="987" y="153"/>
                </a:moveTo>
                <a:cubicBezTo>
                  <a:pt x="913" y="153"/>
                  <a:pt x="841" y="186"/>
                  <a:pt x="770" y="251"/>
                </a:cubicBezTo>
                <a:cubicBezTo>
                  <a:pt x="699" y="316"/>
                  <a:pt x="634" y="410"/>
                  <a:pt x="576" y="533"/>
                </a:cubicBezTo>
                <a:cubicBezTo>
                  <a:pt x="517" y="655"/>
                  <a:pt x="472" y="794"/>
                  <a:pt x="440" y="948"/>
                </a:cubicBezTo>
                <a:cubicBezTo>
                  <a:pt x="408" y="1103"/>
                  <a:pt x="392" y="1230"/>
                  <a:pt x="392" y="1330"/>
                </a:cubicBezTo>
                <a:cubicBezTo>
                  <a:pt x="392" y="1450"/>
                  <a:pt x="410" y="1537"/>
                  <a:pt x="445" y="1590"/>
                </a:cubicBezTo>
                <a:cubicBezTo>
                  <a:pt x="479" y="1644"/>
                  <a:pt x="536" y="1670"/>
                  <a:pt x="614" y="1670"/>
                </a:cubicBezTo>
                <a:cubicBezTo>
                  <a:pt x="665" y="1670"/>
                  <a:pt x="714" y="1656"/>
                  <a:pt x="763" y="1626"/>
                </a:cubicBezTo>
                <a:cubicBezTo>
                  <a:pt x="824" y="1590"/>
                  <a:pt x="881" y="1532"/>
                  <a:pt x="934" y="1454"/>
                </a:cubicBezTo>
                <a:cubicBezTo>
                  <a:pt x="996" y="1363"/>
                  <a:pt x="1049" y="1254"/>
                  <a:pt x="1093" y="1126"/>
                </a:cubicBezTo>
                <a:cubicBezTo>
                  <a:pt x="1132" y="1014"/>
                  <a:pt x="1165" y="878"/>
                  <a:pt x="1191" y="718"/>
                </a:cubicBezTo>
                <a:cubicBezTo>
                  <a:pt x="1205" y="635"/>
                  <a:pt x="1212" y="558"/>
                  <a:pt x="1212" y="490"/>
                </a:cubicBezTo>
                <a:cubicBezTo>
                  <a:pt x="1212" y="373"/>
                  <a:pt x="1194" y="288"/>
                  <a:pt x="1159" y="234"/>
                </a:cubicBezTo>
                <a:cubicBezTo>
                  <a:pt x="1125" y="180"/>
                  <a:pt x="1067" y="153"/>
                  <a:pt x="987" y="153"/>
                </a:cubicBezTo>
                <a:close/>
                <a:moveTo>
                  <a:pt x="1000" y="0"/>
                </a:moveTo>
                <a:cubicBezTo>
                  <a:pt x="1199" y="0"/>
                  <a:pt x="1349" y="52"/>
                  <a:pt x="1451" y="156"/>
                </a:cubicBezTo>
                <a:cubicBezTo>
                  <a:pt x="1553" y="259"/>
                  <a:pt x="1604" y="410"/>
                  <a:pt x="1604" y="607"/>
                </a:cubicBezTo>
                <a:cubicBezTo>
                  <a:pt x="1604" y="693"/>
                  <a:pt x="1595" y="789"/>
                  <a:pt x="1576" y="894"/>
                </a:cubicBezTo>
                <a:cubicBezTo>
                  <a:pt x="1557" y="998"/>
                  <a:pt x="1527" y="1102"/>
                  <a:pt x="1486" y="1203"/>
                </a:cubicBezTo>
                <a:cubicBezTo>
                  <a:pt x="1446" y="1305"/>
                  <a:pt x="1395" y="1397"/>
                  <a:pt x="1334" y="1477"/>
                </a:cubicBezTo>
                <a:cubicBezTo>
                  <a:pt x="1272" y="1558"/>
                  <a:pt x="1202" y="1625"/>
                  <a:pt x="1124" y="1677"/>
                </a:cubicBezTo>
                <a:cubicBezTo>
                  <a:pt x="1045" y="1729"/>
                  <a:pt x="959" y="1767"/>
                  <a:pt x="865" y="1792"/>
                </a:cubicBezTo>
                <a:lnTo>
                  <a:pt x="870" y="1791"/>
                </a:lnTo>
                <a:lnTo>
                  <a:pt x="899" y="1867"/>
                </a:lnTo>
                <a:cubicBezTo>
                  <a:pt x="918" y="1920"/>
                  <a:pt x="936" y="1959"/>
                  <a:pt x="952" y="1986"/>
                </a:cubicBezTo>
                <a:cubicBezTo>
                  <a:pt x="969" y="2013"/>
                  <a:pt x="987" y="2033"/>
                  <a:pt x="1009" y="2047"/>
                </a:cubicBezTo>
                <a:cubicBezTo>
                  <a:pt x="1030" y="2060"/>
                  <a:pt x="1057" y="2067"/>
                  <a:pt x="1090" y="2067"/>
                </a:cubicBezTo>
                <a:cubicBezTo>
                  <a:pt x="1123" y="2067"/>
                  <a:pt x="1156" y="2058"/>
                  <a:pt x="1188" y="2040"/>
                </a:cubicBezTo>
                <a:cubicBezTo>
                  <a:pt x="1220" y="2021"/>
                  <a:pt x="1256" y="1992"/>
                  <a:pt x="1296" y="1951"/>
                </a:cubicBezTo>
                <a:lnTo>
                  <a:pt x="1397" y="2051"/>
                </a:lnTo>
                <a:cubicBezTo>
                  <a:pt x="1310" y="2138"/>
                  <a:pt x="1231" y="2202"/>
                  <a:pt x="1161" y="2242"/>
                </a:cubicBezTo>
                <a:cubicBezTo>
                  <a:pt x="1090" y="2282"/>
                  <a:pt x="1014" y="2302"/>
                  <a:pt x="932" y="2302"/>
                </a:cubicBezTo>
                <a:cubicBezTo>
                  <a:pt x="839" y="2302"/>
                  <a:pt x="759" y="2275"/>
                  <a:pt x="695" y="2222"/>
                </a:cubicBezTo>
                <a:cubicBezTo>
                  <a:pt x="631" y="2169"/>
                  <a:pt x="580" y="2086"/>
                  <a:pt x="544" y="1973"/>
                </a:cubicBezTo>
                <a:lnTo>
                  <a:pt x="493" y="1818"/>
                </a:lnTo>
                <a:lnTo>
                  <a:pt x="495" y="1818"/>
                </a:lnTo>
                <a:cubicBezTo>
                  <a:pt x="334" y="1801"/>
                  <a:pt x="211" y="1741"/>
                  <a:pt x="126" y="1639"/>
                </a:cubicBezTo>
                <a:cubicBezTo>
                  <a:pt x="42" y="1536"/>
                  <a:pt x="0" y="1393"/>
                  <a:pt x="0" y="1209"/>
                </a:cubicBezTo>
                <a:cubicBezTo>
                  <a:pt x="0" y="1140"/>
                  <a:pt x="7" y="1061"/>
                  <a:pt x="20" y="972"/>
                </a:cubicBezTo>
                <a:cubicBezTo>
                  <a:pt x="34" y="884"/>
                  <a:pt x="58" y="790"/>
                  <a:pt x="91" y="691"/>
                </a:cubicBezTo>
                <a:cubicBezTo>
                  <a:pt x="124" y="593"/>
                  <a:pt x="170" y="499"/>
                  <a:pt x="228" y="411"/>
                </a:cubicBezTo>
                <a:cubicBezTo>
                  <a:pt x="286" y="324"/>
                  <a:pt x="355" y="249"/>
                  <a:pt x="433" y="186"/>
                </a:cubicBezTo>
                <a:cubicBezTo>
                  <a:pt x="512" y="124"/>
                  <a:pt x="600" y="78"/>
                  <a:pt x="696" y="47"/>
                </a:cubicBezTo>
                <a:cubicBezTo>
                  <a:pt x="793" y="16"/>
                  <a:pt x="894" y="0"/>
                  <a:pt x="100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 name="Freeform 49">
            <a:extLst>
              <a:ext uri="{FF2B5EF4-FFF2-40B4-BE49-F238E27FC236}">
                <a16:creationId xmlns:a16="http://schemas.microsoft.com/office/drawing/2014/main" id="{E40B9729-FAFB-4F9F-9665-8ABB34BE5A3E}"/>
              </a:ext>
            </a:extLst>
          </p:cNvPr>
          <p:cNvSpPr>
            <a:spLocks noEditPoints="1"/>
          </p:cNvSpPr>
          <p:nvPr/>
        </p:nvSpPr>
        <p:spPr bwMode="auto">
          <a:xfrm>
            <a:off x="1309096" y="2658836"/>
            <a:ext cx="330200" cy="127000"/>
          </a:xfrm>
          <a:custGeom>
            <a:avLst/>
            <a:gdLst>
              <a:gd name="T0" fmla="*/ 2602 w 3456"/>
              <a:gd name="T1" fmla="*/ 1202 h 1332"/>
              <a:gd name="T2" fmla="*/ 2912 w 3456"/>
              <a:gd name="T3" fmla="*/ 1161 h 1332"/>
              <a:gd name="T4" fmla="*/ 3048 w 3456"/>
              <a:gd name="T5" fmla="*/ 876 h 1332"/>
              <a:gd name="T6" fmla="*/ 2713 w 3456"/>
              <a:gd name="T7" fmla="*/ 697 h 1332"/>
              <a:gd name="T8" fmla="*/ 2837 w 3456"/>
              <a:gd name="T9" fmla="*/ 132 h 1332"/>
              <a:gd name="T10" fmla="*/ 2885 w 3456"/>
              <a:gd name="T11" fmla="*/ 585 h 1332"/>
              <a:gd name="T12" fmla="*/ 3128 w 3456"/>
              <a:gd name="T13" fmla="*/ 443 h 1332"/>
              <a:gd name="T14" fmla="*/ 3109 w 3456"/>
              <a:gd name="T15" fmla="*/ 167 h 1332"/>
              <a:gd name="T16" fmla="*/ 2470 w 3456"/>
              <a:gd name="T17" fmla="*/ 15 h 1332"/>
              <a:gd name="T18" fmla="*/ 3279 w 3456"/>
              <a:gd name="T19" fmla="*/ 45 h 1332"/>
              <a:gd name="T20" fmla="*/ 3456 w 3456"/>
              <a:gd name="T21" fmla="*/ 279 h 1332"/>
              <a:gd name="T22" fmla="*/ 3149 w 3456"/>
              <a:gd name="T23" fmla="*/ 646 h 1332"/>
              <a:gd name="T24" fmla="*/ 3285 w 3456"/>
              <a:gd name="T25" fmla="*/ 758 h 1332"/>
              <a:gd name="T26" fmla="*/ 3279 w 3456"/>
              <a:gd name="T27" fmla="*/ 1110 h 1332"/>
              <a:gd name="T28" fmla="*/ 2725 w 3456"/>
              <a:gd name="T29" fmla="*/ 1316 h 1332"/>
              <a:gd name="T30" fmla="*/ 2221 w 3456"/>
              <a:gd name="T31" fmla="*/ 1253 h 1332"/>
              <a:gd name="T32" fmla="*/ 2350 w 3456"/>
              <a:gd name="T33" fmla="*/ 1059 h 1332"/>
              <a:gd name="T34" fmla="*/ 2536 w 3456"/>
              <a:gd name="T35" fmla="*/ 161 h 1332"/>
              <a:gd name="T36" fmla="*/ 2457 w 3456"/>
              <a:gd name="T37" fmla="*/ 78 h 1332"/>
              <a:gd name="T38" fmla="*/ 262 w 3456"/>
              <a:gd name="T39" fmla="*/ 15 h 1332"/>
              <a:gd name="T40" fmla="*/ 728 w 3456"/>
              <a:gd name="T41" fmla="*/ 78 h 1332"/>
              <a:gd name="T42" fmla="*/ 599 w 3456"/>
              <a:gd name="T43" fmla="*/ 273 h 1332"/>
              <a:gd name="T44" fmla="*/ 574 w 3456"/>
              <a:gd name="T45" fmla="*/ 1203 h 1332"/>
              <a:gd name="T46" fmla="*/ 693 w 3456"/>
              <a:gd name="T47" fmla="*/ 1171 h 1332"/>
              <a:gd name="T48" fmla="*/ 789 w 3456"/>
              <a:gd name="T49" fmla="*/ 1052 h 1332"/>
              <a:gd name="T50" fmla="*/ 969 w 3456"/>
              <a:gd name="T51" fmla="*/ 938 h 1332"/>
              <a:gd name="T52" fmla="*/ 0 w 3456"/>
              <a:gd name="T53" fmla="*/ 1316 h 1332"/>
              <a:gd name="T54" fmla="*/ 93 w 3456"/>
              <a:gd name="T55" fmla="*/ 1200 h 1332"/>
              <a:gd name="T56" fmla="*/ 315 w 3456"/>
              <a:gd name="T57" fmla="*/ 273 h 1332"/>
              <a:gd name="T58" fmla="*/ 309 w 3456"/>
              <a:gd name="T59" fmla="*/ 102 h 1332"/>
              <a:gd name="T60" fmla="*/ 262 w 3456"/>
              <a:gd name="T61" fmla="*/ 15 h 1332"/>
              <a:gd name="T62" fmla="*/ 1964 w 3456"/>
              <a:gd name="T63" fmla="*/ 10 h 1332"/>
              <a:gd name="T64" fmla="*/ 2070 w 3456"/>
              <a:gd name="T65" fmla="*/ 317 h 1332"/>
              <a:gd name="T66" fmla="*/ 1903 w 3456"/>
              <a:gd name="T67" fmla="*/ 161 h 1332"/>
              <a:gd name="T68" fmla="*/ 1613 w 3456"/>
              <a:gd name="T69" fmla="*/ 165 h 1332"/>
              <a:gd name="T70" fmla="*/ 1601 w 3456"/>
              <a:gd name="T71" fmla="*/ 440 h 1332"/>
              <a:gd name="T72" fmla="*/ 1871 w 3456"/>
              <a:gd name="T73" fmla="*/ 680 h 1332"/>
              <a:gd name="T74" fmla="*/ 1963 w 3456"/>
              <a:gd name="T75" fmla="*/ 915 h 1332"/>
              <a:gd name="T76" fmla="*/ 1817 w 3456"/>
              <a:gd name="T77" fmla="*/ 1219 h 1332"/>
              <a:gd name="T78" fmla="*/ 1432 w 3456"/>
              <a:gd name="T79" fmla="*/ 1332 h 1332"/>
              <a:gd name="T80" fmla="*/ 1064 w 3456"/>
              <a:gd name="T81" fmla="*/ 1273 h 1332"/>
              <a:gd name="T82" fmla="*/ 1248 w 3456"/>
              <a:gd name="T83" fmla="*/ 999 h 1332"/>
              <a:gd name="T84" fmla="*/ 1338 w 3456"/>
              <a:gd name="T85" fmla="*/ 1200 h 1332"/>
              <a:gd name="T86" fmla="*/ 1613 w 3456"/>
              <a:gd name="T87" fmla="*/ 1160 h 1332"/>
              <a:gd name="T88" fmla="*/ 1654 w 3456"/>
              <a:gd name="T89" fmla="*/ 896 h 1332"/>
              <a:gd name="T90" fmla="*/ 1458 w 3456"/>
              <a:gd name="T91" fmla="*/ 702 h 1332"/>
              <a:gd name="T92" fmla="*/ 1275 w 3456"/>
              <a:gd name="T93" fmla="*/ 385 h 1332"/>
              <a:gd name="T94" fmla="*/ 1404 w 3456"/>
              <a:gd name="T95" fmla="*/ 111 h 1332"/>
              <a:gd name="T96" fmla="*/ 1788 w 3456"/>
              <a:gd name="T97" fmla="*/ 0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6" h="1332">
                <a:moveTo>
                  <a:pt x="2713" y="697"/>
                </a:moveTo>
                <a:lnTo>
                  <a:pt x="2602" y="1202"/>
                </a:lnTo>
                <a:cubicBezTo>
                  <a:pt x="2629" y="1204"/>
                  <a:pt x="2670" y="1205"/>
                  <a:pt x="2724" y="1205"/>
                </a:cubicBezTo>
                <a:cubicBezTo>
                  <a:pt x="2803" y="1205"/>
                  <a:pt x="2866" y="1190"/>
                  <a:pt x="2912" y="1161"/>
                </a:cubicBezTo>
                <a:cubicBezTo>
                  <a:pt x="2958" y="1132"/>
                  <a:pt x="2992" y="1091"/>
                  <a:pt x="3014" y="1038"/>
                </a:cubicBezTo>
                <a:cubicBezTo>
                  <a:pt x="3036" y="985"/>
                  <a:pt x="3048" y="931"/>
                  <a:pt x="3048" y="876"/>
                </a:cubicBezTo>
                <a:cubicBezTo>
                  <a:pt x="3048" y="756"/>
                  <a:pt x="2980" y="697"/>
                  <a:pt x="2845" y="697"/>
                </a:cubicBezTo>
                <a:lnTo>
                  <a:pt x="2713" y="697"/>
                </a:lnTo>
                <a:close/>
                <a:moveTo>
                  <a:pt x="2949" y="127"/>
                </a:moveTo>
                <a:cubicBezTo>
                  <a:pt x="2905" y="127"/>
                  <a:pt x="2867" y="128"/>
                  <a:pt x="2837" y="132"/>
                </a:cubicBezTo>
                <a:lnTo>
                  <a:pt x="2737" y="585"/>
                </a:lnTo>
                <a:lnTo>
                  <a:pt x="2885" y="585"/>
                </a:lnTo>
                <a:cubicBezTo>
                  <a:pt x="2941" y="585"/>
                  <a:pt x="2990" y="573"/>
                  <a:pt x="3032" y="548"/>
                </a:cubicBezTo>
                <a:cubicBezTo>
                  <a:pt x="3073" y="522"/>
                  <a:pt x="3105" y="488"/>
                  <a:pt x="3128" y="443"/>
                </a:cubicBezTo>
                <a:cubicBezTo>
                  <a:pt x="3150" y="399"/>
                  <a:pt x="3161" y="348"/>
                  <a:pt x="3161" y="290"/>
                </a:cubicBezTo>
                <a:cubicBezTo>
                  <a:pt x="3161" y="235"/>
                  <a:pt x="3144" y="194"/>
                  <a:pt x="3109" y="167"/>
                </a:cubicBezTo>
                <a:cubicBezTo>
                  <a:pt x="3075" y="140"/>
                  <a:pt x="3022" y="127"/>
                  <a:pt x="2949" y="127"/>
                </a:cubicBezTo>
                <a:close/>
                <a:moveTo>
                  <a:pt x="2470" y="15"/>
                </a:moveTo>
                <a:lnTo>
                  <a:pt x="3017" y="15"/>
                </a:lnTo>
                <a:cubicBezTo>
                  <a:pt x="3129" y="15"/>
                  <a:pt x="3216" y="25"/>
                  <a:pt x="3279" y="45"/>
                </a:cubicBezTo>
                <a:cubicBezTo>
                  <a:pt x="3341" y="64"/>
                  <a:pt x="3387" y="94"/>
                  <a:pt x="3414" y="132"/>
                </a:cubicBezTo>
                <a:cubicBezTo>
                  <a:pt x="3442" y="171"/>
                  <a:pt x="3456" y="220"/>
                  <a:pt x="3456" y="279"/>
                </a:cubicBezTo>
                <a:cubicBezTo>
                  <a:pt x="3456" y="368"/>
                  <a:pt x="3432" y="440"/>
                  <a:pt x="3383" y="498"/>
                </a:cubicBezTo>
                <a:cubicBezTo>
                  <a:pt x="3335" y="555"/>
                  <a:pt x="3257" y="604"/>
                  <a:pt x="3149" y="646"/>
                </a:cubicBezTo>
                <a:lnTo>
                  <a:pt x="3147" y="657"/>
                </a:lnTo>
                <a:cubicBezTo>
                  <a:pt x="3206" y="681"/>
                  <a:pt x="3253" y="715"/>
                  <a:pt x="3285" y="758"/>
                </a:cubicBezTo>
                <a:cubicBezTo>
                  <a:pt x="3318" y="801"/>
                  <a:pt x="3334" y="851"/>
                  <a:pt x="3334" y="907"/>
                </a:cubicBezTo>
                <a:cubicBezTo>
                  <a:pt x="3334" y="985"/>
                  <a:pt x="3316" y="1053"/>
                  <a:pt x="3279" y="1110"/>
                </a:cubicBezTo>
                <a:cubicBezTo>
                  <a:pt x="3241" y="1168"/>
                  <a:pt x="3182" y="1217"/>
                  <a:pt x="3101" y="1257"/>
                </a:cubicBezTo>
                <a:cubicBezTo>
                  <a:pt x="3020" y="1296"/>
                  <a:pt x="2894" y="1316"/>
                  <a:pt x="2725" y="1316"/>
                </a:cubicBezTo>
                <a:lnTo>
                  <a:pt x="2208" y="1316"/>
                </a:lnTo>
                <a:lnTo>
                  <a:pt x="2221" y="1253"/>
                </a:lnTo>
                <a:cubicBezTo>
                  <a:pt x="2257" y="1243"/>
                  <a:pt x="2284" y="1225"/>
                  <a:pt x="2301" y="1200"/>
                </a:cubicBezTo>
                <a:cubicBezTo>
                  <a:pt x="2318" y="1175"/>
                  <a:pt x="2335" y="1128"/>
                  <a:pt x="2350" y="1059"/>
                </a:cubicBezTo>
                <a:lnTo>
                  <a:pt x="2523" y="273"/>
                </a:lnTo>
                <a:cubicBezTo>
                  <a:pt x="2532" y="235"/>
                  <a:pt x="2536" y="198"/>
                  <a:pt x="2536" y="161"/>
                </a:cubicBezTo>
                <a:cubicBezTo>
                  <a:pt x="2536" y="134"/>
                  <a:pt x="2529" y="115"/>
                  <a:pt x="2517" y="102"/>
                </a:cubicBezTo>
                <a:cubicBezTo>
                  <a:pt x="2505" y="90"/>
                  <a:pt x="2485" y="82"/>
                  <a:pt x="2457" y="78"/>
                </a:cubicBezTo>
                <a:lnTo>
                  <a:pt x="2470" y="15"/>
                </a:lnTo>
                <a:close/>
                <a:moveTo>
                  <a:pt x="262" y="15"/>
                </a:moveTo>
                <a:lnTo>
                  <a:pt x="741" y="15"/>
                </a:lnTo>
                <a:lnTo>
                  <a:pt x="728" y="78"/>
                </a:lnTo>
                <a:cubicBezTo>
                  <a:pt x="692" y="88"/>
                  <a:pt x="665" y="106"/>
                  <a:pt x="648" y="132"/>
                </a:cubicBezTo>
                <a:cubicBezTo>
                  <a:pt x="631" y="157"/>
                  <a:pt x="615" y="204"/>
                  <a:pt x="599" y="273"/>
                </a:cubicBezTo>
                <a:lnTo>
                  <a:pt x="393" y="1203"/>
                </a:lnTo>
                <a:lnTo>
                  <a:pt x="574" y="1203"/>
                </a:lnTo>
                <a:cubicBezTo>
                  <a:pt x="605" y="1203"/>
                  <a:pt x="629" y="1200"/>
                  <a:pt x="646" y="1195"/>
                </a:cubicBezTo>
                <a:cubicBezTo>
                  <a:pt x="663" y="1190"/>
                  <a:pt x="679" y="1182"/>
                  <a:pt x="693" y="1171"/>
                </a:cubicBezTo>
                <a:cubicBezTo>
                  <a:pt x="707" y="1161"/>
                  <a:pt x="722" y="1146"/>
                  <a:pt x="739" y="1127"/>
                </a:cubicBezTo>
                <a:cubicBezTo>
                  <a:pt x="756" y="1108"/>
                  <a:pt x="772" y="1083"/>
                  <a:pt x="789" y="1052"/>
                </a:cubicBezTo>
                <a:cubicBezTo>
                  <a:pt x="806" y="1022"/>
                  <a:pt x="822" y="984"/>
                  <a:pt x="840" y="938"/>
                </a:cubicBezTo>
                <a:lnTo>
                  <a:pt x="969" y="938"/>
                </a:lnTo>
                <a:lnTo>
                  <a:pt x="872" y="1316"/>
                </a:lnTo>
                <a:lnTo>
                  <a:pt x="0" y="1316"/>
                </a:lnTo>
                <a:lnTo>
                  <a:pt x="13" y="1253"/>
                </a:lnTo>
                <a:cubicBezTo>
                  <a:pt x="49" y="1243"/>
                  <a:pt x="76" y="1225"/>
                  <a:pt x="93" y="1200"/>
                </a:cubicBezTo>
                <a:cubicBezTo>
                  <a:pt x="110" y="1175"/>
                  <a:pt x="127" y="1128"/>
                  <a:pt x="142" y="1059"/>
                </a:cubicBezTo>
                <a:lnTo>
                  <a:pt x="315" y="273"/>
                </a:lnTo>
                <a:cubicBezTo>
                  <a:pt x="324" y="235"/>
                  <a:pt x="328" y="198"/>
                  <a:pt x="328" y="161"/>
                </a:cubicBezTo>
                <a:cubicBezTo>
                  <a:pt x="328" y="134"/>
                  <a:pt x="321" y="115"/>
                  <a:pt x="309" y="102"/>
                </a:cubicBezTo>
                <a:cubicBezTo>
                  <a:pt x="297" y="90"/>
                  <a:pt x="277" y="82"/>
                  <a:pt x="249" y="78"/>
                </a:cubicBezTo>
                <a:lnTo>
                  <a:pt x="262" y="15"/>
                </a:lnTo>
                <a:close/>
                <a:moveTo>
                  <a:pt x="1788" y="0"/>
                </a:moveTo>
                <a:cubicBezTo>
                  <a:pt x="1852" y="0"/>
                  <a:pt x="1910" y="3"/>
                  <a:pt x="1964" y="10"/>
                </a:cubicBezTo>
                <a:cubicBezTo>
                  <a:pt x="2017" y="17"/>
                  <a:pt x="2072" y="29"/>
                  <a:pt x="2128" y="46"/>
                </a:cubicBezTo>
                <a:lnTo>
                  <a:pt x="2070" y="317"/>
                </a:lnTo>
                <a:lnTo>
                  <a:pt x="1945" y="317"/>
                </a:lnTo>
                <a:cubicBezTo>
                  <a:pt x="1945" y="246"/>
                  <a:pt x="1931" y="194"/>
                  <a:pt x="1903" y="161"/>
                </a:cubicBezTo>
                <a:cubicBezTo>
                  <a:pt x="1876" y="128"/>
                  <a:pt x="1832" y="112"/>
                  <a:pt x="1771" y="112"/>
                </a:cubicBezTo>
                <a:cubicBezTo>
                  <a:pt x="1704" y="112"/>
                  <a:pt x="1652" y="129"/>
                  <a:pt x="1613" y="165"/>
                </a:cubicBezTo>
                <a:cubicBezTo>
                  <a:pt x="1574" y="201"/>
                  <a:pt x="1555" y="251"/>
                  <a:pt x="1555" y="314"/>
                </a:cubicBezTo>
                <a:cubicBezTo>
                  <a:pt x="1555" y="358"/>
                  <a:pt x="1570" y="400"/>
                  <a:pt x="1601" y="440"/>
                </a:cubicBezTo>
                <a:cubicBezTo>
                  <a:pt x="1632" y="480"/>
                  <a:pt x="1678" y="522"/>
                  <a:pt x="1741" y="567"/>
                </a:cubicBezTo>
                <a:cubicBezTo>
                  <a:pt x="1797" y="609"/>
                  <a:pt x="1841" y="647"/>
                  <a:pt x="1871" y="680"/>
                </a:cubicBezTo>
                <a:cubicBezTo>
                  <a:pt x="1902" y="713"/>
                  <a:pt x="1924" y="749"/>
                  <a:pt x="1940" y="786"/>
                </a:cubicBezTo>
                <a:cubicBezTo>
                  <a:pt x="1955" y="824"/>
                  <a:pt x="1963" y="867"/>
                  <a:pt x="1963" y="915"/>
                </a:cubicBezTo>
                <a:cubicBezTo>
                  <a:pt x="1963" y="973"/>
                  <a:pt x="1950" y="1029"/>
                  <a:pt x="1924" y="1082"/>
                </a:cubicBezTo>
                <a:cubicBezTo>
                  <a:pt x="1899" y="1136"/>
                  <a:pt x="1863" y="1182"/>
                  <a:pt x="1817" y="1219"/>
                </a:cubicBezTo>
                <a:cubicBezTo>
                  <a:pt x="1771" y="1257"/>
                  <a:pt x="1719" y="1285"/>
                  <a:pt x="1661" y="1303"/>
                </a:cubicBezTo>
                <a:cubicBezTo>
                  <a:pt x="1604" y="1322"/>
                  <a:pt x="1527" y="1332"/>
                  <a:pt x="1432" y="1332"/>
                </a:cubicBezTo>
                <a:cubicBezTo>
                  <a:pt x="1373" y="1332"/>
                  <a:pt x="1312" y="1326"/>
                  <a:pt x="1248" y="1316"/>
                </a:cubicBezTo>
                <a:cubicBezTo>
                  <a:pt x="1184" y="1306"/>
                  <a:pt x="1123" y="1292"/>
                  <a:pt x="1064" y="1273"/>
                </a:cubicBezTo>
                <a:lnTo>
                  <a:pt x="1123" y="999"/>
                </a:lnTo>
                <a:lnTo>
                  <a:pt x="1248" y="999"/>
                </a:lnTo>
                <a:cubicBezTo>
                  <a:pt x="1250" y="1055"/>
                  <a:pt x="1258" y="1099"/>
                  <a:pt x="1273" y="1131"/>
                </a:cubicBezTo>
                <a:cubicBezTo>
                  <a:pt x="1289" y="1163"/>
                  <a:pt x="1310" y="1186"/>
                  <a:pt x="1338" y="1200"/>
                </a:cubicBezTo>
                <a:cubicBezTo>
                  <a:pt x="1366" y="1213"/>
                  <a:pt x="1403" y="1220"/>
                  <a:pt x="1449" y="1220"/>
                </a:cubicBezTo>
                <a:cubicBezTo>
                  <a:pt x="1518" y="1220"/>
                  <a:pt x="1573" y="1200"/>
                  <a:pt x="1613" y="1160"/>
                </a:cubicBezTo>
                <a:cubicBezTo>
                  <a:pt x="1653" y="1121"/>
                  <a:pt x="1673" y="1065"/>
                  <a:pt x="1673" y="994"/>
                </a:cubicBezTo>
                <a:cubicBezTo>
                  <a:pt x="1673" y="957"/>
                  <a:pt x="1666" y="925"/>
                  <a:pt x="1654" y="896"/>
                </a:cubicBezTo>
                <a:cubicBezTo>
                  <a:pt x="1641" y="868"/>
                  <a:pt x="1622" y="841"/>
                  <a:pt x="1595" y="814"/>
                </a:cubicBezTo>
                <a:cubicBezTo>
                  <a:pt x="1569" y="787"/>
                  <a:pt x="1523" y="750"/>
                  <a:pt x="1458" y="702"/>
                </a:cubicBezTo>
                <a:cubicBezTo>
                  <a:pt x="1398" y="658"/>
                  <a:pt x="1352" y="609"/>
                  <a:pt x="1322" y="555"/>
                </a:cubicBezTo>
                <a:cubicBezTo>
                  <a:pt x="1291" y="501"/>
                  <a:pt x="1275" y="444"/>
                  <a:pt x="1275" y="385"/>
                </a:cubicBezTo>
                <a:cubicBezTo>
                  <a:pt x="1275" y="335"/>
                  <a:pt x="1286" y="286"/>
                  <a:pt x="1308" y="237"/>
                </a:cubicBezTo>
                <a:cubicBezTo>
                  <a:pt x="1329" y="189"/>
                  <a:pt x="1361" y="147"/>
                  <a:pt x="1404" y="111"/>
                </a:cubicBezTo>
                <a:cubicBezTo>
                  <a:pt x="1446" y="75"/>
                  <a:pt x="1499" y="48"/>
                  <a:pt x="1563" y="29"/>
                </a:cubicBezTo>
                <a:cubicBezTo>
                  <a:pt x="1627" y="10"/>
                  <a:pt x="1702" y="0"/>
                  <a:pt x="178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50">
            <a:extLst>
              <a:ext uri="{FF2B5EF4-FFF2-40B4-BE49-F238E27FC236}">
                <a16:creationId xmlns:a16="http://schemas.microsoft.com/office/drawing/2014/main" id="{4F0A12EE-F8E4-4DE5-BF78-0E7BE03E4B42}"/>
              </a:ext>
            </a:extLst>
          </p:cNvPr>
          <p:cNvSpPr>
            <a:spLocks noChangeArrowheads="1"/>
          </p:cNvSpPr>
          <p:nvPr/>
        </p:nvSpPr>
        <p:spPr bwMode="auto">
          <a:xfrm>
            <a:off x="1658346" y="2501673"/>
            <a:ext cx="25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F402B82B-B46B-45B8-9651-6566CBE15CEA}"/>
              </a:ext>
            </a:extLst>
          </p:cNvPr>
          <p:cNvSpPr>
            <a:spLocks noChangeArrowheads="1"/>
          </p:cNvSpPr>
          <p:nvPr/>
        </p:nvSpPr>
        <p:spPr bwMode="auto">
          <a:xfrm>
            <a:off x="1804396" y="2508023"/>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Times New Roman" panose="02020603050405020304" pitchFamily="18"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E290AE9E-C77A-4C9D-800E-C55187B869DF}"/>
              </a:ext>
            </a:extLst>
          </p:cNvPr>
          <p:cNvSpPr>
            <a:spLocks noChangeArrowheads="1"/>
          </p:cNvSpPr>
          <p:nvPr/>
        </p:nvSpPr>
        <p:spPr bwMode="auto">
          <a:xfrm>
            <a:off x="1931396" y="2508023"/>
            <a:ext cx="8350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 add 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F1281D83-94CA-49B3-8AF6-504A0EE3C2A9}"/>
              </a:ext>
            </a:extLst>
          </p:cNvPr>
          <p:cNvSpPr>
            <a:spLocks noChangeArrowheads="1"/>
          </p:cNvSpPr>
          <p:nvPr/>
        </p:nvSpPr>
        <p:spPr bwMode="auto">
          <a:xfrm>
            <a:off x="1118596" y="2812823"/>
            <a:ext cx="24272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Second Partial Product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24C94643-726F-406E-B66D-A315722BABD9}"/>
              </a:ext>
            </a:extLst>
          </p:cNvPr>
          <p:cNvSpPr>
            <a:spLocks noChangeArrowheads="1"/>
          </p:cNvSpPr>
          <p:nvPr/>
        </p:nvSpPr>
        <p:spPr bwMode="auto">
          <a:xfrm>
            <a:off x="5654084" y="2812823"/>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00000"/>
                </a:solidFill>
                <a:effectLst/>
                <a:latin typeface="Times New Roman" panose="02020603050405020304" pitchFamily="18" charset="0"/>
              </a:rPr>
              <a:t>1</a:t>
            </a:r>
            <a:endParaRPr kumimoji="0" lang="en-US" altLang="en-US" sz="1800" b="1" i="0" u="none" strike="noStrike" cap="none" normalizeH="0" baseline="0" dirty="0">
              <a:ln>
                <a:noFill/>
              </a:ln>
              <a:solidFill>
                <a:srgbClr val="C00000"/>
              </a:solidFill>
              <a:effectLst/>
            </a:endParaRPr>
          </a:p>
        </p:txBody>
      </p:sp>
      <p:sp>
        <p:nvSpPr>
          <p:cNvPr id="57" name="Rectangle 55">
            <a:extLst>
              <a:ext uri="{FF2B5EF4-FFF2-40B4-BE49-F238E27FC236}">
                <a16:creationId xmlns:a16="http://schemas.microsoft.com/office/drawing/2014/main" id="{E856546C-8CC4-4FD3-AF7D-D5BB4F861585}"/>
              </a:ext>
            </a:extLst>
          </p:cNvPr>
          <p:cNvSpPr>
            <a:spLocks noChangeArrowheads="1"/>
          </p:cNvSpPr>
          <p:nvPr/>
        </p:nvSpPr>
        <p:spPr bwMode="auto">
          <a:xfrm>
            <a:off x="6935196" y="2508023"/>
            <a:ext cx="7381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10111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6E736258-524D-49A5-9A6F-BBEC2373B249}"/>
              </a:ext>
            </a:extLst>
          </p:cNvPr>
          <p:cNvSpPr>
            <a:spLocks noChangeArrowheads="1"/>
          </p:cNvSpPr>
          <p:nvPr/>
        </p:nvSpPr>
        <p:spPr bwMode="auto">
          <a:xfrm>
            <a:off x="6924084" y="2812823"/>
            <a:ext cx="7381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00010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F27E1BA8-3C4C-46F7-9759-0B071CA42F60}"/>
              </a:ext>
            </a:extLst>
          </p:cNvPr>
          <p:cNvSpPr>
            <a:spLocks noChangeArrowheads="1"/>
          </p:cNvSpPr>
          <p:nvPr/>
        </p:nvSpPr>
        <p:spPr bwMode="auto">
          <a:xfrm>
            <a:off x="1118596" y="3209698"/>
            <a:ext cx="17224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Shift right EAQ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Freeform 58">
            <a:extLst>
              <a:ext uri="{FF2B5EF4-FFF2-40B4-BE49-F238E27FC236}">
                <a16:creationId xmlns:a16="http://schemas.microsoft.com/office/drawing/2014/main" id="{654CBD36-BAD4-44DC-A588-A6AE1169BC74}"/>
              </a:ext>
            </a:extLst>
          </p:cNvPr>
          <p:cNvSpPr>
            <a:spLocks noEditPoints="1"/>
          </p:cNvSpPr>
          <p:nvPr/>
        </p:nvSpPr>
        <p:spPr bwMode="auto">
          <a:xfrm>
            <a:off x="1136059" y="3566886"/>
            <a:ext cx="138113" cy="219075"/>
          </a:xfrm>
          <a:custGeom>
            <a:avLst/>
            <a:gdLst>
              <a:gd name="T0" fmla="*/ 458 w 727"/>
              <a:gd name="T1" fmla="*/ 57 h 1150"/>
              <a:gd name="T2" fmla="*/ 327 w 727"/>
              <a:gd name="T3" fmla="*/ 108 h 1150"/>
              <a:gd name="T4" fmla="*/ 220 w 727"/>
              <a:gd name="T5" fmla="*/ 251 h 1150"/>
              <a:gd name="T6" fmla="*/ 148 w 727"/>
              <a:gd name="T7" fmla="*/ 456 h 1150"/>
              <a:gd name="T8" fmla="*/ 123 w 727"/>
              <a:gd name="T9" fmla="*/ 653 h 1150"/>
              <a:gd name="T10" fmla="*/ 269 w 727"/>
              <a:gd name="T11" fmla="*/ 855 h 1150"/>
              <a:gd name="T12" fmla="*/ 436 w 727"/>
              <a:gd name="T13" fmla="*/ 770 h 1150"/>
              <a:gd name="T14" fmla="*/ 558 w 727"/>
              <a:gd name="T15" fmla="*/ 536 h 1150"/>
              <a:gd name="T16" fmla="*/ 604 w 727"/>
              <a:gd name="T17" fmla="*/ 257 h 1150"/>
              <a:gd name="T18" fmla="*/ 568 w 727"/>
              <a:gd name="T19" fmla="*/ 109 h 1150"/>
              <a:gd name="T20" fmla="*/ 458 w 727"/>
              <a:gd name="T21" fmla="*/ 57 h 1150"/>
              <a:gd name="T22" fmla="*/ 465 w 727"/>
              <a:gd name="T23" fmla="*/ 0 h 1150"/>
              <a:gd name="T24" fmla="*/ 659 w 727"/>
              <a:gd name="T25" fmla="*/ 73 h 1150"/>
              <a:gd name="T26" fmla="*/ 727 w 727"/>
              <a:gd name="T27" fmla="*/ 284 h 1150"/>
              <a:gd name="T28" fmla="*/ 699 w 727"/>
              <a:gd name="T29" fmla="*/ 489 h 1150"/>
              <a:gd name="T30" fmla="*/ 620 w 727"/>
              <a:gd name="T31" fmla="*/ 688 h 1150"/>
              <a:gd name="T32" fmla="*/ 503 w 727"/>
              <a:gd name="T33" fmla="*/ 827 h 1150"/>
              <a:gd name="T34" fmla="*/ 359 w 727"/>
              <a:gd name="T35" fmla="*/ 900 h 1150"/>
              <a:gd name="T36" fmla="*/ 388 w 727"/>
              <a:gd name="T37" fmla="*/ 979 h 1150"/>
              <a:gd name="T38" fmla="*/ 413 w 727"/>
              <a:gd name="T39" fmla="*/ 1029 h 1150"/>
              <a:gd name="T40" fmla="*/ 436 w 727"/>
              <a:gd name="T41" fmla="*/ 1058 h 1150"/>
              <a:gd name="T42" fmla="*/ 460 w 727"/>
              <a:gd name="T43" fmla="*/ 1070 h 1150"/>
              <a:gd name="T44" fmla="*/ 487 w 727"/>
              <a:gd name="T45" fmla="*/ 1074 h 1150"/>
              <a:gd name="T46" fmla="*/ 538 w 727"/>
              <a:gd name="T47" fmla="*/ 1059 h 1150"/>
              <a:gd name="T48" fmla="*/ 594 w 727"/>
              <a:gd name="T49" fmla="*/ 1010 h 1150"/>
              <a:gd name="T50" fmla="*/ 628 w 727"/>
              <a:gd name="T51" fmla="*/ 1046 h 1150"/>
              <a:gd name="T52" fmla="*/ 531 w 727"/>
              <a:gd name="T53" fmla="*/ 1127 h 1150"/>
              <a:gd name="T54" fmla="*/ 438 w 727"/>
              <a:gd name="T55" fmla="*/ 1150 h 1150"/>
              <a:gd name="T56" fmla="*/ 350 w 727"/>
              <a:gd name="T57" fmla="*/ 1126 h 1150"/>
              <a:gd name="T58" fmla="*/ 291 w 727"/>
              <a:gd name="T59" fmla="*/ 1049 h 1150"/>
              <a:gd name="T60" fmla="*/ 242 w 727"/>
              <a:gd name="T61" fmla="*/ 911 h 1150"/>
              <a:gd name="T62" fmla="*/ 62 w 727"/>
              <a:gd name="T63" fmla="*/ 832 h 1150"/>
              <a:gd name="T64" fmla="*/ 0 w 727"/>
              <a:gd name="T65" fmla="*/ 630 h 1150"/>
              <a:gd name="T66" fmla="*/ 33 w 727"/>
              <a:gd name="T67" fmla="*/ 409 h 1150"/>
              <a:gd name="T68" fmla="*/ 128 w 727"/>
              <a:gd name="T69" fmla="*/ 191 h 1150"/>
              <a:gd name="T70" fmla="*/ 277 w 727"/>
              <a:gd name="T71" fmla="*/ 49 h 1150"/>
              <a:gd name="T72" fmla="*/ 465 w 727"/>
              <a:gd name="T73" fmla="*/ 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7" h="1150">
                <a:moveTo>
                  <a:pt x="458" y="57"/>
                </a:moveTo>
                <a:cubicBezTo>
                  <a:pt x="411" y="57"/>
                  <a:pt x="367" y="74"/>
                  <a:pt x="327" y="108"/>
                </a:cubicBezTo>
                <a:cubicBezTo>
                  <a:pt x="286" y="141"/>
                  <a:pt x="250" y="189"/>
                  <a:pt x="220" y="251"/>
                </a:cubicBezTo>
                <a:cubicBezTo>
                  <a:pt x="189" y="313"/>
                  <a:pt x="165" y="382"/>
                  <a:pt x="148" y="456"/>
                </a:cubicBezTo>
                <a:cubicBezTo>
                  <a:pt x="131" y="530"/>
                  <a:pt x="123" y="596"/>
                  <a:pt x="123" y="653"/>
                </a:cubicBezTo>
                <a:cubicBezTo>
                  <a:pt x="123" y="787"/>
                  <a:pt x="172" y="855"/>
                  <a:pt x="269" y="855"/>
                </a:cubicBezTo>
                <a:cubicBezTo>
                  <a:pt x="330" y="855"/>
                  <a:pt x="385" y="826"/>
                  <a:pt x="436" y="770"/>
                </a:cubicBezTo>
                <a:cubicBezTo>
                  <a:pt x="486" y="714"/>
                  <a:pt x="527" y="636"/>
                  <a:pt x="558" y="536"/>
                </a:cubicBezTo>
                <a:cubicBezTo>
                  <a:pt x="589" y="437"/>
                  <a:pt x="604" y="344"/>
                  <a:pt x="604" y="257"/>
                </a:cubicBezTo>
                <a:cubicBezTo>
                  <a:pt x="604" y="192"/>
                  <a:pt x="592" y="143"/>
                  <a:pt x="568" y="109"/>
                </a:cubicBezTo>
                <a:cubicBezTo>
                  <a:pt x="544" y="74"/>
                  <a:pt x="508" y="57"/>
                  <a:pt x="458" y="57"/>
                </a:cubicBezTo>
                <a:close/>
                <a:moveTo>
                  <a:pt x="465" y="0"/>
                </a:moveTo>
                <a:cubicBezTo>
                  <a:pt x="549" y="0"/>
                  <a:pt x="614" y="24"/>
                  <a:pt x="659" y="73"/>
                </a:cubicBezTo>
                <a:cubicBezTo>
                  <a:pt x="705" y="122"/>
                  <a:pt x="727" y="192"/>
                  <a:pt x="727" y="284"/>
                </a:cubicBezTo>
                <a:cubicBezTo>
                  <a:pt x="727" y="345"/>
                  <a:pt x="718" y="413"/>
                  <a:pt x="699" y="489"/>
                </a:cubicBezTo>
                <a:cubicBezTo>
                  <a:pt x="680" y="564"/>
                  <a:pt x="653" y="630"/>
                  <a:pt x="620" y="688"/>
                </a:cubicBezTo>
                <a:cubicBezTo>
                  <a:pt x="586" y="745"/>
                  <a:pt x="547" y="792"/>
                  <a:pt x="503" y="827"/>
                </a:cubicBezTo>
                <a:cubicBezTo>
                  <a:pt x="459" y="862"/>
                  <a:pt x="411" y="887"/>
                  <a:pt x="359" y="900"/>
                </a:cubicBezTo>
                <a:cubicBezTo>
                  <a:pt x="369" y="932"/>
                  <a:pt x="379" y="958"/>
                  <a:pt x="388" y="979"/>
                </a:cubicBezTo>
                <a:cubicBezTo>
                  <a:pt x="396" y="999"/>
                  <a:pt x="405" y="1016"/>
                  <a:pt x="413" y="1029"/>
                </a:cubicBezTo>
                <a:cubicBezTo>
                  <a:pt x="421" y="1042"/>
                  <a:pt x="429" y="1051"/>
                  <a:pt x="436" y="1058"/>
                </a:cubicBezTo>
                <a:cubicBezTo>
                  <a:pt x="444" y="1064"/>
                  <a:pt x="452" y="1068"/>
                  <a:pt x="460" y="1070"/>
                </a:cubicBezTo>
                <a:cubicBezTo>
                  <a:pt x="468" y="1073"/>
                  <a:pt x="477" y="1074"/>
                  <a:pt x="487" y="1074"/>
                </a:cubicBezTo>
                <a:cubicBezTo>
                  <a:pt x="504" y="1074"/>
                  <a:pt x="521" y="1069"/>
                  <a:pt x="538" y="1059"/>
                </a:cubicBezTo>
                <a:cubicBezTo>
                  <a:pt x="555" y="1050"/>
                  <a:pt x="573" y="1033"/>
                  <a:pt x="594" y="1010"/>
                </a:cubicBezTo>
                <a:lnTo>
                  <a:pt x="628" y="1046"/>
                </a:lnTo>
                <a:cubicBezTo>
                  <a:pt x="593" y="1084"/>
                  <a:pt x="561" y="1111"/>
                  <a:pt x="531" y="1127"/>
                </a:cubicBezTo>
                <a:cubicBezTo>
                  <a:pt x="501" y="1142"/>
                  <a:pt x="470" y="1150"/>
                  <a:pt x="438" y="1150"/>
                </a:cubicBezTo>
                <a:cubicBezTo>
                  <a:pt x="402" y="1150"/>
                  <a:pt x="373" y="1142"/>
                  <a:pt x="350" y="1126"/>
                </a:cubicBezTo>
                <a:cubicBezTo>
                  <a:pt x="327" y="1110"/>
                  <a:pt x="307" y="1084"/>
                  <a:pt x="291" y="1049"/>
                </a:cubicBezTo>
                <a:cubicBezTo>
                  <a:pt x="274" y="1014"/>
                  <a:pt x="258" y="968"/>
                  <a:pt x="242" y="911"/>
                </a:cubicBezTo>
                <a:cubicBezTo>
                  <a:pt x="163" y="906"/>
                  <a:pt x="103" y="880"/>
                  <a:pt x="62" y="832"/>
                </a:cubicBezTo>
                <a:cubicBezTo>
                  <a:pt x="21" y="785"/>
                  <a:pt x="0" y="717"/>
                  <a:pt x="0" y="630"/>
                </a:cubicBezTo>
                <a:cubicBezTo>
                  <a:pt x="0" y="565"/>
                  <a:pt x="11" y="491"/>
                  <a:pt x="33" y="409"/>
                </a:cubicBezTo>
                <a:cubicBezTo>
                  <a:pt x="55" y="327"/>
                  <a:pt x="87" y="254"/>
                  <a:pt x="128" y="191"/>
                </a:cubicBezTo>
                <a:cubicBezTo>
                  <a:pt x="170" y="129"/>
                  <a:pt x="219" y="81"/>
                  <a:pt x="277" y="49"/>
                </a:cubicBezTo>
                <a:cubicBezTo>
                  <a:pt x="335" y="16"/>
                  <a:pt x="397" y="0"/>
                  <a:pt x="46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 name="Freeform 59">
            <a:extLst>
              <a:ext uri="{FF2B5EF4-FFF2-40B4-BE49-F238E27FC236}">
                <a16:creationId xmlns:a16="http://schemas.microsoft.com/office/drawing/2014/main" id="{A9980D31-265D-4A34-8664-1AF4EB1198C9}"/>
              </a:ext>
            </a:extLst>
          </p:cNvPr>
          <p:cNvSpPr>
            <a:spLocks noEditPoints="1"/>
          </p:cNvSpPr>
          <p:nvPr/>
        </p:nvSpPr>
        <p:spPr bwMode="auto">
          <a:xfrm>
            <a:off x="1288459" y="3671661"/>
            <a:ext cx="314325" cy="120650"/>
          </a:xfrm>
          <a:custGeom>
            <a:avLst/>
            <a:gdLst>
              <a:gd name="T0" fmla="*/ 1221 w 1646"/>
              <a:gd name="T1" fmla="*/ 576 h 637"/>
              <a:gd name="T2" fmla="*/ 1291 w 1646"/>
              <a:gd name="T3" fmla="*/ 578 h 637"/>
              <a:gd name="T4" fmla="*/ 1442 w 1646"/>
              <a:gd name="T5" fmla="*/ 541 h 637"/>
              <a:gd name="T6" fmla="*/ 1489 w 1646"/>
              <a:gd name="T7" fmla="*/ 421 h 637"/>
              <a:gd name="T8" fmla="*/ 1461 w 1646"/>
              <a:gd name="T9" fmla="*/ 354 h 637"/>
              <a:gd name="T10" fmla="*/ 1362 w 1646"/>
              <a:gd name="T11" fmla="*/ 332 h 637"/>
              <a:gd name="T12" fmla="*/ 1419 w 1646"/>
              <a:gd name="T13" fmla="*/ 58 h 637"/>
              <a:gd name="T14" fmla="*/ 1335 w 1646"/>
              <a:gd name="T15" fmla="*/ 62 h 637"/>
              <a:gd name="T16" fmla="*/ 1360 w 1646"/>
              <a:gd name="T17" fmla="*/ 282 h 637"/>
              <a:gd name="T18" fmla="*/ 1507 w 1646"/>
              <a:gd name="T19" fmla="*/ 245 h 637"/>
              <a:gd name="T20" fmla="*/ 1549 w 1646"/>
              <a:gd name="T21" fmla="*/ 144 h 637"/>
              <a:gd name="T22" fmla="*/ 1519 w 1646"/>
              <a:gd name="T23" fmla="*/ 80 h 637"/>
              <a:gd name="T24" fmla="*/ 1419 w 1646"/>
              <a:gd name="T25" fmla="*/ 58 h 637"/>
              <a:gd name="T26" fmla="*/ 1440 w 1646"/>
              <a:gd name="T27" fmla="*/ 9 h 637"/>
              <a:gd name="T28" fmla="*/ 1598 w 1646"/>
              <a:gd name="T29" fmla="*/ 44 h 637"/>
              <a:gd name="T30" fmla="*/ 1646 w 1646"/>
              <a:gd name="T31" fmla="*/ 140 h 637"/>
              <a:gd name="T32" fmla="*/ 1498 w 1646"/>
              <a:gd name="T33" fmla="*/ 309 h 637"/>
              <a:gd name="T34" fmla="*/ 1565 w 1646"/>
              <a:gd name="T35" fmla="*/ 360 h 637"/>
              <a:gd name="T36" fmla="*/ 1571 w 1646"/>
              <a:gd name="T37" fmla="*/ 514 h 637"/>
              <a:gd name="T38" fmla="*/ 1428 w 1646"/>
              <a:gd name="T39" fmla="*/ 613 h 637"/>
              <a:gd name="T40" fmla="*/ 1072 w 1646"/>
              <a:gd name="T41" fmla="*/ 627 h 637"/>
              <a:gd name="T42" fmla="*/ 1102 w 1646"/>
              <a:gd name="T43" fmla="*/ 592 h 637"/>
              <a:gd name="T44" fmla="*/ 1132 w 1646"/>
              <a:gd name="T45" fmla="*/ 548 h 637"/>
              <a:gd name="T46" fmla="*/ 1224 w 1646"/>
              <a:gd name="T47" fmla="*/ 143 h 637"/>
              <a:gd name="T48" fmla="*/ 1234 w 1646"/>
              <a:gd name="T49" fmla="*/ 79 h 637"/>
              <a:gd name="T50" fmla="*/ 1183 w 1646"/>
              <a:gd name="T51" fmla="*/ 39 h 637"/>
              <a:gd name="T52" fmla="*/ 118 w 1646"/>
              <a:gd name="T53" fmla="*/ 9 h 637"/>
              <a:gd name="T54" fmla="*/ 314 w 1646"/>
              <a:gd name="T55" fmla="*/ 37 h 637"/>
              <a:gd name="T56" fmla="*/ 271 w 1646"/>
              <a:gd name="T57" fmla="*/ 58 h 637"/>
              <a:gd name="T58" fmla="*/ 244 w 1646"/>
              <a:gd name="T59" fmla="*/ 146 h 637"/>
              <a:gd name="T60" fmla="*/ 272 w 1646"/>
              <a:gd name="T61" fmla="*/ 576 h 637"/>
              <a:gd name="T62" fmla="*/ 353 w 1646"/>
              <a:gd name="T63" fmla="*/ 553 h 637"/>
              <a:gd name="T64" fmla="*/ 417 w 1646"/>
              <a:gd name="T65" fmla="*/ 441 h 637"/>
              <a:gd name="T66" fmla="*/ 420 w 1646"/>
              <a:gd name="T67" fmla="*/ 627 h 637"/>
              <a:gd name="T68" fmla="*/ 6 w 1646"/>
              <a:gd name="T69" fmla="*/ 598 h 637"/>
              <a:gd name="T70" fmla="*/ 47 w 1646"/>
              <a:gd name="T71" fmla="*/ 578 h 637"/>
              <a:gd name="T72" fmla="*/ 74 w 1646"/>
              <a:gd name="T73" fmla="*/ 490 h 637"/>
              <a:gd name="T74" fmla="*/ 160 w 1646"/>
              <a:gd name="T75" fmla="*/ 106 h 637"/>
              <a:gd name="T76" fmla="*/ 151 w 1646"/>
              <a:gd name="T77" fmla="*/ 48 h 637"/>
              <a:gd name="T78" fmla="*/ 118 w 1646"/>
              <a:gd name="T79" fmla="*/ 9 h 637"/>
              <a:gd name="T80" fmla="*/ 945 w 1646"/>
              <a:gd name="T81" fmla="*/ 7 h 637"/>
              <a:gd name="T82" fmla="*/ 1005 w 1646"/>
              <a:gd name="T83" fmla="*/ 150 h 637"/>
              <a:gd name="T84" fmla="*/ 945 w 1646"/>
              <a:gd name="T85" fmla="*/ 104 h 637"/>
              <a:gd name="T86" fmla="*/ 894 w 1646"/>
              <a:gd name="T87" fmla="*/ 54 h 637"/>
              <a:gd name="T88" fmla="*/ 798 w 1646"/>
              <a:gd name="T89" fmla="*/ 56 h 637"/>
              <a:gd name="T90" fmla="*/ 734 w 1646"/>
              <a:gd name="T91" fmla="*/ 111 h 637"/>
              <a:gd name="T92" fmla="*/ 729 w 1646"/>
              <a:gd name="T93" fmla="*/ 187 h 637"/>
              <a:gd name="T94" fmla="*/ 773 w 1646"/>
              <a:gd name="T95" fmla="*/ 244 h 637"/>
              <a:gd name="T96" fmla="*/ 878 w 1646"/>
              <a:gd name="T97" fmla="*/ 316 h 637"/>
              <a:gd name="T98" fmla="*/ 941 w 1646"/>
              <a:gd name="T99" fmla="*/ 399 h 637"/>
              <a:gd name="T100" fmla="*/ 932 w 1646"/>
              <a:gd name="T101" fmla="*/ 526 h 637"/>
              <a:gd name="T102" fmla="*/ 813 w 1646"/>
              <a:gd name="T103" fmla="*/ 624 h 637"/>
              <a:gd name="T104" fmla="*/ 624 w 1646"/>
              <a:gd name="T105" fmla="*/ 630 h 637"/>
              <a:gd name="T106" fmla="*/ 553 w 1646"/>
              <a:gd name="T107" fmla="*/ 480 h 637"/>
              <a:gd name="T108" fmla="*/ 634 w 1646"/>
              <a:gd name="T109" fmla="*/ 563 h 637"/>
              <a:gd name="T110" fmla="*/ 779 w 1646"/>
              <a:gd name="T111" fmla="*/ 580 h 637"/>
              <a:gd name="T112" fmla="*/ 847 w 1646"/>
              <a:gd name="T113" fmla="*/ 520 h 637"/>
              <a:gd name="T114" fmla="*/ 851 w 1646"/>
              <a:gd name="T115" fmla="*/ 436 h 637"/>
              <a:gd name="T116" fmla="*/ 803 w 1646"/>
              <a:gd name="T117" fmla="*/ 374 h 637"/>
              <a:gd name="T118" fmla="*/ 700 w 1646"/>
              <a:gd name="T119" fmla="*/ 303 h 637"/>
              <a:gd name="T120" fmla="*/ 641 w 1646"/>
              <a:gd name="T121" fmla="*/ 224 h 637"/>
              <a:gd name="T122" fmla="*/ 649 w 1646"/>
              <a:gd name="T123" fmla="*/ 105 h 637"/>
              <a:gd name="T124" fmla="*/ 765 w 1646"/>
              <a:gd name="T125" fmla="*/ 13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6" h="637">
                <a:moveTo>
                  <a:pt x="1275" y="332"/>
                </a:moveTo>
                <a:lnTo>
                  <a:pt x="1221" y="576"/>
                </a:lnTo>
                <a:cubicBezTo>
                  <a:pt x="1228" y="577"/>
                  <a:pt x="1238" y="577"/>
                  <a:pt x="1249" y="577"/>
                </a:cubicBezTo>
                <a:cubicBezTo>
                  <a:pt x="1261" y="578"/>
                  <a:pt x="1275" y="578"/>
                  <a:pt x="1291" y="578"/>
                </a:cubicBezTo>
                <a:cubicBezTo>
                  <a:pt x="1325" y="578"/>
                  <a:pt x="1355" y="575"/>
                  <a:pt x="1380" y="569"/>
                </a:cubicBezTo>
                <a:cubicBezTo>
                  <a:pt x="1405" y="563"/>
                  <a:pt x="1425" y="554"/>
                  <a:pt x="1442" y="541"/>
                </a:cubicBezTo>
                <a:cubicBezTo>
                  <a:pt x="1458" y="529"/>
                  <a:pt x="1470" y="512"/>
                  <a:pt x="1478" y="492"/>
                </a:cubicBezTo>
                <a:cubicBezTo>
                  <a:pt x="1486" y="472"/>
                  <a:pt x="1489" y="448"/>
                  <a:pt x="1489" y="421"/>
                </a:cubicBezTo>
                <a:cubicBezTo>
                  <a:pt x="1489" y="406"/>
                  <a:pt x="1487" y="393"/>
                  <a:pt x="1483" y="382"/>
                </a:cubicBezTo>
                <a:cubicBezTo>
                  <a:pt x="1478" y="371"/>
                  <a:pt x="1471" y="361"/>
                  <a:pt x="1461" y="354"/>
                </a:cubicBezTo>
                <a:cubicBezTo>
                  <a:pt x="1450" y="347"/>
                  <a:pt x="1437" y="341"/>
                  <a:pt x="1421" y="337"/>
                </a:cubicBezTo>
                <a:cubicBezTo>
                  <a:pt x="1405" y="334"/>
                  <a:pt x="1385" y="332"/>
                  <a:pt x="1362" y="332"/>
                </a:cubicBezTo>
                <a:lnTo>
                  <a:pt x="1275" y="332"/>
                </a:lnTo>
                <a:close/>
                <a:moveTo>
                  <a:pt x="1419" y="58"/>
                </a:moveTo>
                <a:cubicBezTo>
                  <a:pt x="1404" y="58"/>
                  <a:pt x="1389" y="59"/>
                  <a:pt x="1375" y="59"/>
                </a:cubicBezTo>
                <a:cubicBezTo>
                  <a:pt x="1361" y="60"/>
                  <a:pt x="1348" y="60"/>
                  <a:pt x="1335" y="62"/>
                </a:cubicBezTo>
                <a:lnTo>
                  <a:pt x="1286" y="282"/>
                </a:lnTo>
                <a:lnTo>
                  <a:pt x="1360" y="282"/>
                </a:lnTo>
                <a:cubicBezTo>
                  <a:pt x="1395" y="282"/>
                  <a:pt x="1424" y="279"/>
                  <a:pt x="1448" y="273"/>
                </a:cubicBezTo>
                <a:cubicBezTo>
                  <a:pt x="1472" y="266"/>
                  <a:pt x="1492" y="257"/>
                  <a:pt x="1507" y="245"/>
                </a:cubicBezTo>
                <a:cubicBezTo>
                  <a:pt x="1522" y="233"/>
                  <a:pt x="1532" y="218"/>
                  <a:pt x="1539" y="201"/>
                </a:cubicBezTo>
                <a:cubicBezTo>
                  <a:pt x="1546" y="184"/>
                  <a:pt x="1549" y="165"/>
                  <a:pt x="1549" y="144"/>
                </a:cubicBezTo>
                <a:cubicBezTo>
                  <a:pt x="1549" y="130"/>
                  <a:pt x="1546" y="118"/>
                  <a:pt x="1541" y="107"/>
                </a:cubicBezTo>
                <a:cubicBezTo>
                  <a:pt x="1537" y="96"/>
                  <a:pt x="1529" y="87"/>
                  <a:pt x="1519" y="80"/>
                </a:cubicBezTo>
                <a:cubicBezTo>
                  <a:pt x="1508" y="73"/>
                  <a:pt x="1495" y="67"/>
                  <a:pt x="1479" y="64"/>
                </a:cubicBezTo>
                <a:cubicBezTo>
                  <a:pt x="1462" y="60"/>
                  <a:pt x="1442" y="58"/>
                  <a:pt x="1419" y="58"/>
                </a:cubicBezTo>
                <a:close/>
                <a:moveTo>
                  <a:pt x="1190" y="9"/>
                </a:moveTo>
                <a:lnTo>
                  <a:pt x="1440" y="9"/>
                </a:lnTo>
                <a:cubicBezTo>
                  <a:pt x="1477" y="9"/>
                  <a:pt x="1509" y="12"/>
                  <a:pt x="1534" y="18"/>
                </a:cubicBezTo>
                <a:cubicBezTo>
                  <a:pt x="1560" y="24"/>
                  <a:pt x="1582" y="33"/>
                  <a:pt x="1598" y="44"/>
                </a:cubicBezTo>
                <a:cubicBezTo>
                  <a:pt x="1615" y="55"/>
                  <a:pt x="1627" y="69"/>
                  <a:pt x="1635" y="85"/>
                </a:cubicBezTo>
                <a:cubicBezTo>
                  <a:pt x="1642" y="101"/>
                  <a:pt x="1646" y="120"/>
                  <a:pt x="1646" y="140"/>
                </a:cubicBezTo>
                <a:cubicBezTo>
                  <a:pt x="1646" y="218"/>
                  <a:pt x="1597" y="274"/>
                  <a:pt x="1498" y="306"/>
                </a:cubicBezTo>
                <a:cubicBezTo>
                  <a:pt x="1498" y="307"/>
                  <a:pt x="1498" y="309"/>
                  <a:pt x="1498" y="309"/>
                </a:cubicBezTo>
                <a:cubicBezTo>
                  <a:pt x="1498" y="310"/>
                  <a:pt x="1498" y="311"/>
                  <a:pt x="1498" y="312"/>
                </a:cubicBezTo>
                <a:cubicBezTo>
                  <a:pt x="1528" y="324"/>
                  <a:pt x="1550" y="340"/>
                  <a:pt x="1565" y="360"/>
                </a:cubicBezTo>
                <a:cubicBezTo>
                  <a:pt x="1580" y="381"/>
                  <a:pt x="1588" y="405"/>
                  <a:pt x="1588" y="432"/>
                </a:cubicBezTo>
                <a:cubicBezTo>
                  <a:pt x="1588" y="462"/>
                  <a:pt x="1582" y="490"/>
                  <a:pt x="1571" y="514"/>
                </a:cubicBezTo>
                <a:cubicBezTo>
                  <a:pt x="1560" y="538"/>
                  <a:pt x="1542" y="558"/>
                  <a:pt x="1519" y="575"/>
                </a:cubicBezTo>
                <a:cubicBezTo>
                  <a:pt x="1495" y="591"/>
                  <a:pt x="1465" y="604"/>
                  <a:pt x="1428" y="613"/>
                </a:cubicBezTo>
                <a:cubicBezTo>
                  <a:pt x="1392" y="622"/>
                  <a:pt x="1347" y="627"/>
                  <a:pt x="1296" y="627"/>
                </a:cubicBezTo>
                <a:lnTo>
                  <a:pt x="1072" y="627"/>
                </a:lnTo>
                <a:lnTo>
                  <a:pt x="1078" y="598"/>
                </a:lnTo>
                <a:cubicBezTo>
                  <a:pt x="1088" y="596"/>
                  <a:pt x="1096" y="594"/>
                  <a:pt x="1102" y="592"/>
                </a:cubicBezTo>
                <a:cubicBezTo>
                  <a:pt x="1108" y="590"/>
                  <a:pt x="1113" y="586"/>
                  <a:pt x="1118" y="579"/>
                </a:cubicBezTo>
                <a:cubicBezTo>
                  <a:pt x="1123" y="572"/>
                  <a:pt x="1128" y="562"/>
                  <a:pt x="1132" y="548"/>
                </a:cubicBezTo>
                <a:cubicBezTo>
                  <a:pt x="1136" y="535"/>
                  <a:pt x="1141" y="515"/>
                  <a:pt x="1146" y="490"/>
                </a:cubicBezTo>
                <a:lnTo>
                  <a:pt x="1224" y="143"/>
                </a:lnTo>
                <a:cubicBezTo>
                  <a:pt x="1228" y="129"/>
                  <a:pt x="1230" y="116"/>
                  <a:pt x="1232" y="106"/>
                </a:cubicBezTo>
                <a:cubicBezTo>
                  <a:pt x="1233" y="95"/>
                  <a:pt x="1234" y="86"/>
                  <a:pt x="1234" y="79"/>
                </a:cubicBezTo>
                <a:cubicBezTo>
                  <a:pt x="1234" y="65"/>
                  <a:pt x="1230" y="54"/>
                  <a:pt x="1223" y="48"/>
                </a:cubicBezTo>
                <a:cubicBezTo>
                  <a:pt x="1216" y="42"/>
                  <a:pt x="1203" y="39"/>
                  <a:pt x="1183" y="39"/>
                </a:cubicBezTo>
                <a:lnTo>
                  <a:pt x="1190" y="9"/>
                </a:lnTo>
                <a:close/>
                <a:moveTo>
                  <a:pt x="118" y="9"/>
                </a:moveTo>
                <a:lnTo>
                  <a:pt x="319" y="9"/>
                </a:lnTo>
                <a:lnTo>
                  <a:pt x="314" y="37"/>
                </a:lnTo>
                <a:cubicBezTo>
                  <a:pt x="303" y="40"/>
                  <a:pt x="294" y="43"/>
                  <a:pt x="288" y="45"/>
                </a:cubicBezTo>
                <a:cubicBezTo>
                  <a:pt x="281" y="47"/>
                  <a:pt x="275" y="51"/>
                  <a:pt x="271" y="58"/>
                </a:cubicBezTo>
                <a:cubicBezTo>
                  <a:pt x="266" y="65"/>
                  <a:pt x="262" y="74"/>
                  <a:pt x="258" y="88"/>
                </a:cubicBezTo>
                <a:cubicBezTo>
                  <a:pt x="255" y="101"/>
                  <a:pt x="250" y="120"/>
                  <a:pt x="244" y="146"/>
                </a:cubicBezTo>
                <a:lnTo>
                  <a:pt x="148" y="576"/>
                </a:lnTo>
                <a:lnTo>
                  <a:pt x="272" y="576"/>
                </a:lnTo>
                <a:cubicBezTo>
                  <a:pt x="290" y="576"/>
                  <a:pt x="305" y="575"/>
                  <a:pt x="317" y="572"/>
                </a:cubicBezTo>
                <a:cubicBezTo>
                  <a:pt x="330" y="569"/>
                  <a:pt x="342" y="562"/>
                  <a:pt x="353" y="553"/>
                </a:cubicBezTo>
                <a:cubicBezTo>
                  <a:pt x="363" y="543"/>
                  <a:pt x="374" y="529"/>
                  <a:pt x="384" y="512"/>
                </a:cubicBezTo>
                <a:cubicBezTo>
                  <a:pt x="394" y="494"/>
                  <a:pt x="405" y="470"/>
                  <a:pt x="417" y="441"/>
                </a:cubicBezTo>
                <a:lnTo>
                  <a:pt x="469" y="441"/>
                </a:lnTo>
                <a:lnTo>
                  <a:pt x="420" y="627"/>
                </a:lnTo>
                <a:lnTo>
                  <a:pt x="0" y="627"/>
                </a:lnTo>
                <a:lnTo>
                  <a:pt x="6" y="598"/>
                </a:lnTo>
                <a:cubicBezTo>
                  <a:pt x="16" y="596"/>
                  <a:pt x="24" y="594"/>
                  <a:pt x="30" y="592"/>
                </a:cubicBezTo>
                <a:cubicBezTo>
                  <a:pt x="36" y="589"/>
                  <a:pt x="42" y="585"/>
                  <a:pt x="47" y="578"/>
                </a:cubicBezTo>
                <a:cubicBezTo>
                  <a:pt x="52" y="571"/>
                  <a:pt x="56" y="561"/>
                  <a:pt x="60" y="547"/>
                </a:cubicBezTo>
                <a:cubicBezTo>
                  <a:pt x="64" y="534"/>
                  <a:pt x="69" y="515"/>
                  <a:pt x="74" y="490"/>
                </a:cubicBezTo>
                <a:lnTo>
                  <a:pt x="152" y="143"/>
                </a:lnTo>
                <a:cubicBezTo>
                  <a:pt x="156" y="129"/>
                  <a:pt x="158" y="116"/>
                  <a:pt x="160" y="106"/>
                </a:cubicBezTo>
                <a:cubicBezTo>
                  <a:pt x="161" y="95"/>
                  <a:pt x="162" y="85"/>
                  <a:pt x="162" y="78"/>
                </a:cubicBezTo>
                <a:cubicBezTo>
                  <a:pt x="162" y="64"/>
                  <a:pt x="158" y="54"/>
                  <a:pt x="151" y="48"/>
                </a:cubicBezTo>
                <a:cubicBezTo>
                  <a:pt x="144" y="42"/>
                  <a:pt x="130" y="39"/>
                  <a:pt x="111" y="39"/>
                </a:cubicBezTo>
                <a:lnTo>
                  <a:pt x="118" y="9"/>
                </a:lnTo>
                <a:close/>
                <a:moveTo>
                  <a:pt x="858" y="0"/>
                </a:moveTo>
                <a:cubicBezTo>
                  <a:pt x="888" y="0"/>
                  <a:pt x="917" y="2"/>
                  <a:pt x="945" y="7"/>
                </a:cubicBezTo>
                <a:cubicBezTo>
                  <a:pt x="973" y="11"/>
                  <a:pt x="1002" y="19"/>
                  <a:pt x="1033" y="29"/>
                </a:cubicBezTo>
                <a:lnTo>
                  <a:pt x="1005" y="150"/>
                </a:lnTo>
                <a:lnTo>
                  <a:pt x="953" y="150"/>
                </a:lnTo>
                <a:cubicBezTo>
                  <a:pt x="952" y="132"/>
                  <a:pt x="950" y="117"/>
                  <a:pt x="945" y="104"/>
                </a:cubicBezTo>
                <a:cubicBezTo>
                  <a:pt x="940" y="91"/>
                  <a:pt x="934" y="80"/>
                  <a:pt x="926" y="72"/>
                </a:cubicBezTo>
                <a:cubicBezTo>
                  <a:pt x="918" y="64"/>
                  <a:pt x="907" y="58"/>
                  <a:pt x="894" y="54"/>
                </a:cubicBezTo>
                <a:cubicBezTo>
                  <a:pt x="882" y="50"/>
                  <a:pt x="867" y="48"/>
                  <a:pt x="849" y="48"/>
                </a:cubicBezTo>
                <a:cubicBezTo>
                  <a:pt x="830" y="48"/>
                  <a:pt x="813" y="51"/>
                  <a:pt x="798" y="56"/>
                </a:cubicBezTo>
                <a:cubicBezTo>
                  <a:pt x="783" y="61"/>
                  <a:pt x="770" y="68"/>
                  <a:pt x="759" y="78"/>
                </a:cubicBezTo>
                <a:cubicBezTo>
                  <a:pt x="748" y="87"/>
                  <a:pt x="740" y="98"/>
                  <a:pt x="734" y="111"/>
                </a:cubicBezTo>
                <a:cubicBezTo>
                  <a:pt x="728" y="125"/>
                  <a:pt x="725" y="139"/>
                  <a:pt x="725" y="155"/>
                </a:cubicBezTo>
                <a:cubicBezTo>
                  <a:pt x="725" y="166"/>
                  <a:pt x="727" y="177"/>
                  <a:pt x="729" y="187"/>
                </a:cubicBezTo>
                <a:cubicBezTo>
                  <a:pt x="732" y="197"/>
                  <a:pt x="737" y="206"/>
                  <a:pt x="744" y="216"/>
                </a:cubicBezTo>
                <a:cubicBezTo>
                  <a:pt x="751" y="225"/>
                  <a:pt x="761" y="234"/>
                  <a:pt x="773" y="244"/>
                </a:cubicBezTo>
                <a:cubicBezTo>
                  <a:pt x="785" y="253"/>
                  <a:pt x="801" y="264"/>
                  <a:pt x="820" y="275"/>
                </a:cubicBezTo>
                <a:cubicBezTo>
                  <a:pt x="842" y="289"/>
                  <a:pt x="862" y="303"/>
                  <a:pt x="878" y="316"/>
                </a:cubicBezTo>
                <a:cubicBezTo>
                  <a:pt x="895" y="328"/>
                  <a:pt x="908" y="342"/>
                  <a:pt x="918" y="355"/>
                </a:cubicBezTo>
                <a:cubicBezTo>
                  <a:pt x="929" y="369"/>
                  <a:pt x="936" y="383"/>
                  <a:pt x="941" y="399"/>
                </a:cubicBezTo>
                <a:cubicBezTo>
                  <a:pt x="946" y="414"/>
                  <a:pt x="948" y="431"/>
                  <a:pt x="948" y="451"/>
                </a:cubicBezTo>
                <a:cubicBezTo>
                  <a:pt x="948" y="478"/>
                  <a:pt x="943" y="503"/>
                  <a:pt x="932" y="526"/>
                </a:cubicBezTo>
                <a:cubicBezTo>
                  <a:pt x="921" y="549"/>
                  <a:pt x="905" y="569"/>
                  <a:pt x="885" y="585"/>
                </a:cubicBezTo>
                <a:cubicBezTo>
                  <a:pt x="865" y="602"/>
                  <a:pt x="841" y="615"/>
                  <a:pt x="813" y="624"/>
                </a:cubicBezTo>
                <a:cubicBezTo>
                  <a:pt x="784" y="633"/>
                  <a:pt x="753" y="637"/>
                  <a:pt x="718" y="637"/>
                </a:cubicBezTo>
                <a:cubicBezTo>
                  <a:pt x="689" y="637"/>
                  <a:pt x="658" y="635"/>
                  <a:pt x="624" y="630"/>
                </a:cubicBezTo>
                <a:cubicBezTo>
                  <a:pt x="590" y="625"/>
                  <a:pt x="557" y="618"/>
                  <a:pt x="525" y="608"/>
                </a:cubicBezTo>
                <a:lnTo>
                  <a:pt x="553" y="480"/>
                </a:lnTo>
                <a:lnTo>
                  <a:pt x="603" y="480"/>
                </a:lnTo>
                <a:cubicBezTo>
                  <a:pt x="604" y="518"/>
                  <a:pt x="614" y="545"/>
                  <a:pt x="634" y="563"/>
                </a:cubicBezTo>
                <a:cubicBezTo>
                  <a:pt x="653" y="580"/>
                  <a:pt x="683" y="588"/>
                  <a:pt x="723" y="588"/>
                </a:cubicBezTo>
                <a:cubicBezTo>
                  <a:pt x="744" y="588"/>
                  <a:pt x="762" y="586"/>
                  <a:pt x="779" y="580"/>
                </a:cubicBezTo>
                <a:cubicBezTo>
                  <a:pt x="796" y="575"/>
                  <a:pt x="810" y="567"/>
                  <a:pt x="821" y="557"/>
                </a:cubicBezTo>
                <a:cubicBezTo>
                  <a:pt x="832" y="547"/>
                  <a:pt x="841" y="534"/>
                  <a:pt x="847" y="520"/>
                </a:cubicBezTo>
                <a:cubicBezTo>
                  <a:pt x="853" y="505"/>
                  <a:pt x="856" y="489"/>
                  <a:pt x="856" y="471"/>
                </a:cubicBezTo>
                <a:cubicBezTo>
                  <a:pt x="856" y="458"/>
                  <a:pt x="855" y="446"/>
                  <a:pt x="851" y="436"/>
                </a:cubicBezTo>
                <a:cubicBezTo>
                  <a:pt x="848" y="426"/>
                  <a:pt x="843" y="415"/>
                  <a:pt x="835" y="405"/>
                </a:cubicBezTo>
                <a:cubicBezTo>
                  <a:pt x="827" y="395"/>
                  <a:pt x="816" y="385"/>
                  <a:pt x="803" y="374"/>
                </a:cubicBezTo>
                <a:cubicBezTo>
                  <a:pt x="789" y="364"/>
                  <a:pt x="772" y="352"/>
                  <a:pt x="752" y="340"/>
                </a:cubicBezTo>
                <a:cubicBezTo>
                  <a:pt x="732" y="328"/>
                  <a:pt x="715" y="315"/>
                  <a:pt x="700" y="303"/>
                </a:cubicBezTo>
                <a:cubicBezTo>
                  <a:pt x="685" y="291"/>
                  <a:pt x="673" y="278"/>
                  <a:pt x="663" y="265"/>
                </a:cubicBezTo>
                <a:cubicBezTo>
                  <a:pt x="653" y="252"/>
                  <a:pt x="646" y="238"/>
                  <a:pt x="641" y="224"/>
                </a:cubicBezTo>
                <a:cubicBezTo>
                  <a:pt x="636" y="209"/>
                  <a:pt x="634" y="194"/>
                  <a:pt x="634" y="178"/>
                </a:cubicBezTo>
                <a:cubicBezTo>
                  <a:pt x="634" y="151"/>
                  <a:pt x="639" y="127"/>
                  <a:pt x="649" y="105"/>
                </a:cubicBezTo>
                <a:cubicBezTo>
                  <a:pt x="660" y="84"/>
                  <a:pt x="675" y="65"/>
                  <a:pt x="694" y="49"/>
                </a:cubicBezTo>
                <a:cubicBezTo>
                  <a:pt x="714" y="33"/>
                  <a:pt x="738" y="21"/>
                  <a:pt x="765" y="13"/>
                </a:cubicBezTo>
                <a:cubicBezTo>
                  <a:pt x="793" y="4"/>
                  <a:pt x="824" y="0"/>
                  <a:pt x="85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60">
            <a:extLst>
              <a:ext uri="{FF2B5EF4-FFF2-40B4-BE49-F238E27FC236}">
                <a16:creationId xmlns:a16="http://schemas.microsoft.com/office/drawing/2014/main" id="{3C627FCE-A61B-4322-92A7-D364DAA94E5C}"/>
              </a:ext>
            </a:extLst>
          </p:cNvPr>
          <p:cNvSpPr>
            <a:spLocks noChangeArrowheads="1"/>
          </p:cNvSpPr>
          <p:nvPr/>
        </p:nvSpPr>
        <p:spPr bwMode="auto">
          <a:xfrm>
            <a:off x="1628184" y="3514498"/>
            <a:ext cx="2460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74677AE7-9DD8-44E5-ADED-FE5DA86608F8}"/>
              </a:ext>
            </a:extLst>
          </p:cNvPr>
          <p:cNvSpPr>
            <a:spLocks noChangeArrowheads="1"/>
          </p:cNvSpPr>
          <p:nvPr/>
        </p:nvSpPr>
        <p:spPr bwMode="auto">
          <a:xfrm>
            <a:off x="1771059" y="3508148"/>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62">
            <a:extLst>
              <a:ext uri="{FF2B5EF4-FFF2-40B4-BE49-F238E27FC236}">
                <a16:creationId xmlns:a16="http://schemas.microsoft.com/office/drawing/2014/main" id="{A7B6B14F-F981-4365-B0AE-36B161A89433}"/>
              </a:ext>
            </a:extLst>
          </p:cNvPr>
          <p:cNvSpPr>
            <a:spLocks noChangeArrowheads="1"/>
          </p:cNvSpPr>
          <p:nvPr/>
        </p:nvSpPr>
        <p:spPr bwMode="auto">
          <a:xfrm>
            <a:off x="1899646" y="351449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63">
            <a:extLst>
              <a:ext uri="{FF2B5EF4-FFF2-40B4-BE49-F238E27FC236}">
                <a16:creationId xmlns:a16="http://schemas.microsoft.com/office/drawing/2014/main" id="{C6E5159B-49EB-4EE9-B793-7DD718A124C2}"/>
              </a:ext>
            </a:extLst>
          </p:cNvPr>
          <p:cNvSpPr>
            <a:spLocks noChangeArrowheads="1"/>
          </p:cNvSpPr>
          <p:nvPr/>
        </p:nvSpPr>
        <p:spPr bwMode="auto">
          <a:xfrm>
            <a:off x="2032996" y="3514498"/>
            <a:ext cx="17224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Shift right EAQ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64">
            <a:extLst>
              <a:ext uri="{FF2B5EF4-FFF2-40B4-BE49-F238E27FC236}">
                <a16:creationId xmlns:a16="http://schemas.microsoft.com/office/drawing/2014/main" id="{AB87632C-630B-4119-B3BD-01113D31CBCD}"/>
              </a:ext>
            </a:extLst>
          </p:cNvPr>
          <p:cNvSpPr>
            <a:spLocks noChangeArrowheads="1"/>
          </p:cNvSpPr>
          <p:nvPr/>
        </p:nvSpPr>
        <p:spPr bwMode="auto">
          <a:xfrm>
            <a:off x="5654084" y="3209698"/>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65">
            <a:extLst>
              <a:ext uri="{FF2B5EF4-FFF2-40B4-BE49-F238E27FC236}">
                <a16:creationId xmlns:a16="http://schemas.microsoft.com/office/drawing/2014/main" id="{F5A31BF3-1B78-4F8E-A937-CCA517769418}"/>
              </a:ext>
            </a:extLst>
          </p:cNvPr>
          <p:cNvSpPr>
            <a:spLocks noChangeArrowheads="1"/>
          </p:cNvSpPr>
          <p:nvPr/>
        </p:nvSpPr>
        <p:spPr bwMode="auto">
          <a:xfrm>
            <a:off x="5654084" y="3514498"/>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Rectangle 66">
            <a:extLst>
              <a:ext uri="{FF2B5EF4-FFF2-40B4-BE49-F238E27FC236}">
                <a16:creationId xmlns:a16="http://schemas.microsoft.com/office/drawing/2014/main" id="{3E24EFC6-D302-4E92-92F1-79A7B7B8F3CC}"/>
              </a:ext>
            </a:extLst>
          </p:cNvPr>
          <p:cNvSpPr>
            <a:spLocks noChangeArrowheads="1"/>
          </p:cNvSpPr>
          <p:nvPr/>
        </p:nvSpPr>
        <p:spPr bwMode="auto">
          <a:xfrm>
            <a:off x="6925671" y="3209698"/>
            <a:ext cx="736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10001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9" name="Rectangle 67">
            <a:extLst>
              <a:ext uri="{FF2B5EF4-FFF2-40B4-BE49-F238E27FC236}">
                <a16:creationId xmlns:a16="http://schemas.microsoft.com/office/drawing/2014/main" id="{FAB7D250-E569-44AC-BCFB-5F42AE2776B6}"/>
              </a:ext>
            </a:extLst>
          </p:cNvPr>
          <p:cNvSpPr>
            <a:spLocks noChangeArrowheads="1"/>
          </p:cNvSpPr>
          <p:nvPr/>
        </p:nvSpPr>
        <p:spPr bwMode="auto">
          <a:xfrm>
            <a:off x="6925671" y="3514498"/>
            <a:ext cx="736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01000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Rectangle 68">
            <a:extLst>
              <a:ext uri="{FF2B5EF4-FFF2-40B4-BE49-F238E27FC236}">
                <a16:creationId xmlns:a16="http://schemas.microsoft.com/office/drawing/2014/main" id="{56D8C9C2-B8C2-4CDC-AE68-81A16795629D}"/>
              </a:ext>
            </a:extLst>
          </p:cNvPr>
          <p:cNvSpPr>
            <a:spLocks noChangeArrowheads="1"/>
          </p:cNvSpPr>
          <p:nvPr/>
        </p:nvSpPr>
        <p:spPr bwMode="auto">
          <a:xfrm>
            <a:off x="9178334" y="3209698"/>
            <a:ext cx="609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0110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1" name="Rectangle 69">
            <a:extLst>
              <a:ext uri="{FF2B5EF4-FFF2-40B4-BE49-F238E27FC236}">
                <a16:creationId xmlns:a16="http://schemas.microsoft.com/office/drawing/2014/main" id="{C30D79CB-036C-4FD6-949A-11A10C5924D1}"/>
              </a:ext>
            </a:extLst>
          </p:cNvPr>
          <p:cNvSpPr>
            <a:spLocks noChangeArrowheads="1"/>
          </p:cNvSpPr>
          <p:nvPr/>
        </p:nvSpPr>
        <p:spPr bwMode="auto">
          <a:xfrm>
            <a:off x="9681571" y="3209698"/>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48235"/>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70">
            <a:extLst>
              <a:ext uri="{FF2B5EF4-FFF2-40B4-BE49-F238E27FC236}">
                <a16:creationId xmlns:a16="http://schemas.microsoft.com/office/drawing/2014/main" id="{C9222DE0-7135-4B91-8AB9-3398521DB97B}"/>
              </a:ext>
            </a:extLst>
          </p:cNvPr>
          <p:cNvSpPr>
            <a:spLocks noChangeArrowheads="1"/>
          </p:cNvSpPr>
          <p:nvPr/>
        </p:nvSpPr>
        <p:spPr bwMode="auto">
          <a:xfrm>
            <a:off x="9178334" y="3514498"/>
            <a:ext cx="609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Rectangle 71">
            <a:extLst>
              <a:ext uri="{FF2B5EF4-FFF2-40B4-BE49-F238E27FC236}">
                <a16:creationId xmlns:a16="http://schemas.microsoft.com/office/drawing/2014/main" id="{C0620414-0D2F-4BBF-BE71-FC6BBFDAF2DC}"/>
              </a:ext>
            </a:extLst>
          </p:cNvPr>
          <p:cNvSpPr>
            <a:spLocks noChangeArrowheads="1"/>
          </p:cNvSpPr>
          <p:nvPr/>
        </p:nvSpPr>
        <p:spPr bwMode="auto">
          <a:xfrm>
            <a:off x="9681571" y="3514498"/>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48235"/>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Rectangle 72">
            <a:extLst>
              <a:ext uri="{FF2B5EF4-FFF2-40B4-BE49-F238E27FC236}">
                <a16:creationId xmlns:a16="http://schemas.microsoft.com/office/drawing/2014/main" id="{ABE7E364-39E9-4174-B37E-4EA75790C23D}"/>
              </a:ext>
            </a:extLst>
          </p:cNvPr>
          <p:cNvSpPr>
            <a:spLocks noChangeArrowheads="1"/>
          </p:cNvSpPr>
          <p:nvPr/>
        </p:nvSpPr>
        <p:spPr bwMode="auto">
          <a:xfrm>
            <a:off x="11043646" y="3209698"/>
            <a:ext cx="482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Rectangle 73">
            <a:extLst>
              <a:ext uri="{FF2B5EF4-FFF2-40B4-BE49-F238E27FC236}">
                <a16:creationId xmlns:a16="http://schemas.microsoft.com/office/drawing/2014/main" id="{5840D24B-F4EC-45CC-8589-EBE67FC49BBE}"/>
              </a:ext>
            </a:extLst>
          </p:cNvPr>
          <p:cNvSpPr>
            <a:spLocks noChangeArrowheads="1"/>
          </p:cNvSpPr>
          <p:nvPr/>
        </p:nvSpPr>
        <p:spPr bwMode="auto">
          <a:xfrm>
            <a:off x="11038884" y="3514498"/>
            <a:ext cx="482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 name="Freeform 74">
            <a:extLst>
              <a:ext uri="{FF2B5EF4-FFF2-40B4-BE49-F238E27FC236}">
                <a16:creationId xmlns:a16="http://schemas.microsoft.com/office/drawing/2014/main" id="{0A2784AE-6968-4681-84A3-54175D2C84A1}"/>
              </a:ext>
            </a:extLst>
          </p:cNvPr>
          <p:cNvSpPr>
            <a:spLocks noEditPoints="1"/>
          </p:cNvSpPr>
          <p:nvPr/>
        </p:nvSpPr>
        <p:spPr bwMode="auto">
          <a:xfrm>
            <a:off x="1136059" y="3963761"/>
            <a:ext cx="138113" cy="219075"/>
          </a:xfrm>
          <a:custGeom>
            <a:avLst/>
            <a:gdLst>
              <a:gd name="T0" fmla="*/ 458 w 727"/>
              <a:gd name="T1" fmla="*/ 57 h 1150"/>
              <a:gd name="T2" fmla="*/ 327 w 727"/>
              <a:gd name="T3" fmla="*/ 108 h 1150"/>
              <a:gd name="T4" fmla="*/ 220 w 727"/>
              <a:gd name="T5" fmla="*/ 251 h 1150"/>
              <a:gd name="T6" fmla="*/ 148 w 727"/>
              <a:gd name="T7" fmla="*/ 456 h 1150"/>
              <a:gd name="T8" fmla="*/ 123 w 727"/>
              <a:gd name="T9" fmla="*/ 653 h 1150"/>
              <a:gd name="T10" fmla="*/ 269 w 727"/>
              <a:gd name="T11" fmla="*/ 855 h 1150"/>
              <a:gd name="T12" fmla="*/ 436 w 727"/>
              <a:gd name="T13" fmla="*/ 770 h 1150"/>
              <a:gd name="T14" fmla="*/ 558 w 727"/>
              <a:gd name="T15" fmla="*/ 536 h 1150"/>
              <a:gd name="T16" fmla="*/ 604 w 727"/>
              <a:gd name="T17" fmla="*/ 257 h 1150"/>
              <a:gd name="T18" fmla="*/ 568 w 727"/>
              <a:gd name="T19" fmla="*/ 109 h 1150"/>
              <a:gd name="T20" fmla="*/ 458 w 727"/>
              <a:gd name="T21" fmla="*/ 57 h 1150"/>
              <a:gd name="T22" fmla="*/ 465 w 727"/>
              <a:gd name="T23" fmla="*/ 0 h 1150"/>
              <a:gd name="T24" fmla="*/ 659 w 727"/>
              <a:gd name="T25" fmla="*/ 73 h 1150"/>
              <a:gd name="T26" fmla="*/ 727 w 727"/>
              <a:gd name="T27" fmla="*/ 284 h 1150"/>
              <a:gd name="T28" fmla="*/ 699 w 727"/>
              <a:gd name="T29" fmla="*/ 489 h 1150"/>
              <a:gd name="T30" fmla="*/ 620 w 727"/>
              <a:gd name="T31" fmla="*/ 688 h 1150"/>
              <a:gd name="T32" fmla="*/ 503 w 727"/>
              <a:gd name="T33" fmla="*/ 827 h 1150"/>
              <a:gd name="T34" fmla="*/ 359 w 727"/>
              <a:gd name="T35" fmla="*/ 900 h 1150"/>
              <a:gd name="T36" fmla="*/ 388 w 727"/>
              <a:gd name="T37" fmla="*/ 979 h 1150"/>
              <a:gd name="T38" fmla="*/ 413 w 727"/>
              <a:gd name="T39" fmla="*/ 1029 h 1150"/>
              <a:gd name="T40" fmla="*/ 436 w 727"/>
              <a:gd name="T41" fmla="*/ 1058 h 1150"/>
              <a:gd name="T42" fmla="*/ 460 w 727"/>
              <a:gd name="T43" fmla="*/ 1070 h 1150"/>
              <a:gd name="T44" fmla="*/ 487 w 727"/>
              <a:gd name="T45" fmla="*/ 1074 h 1150"/>
              <a:gd name="T46" fmla="*/ 538 w 727"/>
              <a:gd name="T47" fmla="*/ 1059 h 1150"/>
              <a:gd name="T48" fmla="*/ 594 w 727"/>
              <a:gd name="T49" fmla="*/ 1010 h 1150"/>
              <a:gd name="T50" fmla="*/ 628 w 727"/>
              <a:gd name="T51" fmla="*/ 1046 h 1150"/>
              <a:gd name="T52" fmla="*/ 531 w 727"/>
              <a:gd name="T53" fmla="*/ 1127 h 1150"/>
              <a:gd name="T54" fmla="*/ 438 w 727"/>
              <a:gd name="T55" fmla="*/ 1150 h 1150"/>
              <a:gd name="T56" fmla="*/ 350 w 727"/>
              <a:gd name="T57" fmla="*/ 1126 h 1150"/>
              <a:gd name="T58" fmla="*/ 291 w 727"/>
              <a:gd name="T59" fmla="*/ 1049 h 1150"/>
              <a:gd name="T60" fmla="*/ 242 w 727"/>
              <a:gd name="T61" fmla="*/ 911 h 1150"/>
              <a:gd name="T62" fmla="*/ 62 w 727"/>
              <a:gd name="T63" fmla="*/ 832 h 1150"/>
              <a:gd name="T64" fmla="*/ 0 w 727"/>
              <a:gd name="T65" fmla="*/ 630 h 1150"/>
              <a:gd name="T66" fmla="*/ 33 w 727"/>
              <a:gd name="T67" fmla="*/ 409 h 1150"/>
              <a:gd name="T68" fmla="*/ 128 w 727"/>
              <a:gd name="T69" fmla="*/ 191 h 1150"/>
              <a:gd name="T70" fmla="*/ 277 w 727"/>
              <a:gd name="T71" fmla="*/ 49 h 1150"/>
              <a:gd name="T72" fmla="*/ 465 w 727"/>
              <a:gd name="T73" fmla="*/ 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7" h="1150">
                <a:moveTo>
                  <a:pt x="458" y="57"/>
                </a:moveTo>
                <a:cubicBezTo>
                  <a:pt x="411" y="57"/>
                  <a:pt x="367" y="74"/>
                  <a:pt x="327" y="108"/>
                </a:cubicBezTo>
                <a:cubicBezTo>
                  <a:pt x="286" y="141"/>
                  <a:pt x="250" y="189"/>
                  <a:pt x="220" y="251"/>
                </a:cubicBezTo>
                <a:cubicBezTo>
                  <a:pt x="189" y="313"/>
                  <a:pt x="165" y="382"/>
                  <a:pt x="148" y="456"/>
                </a:cubicBezTo>
                <a:cubicBezTo>
                  <a:pt x="131" y="530"/>
                  <a:pt x="123" y="596"/>
                  <a:pt x="123" y="653"/>
                </a:cubicBezTo>
                <a:cubicBezTo>
                  <a:pt x="123" y="787"/>
                  <a:pt x="172" y="855"/>
                  <a:pt x="269" y="855"/>
                </a:cubicBezTo>
                <a:cubicBezTo>
                  <a:pt x="330" y="855"/>
                  <a:pt x="385" y="826"/>
                  <a:pt x="436" y="770"/>
                </a:cubicBezTo>
                <a:cubicBezTo>
                  <a:pt x="486" y="714"/>
                  <a:pt x="527" y="636"/>
                  <a:pt x="558" y="536"/>
                </a:cubicBezTo>
                <a:cubicBezTo>
                  <a:pt x="589" y="437"/>
                  <a:pt x="604" y="344"/>
                  <a:pt x="604" y="257"/>
                </a:cubicBezTo>
                <a:cubicBezTo>
                  <a:pt x="604" y="192"/>
                  <a:pt x="592" y="143"/>
                  <a:pt x="568" y="109"/>
                </a:cubicBezTo>
                <a:cubicBezTo>
                  <a:pt x="544" y="74"/>
                  <a:pt x="508" y="57"/>
                  <a:pt x="458" y="57"/>
                </a:cubicBezTo>
                <a:close/>
                <a:moveTo>
                  <a:pt x="465" y="0"/>
                </a:moveTo>
                <a:cubicBezTo>
                  <a:pt x="549" y="0"/>
                  <a:pt x="614" y="24"/>
                  <a:pt x="659" y="73"/>
                </a:cubicBezTo>
                <a:cubicBezTo>
                  <a:pt x="705" y="122"/>
                  <a:pt x="727" y="192"/>
                  <a:pt x="727" y="284"/>
                </a:cubicBezTo>
                <a:cubicBezTo>
                  <a:pt x="727" y="345"/>
                  <a:pt x="718" y="413"/>
                  <a:pt x="699" y="489"/>
                </a:cubicBezTo>
                <a:cubicBezTo>
                  <a:pt x="680" y="564"/>
                  <a:pt x="653" y="630"/>
                  <a:pt x="620" y="688"/>
                </a:cubicBezTo>
                <a:cubicBezTo>
                  <a:pt x="586" y="745"/>
                  <a:pt x="547" y="792"/>
                  <a:pt x="503" y="827"/>
                </a:cubicBezTo>
                <a:cubicBezTo>
                  <a:pt x="459" y="862"/>
                  <a:pt x="411" y="887"/>
                  <a:pt x="359" y="900"/>
                </a:cubicBezTo>
                <a:cubicBezTo>
                  <a:pt x="369" y="932"/>
                  <a:pt x="379" y="958"/>
                  <a:pt x="388" y="979"/>
                </a:cubicBezTo>
                <a:cubicBezTo>
                  <a:pt x="396" y="999"/>
                  <a:pt x="405" y="1016"/>
                  <a:pt x="413" y="1029"/>
                </a:cubicBezTo>
                <a:cubicBezTo>
                  <a:pt x="421" y="1042"/>
                  <a:pt x="429" y="1051"/>
                  <a:pt x="436" y="1058"/>
                </a:cubicBezTo>
                <a:cubicBezTo>
                  <a:pt x="444" y="1064"/>
                  <a:pt x="452" y="1068"/>
                  <a:pt x="460" y="1070"/>
                </a:cubicBezTo>
                <a:cubicBezTo>
                  <a:pt x="468" y="1073"/>
                  <a:pt x="477" y="1074"/>
                  <a:pt x="487" y="1074"/>
                </a:cubicBezTo>
                <a:cubicBezTo>
                  <a:pt x="504" y="1074"/>
                  <a:pt x="521" y="1069"/>
                  <a:pt x="538" y="1059"/>
                </a:cubicBezTo>
                <a:cubicBezTo>
                  <a:pt x="555" y="1050"/>
                  <a:pt x="573" y="1033"/>
                  <a:pt x="594" y="1010"/>
                </a:cubicBezTo>
                <a:lnTo>
                  <a:pt x="628" y="1046"/>
                </a:lnTo>
                <a:cubicBezTo>
                  <a:pt x="593" y="1084"/>
                  <a:pt x="561" y="1111"/>
                  <a:pt x="531" y="1127"/>
                </a:cubicBezTo>
                <a:cubicBezTo>
                  <a:pt x="501" y="1142"/>
                  <a:pt x="470" y="1150"/>
                  <a:pt x="438" y="1150"/>
                </a:cubicBezTo>
                <a:cubicBezTo>
                  <a:pt x="402" y="1150"/>
                  <a:pt x="373" y="1142"/>
                  <a:pt x="350" y="1126"/>
                </a:cubicBezTo>
                <a:cubicBezTo>
                  <a:pt x="327" y="1110"/>
                  <a:pt x="307" y="1084"/>
                  <a:pt x="291" y="1049"/>
                </a:cubicBezTo>
                <a:cubicBezTo>
                  <a:pt x="274" y="1014"/>
                  <a:pt x="258" y="968"/>
                  <a:pt x="242" y="911"/>
                </a:cubicBezTo>
                <a:cubicBezTo>
                  <a:pt x="163" y="906"/>
                  <a:pt x="103" y="880"/>
                  <a:pt x="62" y="832"/>
                </a:cubicBezTo>
                <a:cubicBezTo>
                  <a:pt x="21" y="785"/>
                  <a:pt x="0" y="717"/>
                  <a:pt x="0" y="630"/>
                </a:cubicBezTo>
                <a:cubicBezTo>
                  <a:pt x="0" y="565"/>
                  <a:pt x="11" y="491"/>
                  <a:pt x="33" y="409"/>
                </a:cubicBezTo>
                <a:cubicBezTo>
                  <a:pt x="55" y="327"/>
                  <a:pt x="87" y="254"/>
                  <a:pt x="128" y="191"/>
                </a:cubicBezTo>
                <a:cubicBezTo>
                  <a:pt x="170" y="129"/>
                  <a:pt x="219" y="81"/>
                  <a:pt x="277" y="49"/>
                </a:cubicBezTo>
                <a:cubicBezTo>
                  <a:pt x="335" y="16"/>
                  <a:pt x="397" y="0"/>
                  <a:pt x="46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7" name="Freeform 75">
            <a:extLst>
              <a:ext uri="{FF2B5EF4-FFF2-40B4-BE49-F238E27FC236}">
                <a16:creationId xmlns:a16="http://schemas.microsoft.com/office/drawing/2014/main" id="{88B069D7-6513-4240-B14E-2647BFDACF71}"/>
              </a:ext>
            </a:extLst>
          </p:cNvPr>
          <p:cNvSpPr>
            <a:spLocks noEditPoints="1"/>
          </p:cNvSpPr>
          <p:nvPr/>
        </p:nvSpPr>
        <p:spPr bwMode="auto">
          <a:xfrm>
            <a:off x="1288459" y="4066948"/>
            <a:ext cx="314325" cy="122238"/>
          </a:xfrm>
          <a:custGeom>
            <a:avLst/>
            <a:gdLst>
              <a:gd name="T0" fmla="*/ 1221 w 1646"/>
              <a:gd name="T1" fmla="*/ 576 h 637"/>
              <a:gd name="T2" fmla="*/ 1291 w 1646"/>
              <a:gd name="T3" fmla="*/ 578 h 637"/>
              <a:gd name="T4" fmla="*/ 1442 w 1646"/>
              <a:gd name="T5" fmla="*/ 541 h 637"/>
              <a:gd name="T6" fmla="*/ 1489 w 1646"/>
              <a:gd name="T7" fmla="*/ 421 h 637"/>
              <a:gd name="T8" fmla="*/ 1461 w 1646"/>
              <a:gd name="T9" fmla="*/ 354 h 637"/>
              <a:gd name="T10" fmla="*/ 1362 w 1646"/>
              <a:gd name="T11" fmla="*/ 332 h 637"/>
              <a:gd name="T12" fmla="*/ 1419 w 1646"/>
              <a:gd name="T13" fmla="*/ 58 h 637"/>
              <a:gd name="T14" fmla="*/ 1335 w 1646"/>
              <a:gd name="T15" fmla="*/ 62 h 637"/>
              <a:gd name="T16" fmla="*/ 1360 w 1646"/>
              <a:gd name="T17" fmla="*/ 282 h 637"/>
              <a:gd name="T18" fmla="*/ 1507 w 1646"/>
              <a:gd name="T19" fmla="*/ 245 h 637"/>
              <a:gd name="T20" fmla="*/ 1549 w 1646"/>
              <a:gd name="T21" fmla="*/ 144 h 637"/>
              <a:gd name="T22" fmla="*/ 1519 w 1646"/>
              <a:gd name="T23" fmla="*/ 80 h 637"/>
              <a:gd name="T24" fmla="*/ 1419 w 1646"/>
              <a:gd name="T25" fmla="*/ 58 h 637"/>
              <a:gd name="T26" fmla="*/ 1440 w 1646"/>
              <a:gd name="T27" fmla="*/ 9 h 637"/>
              <a:gd name="T28" fmla="*/ 1598 w 1646"/>
              <a:gd name="T29" fmla="*/ 44 h 637"/>
              <a:gd name="T30" fmla="*/ 1646 w 1646"/>
              <a:gd name="T31" fmla="*/ 140 h 637"/>
              <a:gd name="T32" fmla="*/ 1498 w 1646"/>
              <a:gd name="T33" fmla="*/ 309 h 637"/>
              <a:gd name="T34" fmla="*/ 1565 w 1646"/>
              <a:gd name="T35" fmla="*/ 360 h 637"/>
              <a:gd name="T36" fmla="*/ 1571 w 1646"/>
              <a:gd name="T37" fmla="*/ 514 h 637"/>
              <a:gd name="T38" fmla="*/ 1428 w 1646"/>
              <a:gd name="T39" fmla="*/ 613 h 637"/>
              <a:gd name="T40" fmla="*/ 1072 w 1646"/>
              <a:gd name="T41" fmla="*/ 627 h 637"/>
              <a:gd name="T42" fmla="*/ 1102 w 1646"/>
              <a:gd name="T43" fmla="*/ 592 h 637"/>
              <a:gd name="T44" fmla="*/ 1132 w 1646"/>
              <a:gd name="T45" fmla="*/ 548 h 637"/>
              <a:gd name="T46" fmla="*/ 1224 w 1646"/>
              <a:gd name="T47" fmla="*/ 143 h 637"/>
              <a:gd name="T48" fmla="*/ 1234 w 1646"/>
              <a:gd name="T49" fmla="*/ 79 h 637"/>
              <a:gd name="T50" fmla="*/ 1183 w 1646"/>
              <a:gd name="T51" fmla="*/ 39 h 637"/>
              <a:gd name="T52" fmla="*/ 118 w 1646"/>
              <a:gd name="T53" fmla="*/ 9 h 637"/>
              <a:gd name="T54" fmla="*/ 314 w 1646"/>
              <a:gd name="T55" fmla="*/ 37 h 637"/>
              <a:gd name="T56" fmla="*/ 271 w 1646"/>
              <a:gd name="T57" fmla="*/ 58 h 637"/>
              <a:gd name="T58" fmla="*/ 244 w 1646"/>
              <a:gd name="T59" fmla="*/ 146 h 637"/>
              <a:gd name="T60" fmla="*/ 272 w 1646"/>
              <a:gd name="T61" fmla="*/ 576 h 637"/>
              <a:gd name="T62" fmla="*/ 353 w 1646"/>
              <a:gd name="T63" fmla="*/ 553 h 637"/>
              <a:gd name="T64" fmla="*/ 417 w 1646"/>
              <a:gd name="T65" fmla="*/ 441 h 637"/>
              <a:gd name="T66" fmla="*/ 420 w 1646"/>
              <a:gd name="T67" fmla="*/ 627 h 637"/>
              <a:gd name="T68" fmla="*/ 6 w 1646"/>
              <a:gd name="T69" fmla="*/ 598 h 637"/>
              <a:gd name="T70" fmla="*/ 47 w 1646"/>
              <a:gd name="T71" fmla="*/ 578 h 637"/>
              <a:gd name="T72" fmla="*/ 74 w 1646"/>
              <a:gd name="T73" fmla="*/ 490 h 637"/>
              <a:gd name="T74" fmla="*/ 160 w 1646"/>
              <a:gd name="T75" fmla="*/ 106 h 637"/>
              <a:gd name="T76" fmla="*/ 151 w 1646"/>
              <a:gd name="T77" fmla="*/ 48 h 637"/>
              <a:gd name="T78" fmla="*/ 118 w 1646"/>
              <a:gd name="T79" fmla="*/ 9 h 637"/>
              <a:gd name="T80" fmla="*/ 945 w 1646"/>
              <a:gd name="T81" fmla="*/ 7 h 637"/>
              <a:gd name="T82" fmla="*/ 1005 w 1646"/>
              <a:gd name="T83" fmla="*/ 150 h 637"/>
              <a:gd name="T84" fmla="*/ 945 w 1646"/>
              <a:gd name="T85" fmla="*/ 104 h 637"/>
              <a:gd name="T86" fmla="*/ 894 w 1646"/>
              <a:gd name="T87" fmla="*/ 54 h 637"/>
              <a:gd name="T88" fmla="*/ 798 w 1646"/>
              <a:gd name="T89" fmla="*/ 56 h 637"/>
              <a:gd name="T90" fmla="*/ 734 w 1646"/>
              <a:gd name="T91" fmla="*/ 111 h 637"/>
              <a:gd name="T92" fmla="*/ 729 w 1646"/>
              <a:gd name="T93" fmla="*/ 187 h 637"/>
              <a:gd name="T94" fmla="*/ 773 w 1646"/>
              <a:gd name="T95" fmla="*/ 244 h 637"/>
              <a:gd name="T96" fmla="*/ 878 w 1646"/>
              <a:gd name="T97" fmla="*/ 316 h 637"/>
              <a:gd name="T98" fmla="*/ 941 w 1646"/>
              <a:gd name="T99" fmla="*/ 399 h 637"/>
              <a:gd name="T100" fmla="*/ 932 w 1646"/>
              <a:gd name="T101" fmla="*/ 526 h 637"/>
              <a:gd name="T102" fmla="*/ 813 w 1646"/>
              <a:gd name="T103" fmla="*/ 624 h 637"/>
              <a:gd name="T104" fmla="*/ 624 w 1646"/>
              <a:gd name="T105" fmla="*/ 630 h 637"/>
              <a:gd name="T106" fmla="*/ 553 w 1646"/>
              <a:gd name="T107" fmla="*/ 480 h 637"/>
              <a:gd name="T108" fmla="*/ 634 w 1646"/>
              <a:gd name="T109" fmla="*/ 563 h 637"/>
              <a:gd name="T110" fmla="*/ 779 w 1646"/>
              <a:gd name="T111" fmla="*/ 580 h 637"/>
              <a:gd name="T112" fmla="*/ 847 w 1646"/>
              <a:gd name="T113" fmla="*/ 520 h 637"/>
              <a:gd name="T114" fmla="*/ 851 w 1646"/>
              <a:gd name="T115" fmla="*/ 436 h 637"/>
              <a:gd name="T116" fmla="*/ 803 w 1646"/>
              <a:gd name="T117" fmla="*/ 374 h 637"/>
              <a:gd name="T118" fmla="*/ 700 w 1646"/>
              <a:gd name="T119" fmla="*/ 303 h 637"/>
              <a:gd name="T120" fmla="*/ 641 w 1646"/>
              <a:gd name="T121" fmla="*/ 224 h 637"/>
              <a:gd name="T122" fmla="*/ 649 w 1646"/>
              <a:gd name="T123" fmla="*/ 105 h 637"/>
              <a:gd name="T124" fmla="*/ 765 w 1646"/>
              <a:gd name="T125" fmla="*/ 13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6" h="637">
                <a:moveTo>
                  <a:pt x="1275" y="332"/>
                </a:moveTo>
                <a:lnTo>
                  <a:pt x="1221" y="576"/>
                </a:lnTo>
                <a:cubicBezTo>
                  <a:pt x="1228" y="577"/>
                  <a:pt x="1238" y="577"/>
                  <a:pt x="1249" y="577"/>
                </a:cubicBezTo>
                <a:cubicBezTo>
                  <a:pt x="1261" y="578"/>
                  <a:pt x="1275" y="578"/>
                  <a:pt x="1291" y="578"/>
                </a:cubicBezTo>
                <a:cubicBezTo>
                  <a:pt x="1325" y="578"/>
                  <a:pt x="1355" y="575"/>
                  <a:pt x="1380" y="569"/>
                </a:cubicBezTo>
                <a:cubicBezTo>
                  <a:pt x="1405" y="563"/>
                  <a:pt x="1425" y="554"/>
                  <a:pt x="1442" y="541"/>
                </a:cubicBezTo>
                <a:cubicBezTo>
                  <a:pt x="1458" y="529"/>
                  <a:pt x="1470" y="512"/>
                  <a:pt x="1478" y="492"/>
                </a:cubicBezTo>
                <a:cubicBezTo>
                  <a:pt x="1486" y="472"/>
                  <a:pt x="1489" y="448"/>
                  <a:pt x="1489" y="421"/>
                </a:cubicBezTo>
                <a:cubicBezTo>
                  <a:pt x="1489" y="406"/>
                  <a:pt x="1487" y="393"/>
                  <a:pt x="1483" y="382"/>
                </a:cubicBezTo>
                <a:cubicBezTo>
                  <a:pt x="1478" y="371"/>
                  <a:pt x="1471" y="361"/>
                  <a:pt x="1461" y="354"/>
                </a:cubicBezTo>
                <a:cubicBezTo>
                  <a:pt x="1450" y="347"/>
                  <a:pt x="1437" y="341"/>
                  <a:pt x="1421" y="337"/>
                </a:cubicBezTo>
                <a:cubicBezTo>
                  <a:pt x="1405" y="334"/>
                  <a:pt x="1385" y="332"/>
                  <a:pt x="1362" y="332"/>
                </a:cubicBezTo>
                <a:lnTo>
                  <a:pt x="1275" y="332"/>
                </a:lnTo>
                <a:close/>
                <a:moveTo>
                  <a:pt x="1419" y="58"/>
                </a:moveTo>
                <a:cubicBezTo>
                  <a:pt x="1404" y="58"/>
                  <a:pt x="1389" y="59"/>
                  <a:pt x="1375" y="59"/>
                </a:cubicBezTo>
                <a:cubicBezTo>
                  <a:pt x="1361" y="60"/>
                  <a:pt x="1348" y="60"/>
                  <a:pt x="1335" y="62"/>
                </a:cubicBezTo>
                <a:lnTo>
                  <a:pt x="1286" y="282"/>
                </a:lnTo>
                <a:lnTo>
                  <a:pt x="1360" y="282"/>
                </a:lnTo>
                <a:cubicBezTo>
                  <a:pt x="1395" y="282"/>
                  <a:pt x="1424" y="279"/>
                  <a:pt x="1448" y="273"/>
                </a:cubicBezTo>
                <a:cubicBezTo>
                  <a:pt x="1472" y="266"/>
                  <a:pt x="1492" y="257"/>
                  <a:pt x="1507" y="245"/>
                </a:cubicBezTo>
                <a:cubicBezTo>
                  <a:pt x="1522" y="233"/>
                  <a:pt x="1532" y="218"/>
                  <a:pt x="1539" y="201"/>
                </a:cubicBezTo>
                <a:cubicBezTo>
                  <a:pt x="1546" y="184"/>
                  <a:pt x="1549" y="165"/>
                  <a:pt x="1549" y="144"/>
                </a:cubicBezTo>
                <a:cubicBezTo>
                  <a:pt x="1549" y="130"/>
                  <a:pt x="1546" y="118"/>
                  <a:pt x="1541" y="107"/>
                </a:cubicBezTo>
                <a:cubicBezTo>
                  <a:pt x="1537" y="96"/>
                  <a:pt x="1529" y="87"/>
                  <a:pt x="1519" y="80"/>
                </a:cubicBezTo>
                <a:cubicBezTo>
                  <a:pt x="1508" y="73"/>
                  <a:pt x="1495" y="67"/>
                  <a:pt x="1479" y="64"/>
                </a:cubicBezTo>
                <a:cubicBezTo>
                  <a:pt x="1462" y="60"/>
                  <a:pt x="1442" y="58"/>
                  <a:pt x="1419" y="58"/>
                </a:cubicBezTo>
                <a:close/>
                <a:moveTo>
                  <a:pt x="1190" y="9"/>
                </a:moveTo>
                <a:lnTo>
                  <a:pt x="1440" y="9"/>
                </a:lnTo>
                <a:cubicBezTo>
                  <a:pt x="1477" y="9"/>
                  <a:pt x="1509" y="12"/>
                  <a:pt x="1534" y="18"/>
                </a:cubicBezTo>
                <a:cubicBezTo>
                  <a:pt x="1560" y="24"/>
                  <a:pt x="1582" y="33"/>
                  <a:pt x="1598" y="44"/>
                </a:cubicBezTo>
                <a:cubicBezTo>
                  <a:pt x="1615" y="55"/>
                  <a:pt x="1627" y="69"/>
                  <a:pt x="1635" y="85"/>
                </a:cubicBezTo>
                <a:cubicBezTo>
                  <a:pt x="1642" y="101"/>
                  <a:pt x="1646" y="120"/>
                  <a:pt x="1646" y="140"/>
                </a:cubicBezTo>
                <a:cubicBezTo>
                  <a:pt x="1646" y="218"/>
                  <a:pt x="1597" y="274"/>
                  <a:pt x="1498" y="306"/>
                </a:cubicBezTo>
                <a:cubicBezTo>
                  <a:pt x="1498" y="307"/>
                  <a:pt x="1498" y="309"/>
                  <a:pt x="1498" y="309"/>
                </a:cubicBezTo>
                <a:cubicBezTo>
                  <a:pt x="1498" y="310"/>
                  <a:pt x="1498" y="311"/>
                  <a:pt x="1498" y="312"/>
                </a:cubicBezTo>
                <a:cubicBezTo>
                  <a:pt x="1528" y="324"/>
                  <a:pt x="1550" y="340"/>
                  <a:pt x="1565" y="360"/>
                </a:cubicBezTo>
                <a:cubicBezTo>
                  <a:pt x="1580" y="381"/>
                  <a:pt x="1588" y="405"/>
                  <a:pt x="1588" y="432"/>
                </a:cubicBezTo>
                <a:cubicBezTo>
                  <a:pt x="1588" y="462"/>
                  <a:pt x="1582" y="490"/>
                  <a:pt x="1571" y="514"/>
                </a:cubicBezTo>
                <a:cubicBezTo>
                  <a:pt x="1560" y="538"/>
                  <a:pt x="1542" y="558"/>
                  <a:pt x="1519" y="575"/>
                </a:cubicBezTo>
                <a:cubicBezTo>
                  <a:pt x="1495" y="591"/>
                  <a:pt x="1465" y="604"/>
                  <a:pt x="1428" y="613"/>
                </a:cubicBezTo>
                <a:cubicBezTo>
                  <a:pt x="1392" y="622"/>
                  <a:pt x="1347" y="627"/>
                  <a:pt x="1296" y="627"/>
                </a:cubicBezTo>
                <a:lnTo>
                  <a:pt x="1072" y="627"/>
                </a:lnTo>
                <a:lnTo>
                  <a:pt x="1078" y="598"/>
                </a:lnTo>
                <a:cubicBezTo>
                  <a:pt x="1088" y="596"/>
                  <a:pt x="1096" y="594"/>
                  <a:pt x="1102" y="592"/>
                </a:cubicBezTo>
                <a:cubicBezTo>
                  <a:pt x="1108" y="590"/>
                  <a:pt x="1113" y="586"/>
                  <a:pt x="1118" y="579"/>
                </a:cubicBezTo>
                <a:cubicBezTo>
                  <a:pt x="1123" y="572"/>
                  <a:pt x="1128" y="562"/>
                  <a:pt x="1132" y="548"/>
                </a:cubicBezTo>
                <a:cubicBezTo>
                  <a:pt x="1136" y="535"/>
                  <a:pt x="1141" y="515"/>
                  <a:pt x="1146" y="490"/>
                </a:cubicBezTo>
                <a:lnTo>
                  <a:pt x="1224" y="143"/>
                </a:lnTo>
                <a:cubicBezTo>
                  <a:pt x="1228" y="129"/>
                  <a:pt x="1230" y="116"/>
                  <a:pt x="1232" y="106"/>
                </a:cubicBezTo>
                <a:cubicBezTo>
                  <a:pt x="1233" y="95"/>
                  <a:pt x="1234" y="86"/>
                  <a:pt x="1234" y="79"/>
                </a:cubicBezTo>
                <a:cubicBezTo>
                  <a:pt x="1234" y="65"/>
                  <a:pt x="1230" y="54"/>
                  <a:pt x="1223" y="48"/>
                </a:cubicBezTo>
                <a:cubicBezTo>
                  <a:pt x="1216" y="42"/>
                  <a:pt x="1203" y="39"/>
                  <a:pt x="1183" y="39"/>
                </a:cubicBezTo>
                <a:lnTo>
                  <a:pt x="1190" y="9"/>
                </a:lnTo>
                <a:close/>
                <a:moveTo>
                  <a:pt x="118" y="9"/>
                </a:moveTo>
                <a:lnTo>
                  <a:pt x="319" y="9"/>
                </a:lnTo>
                <a:lnTo>
                  <a:pt x="314" y="37"/>
                </a:lnTo>
                <a:cubicBezTo>
                  <a:pt x="303" y="40"/>
                  <a:pt x="294" y="43"/>
                  <a:pt x="288" y="45"/>
                </a:cubicBezTo>
                <a:cubicBezTo>
                  <a:pt x="281" y="47"/>
                  <a:pt x="275" y="51"/>
                  <a:pt x="271" y="58"/>
                </a:cubicBezTo>
                <a:cubicBezTo>
                  <a:pt x="266" y="65"/>
                  <a:pt x="262" y="74"/>
                  <a:pt x="258" y="88"/>
                </a:cubicBezTo>
                <a:cubicBezTo>
                  <a:pt x="255" y="101"/>
                  <a:pt x="250" y="120"/>
                  <a:pt x="244" y="146"/>
                </a:cubicBezTo>
                <a:lnTo>
                  <a:pt x="148" y="576"/>
                </a:lnTo>
                <a:lnTo>
                  <a:pt x="272" y="576"/>
                </a:lnTo>
                <a:cubicBezTo>
                  <a:pt x="290" y="576"/>
                  <a:pt x="305" y="575"/>
                  <a:pt x="317" y="572"/>
                </a:cubicBezTo>
                <a:cubicBezTo>
                  <a:pt x="330" y="569"/>
                  <a:pt x="342" y="562"/>
                  <a:pt x="353" y="553"/>
                </a:cubicBezTo>
                <a:cubicBezTo>
                  <a:pt x="363" y="543"/>
                  <a:pt x="374" y="529"/>
                  <a:pt x="384" y="512"/>
                </a:cubicBezTo>
                <a:cubicBezTo>
                  <a:pt x="394" y="494"/>
                  <a:pt x="405" y="470"/>
                  <a:pt x="417" y="441"/>
                </a:cubicBezTo>
                <a:lnTo>
                  <a:pt x="469" y="441"/>
                </a:lnTo>
                <a:lnTo>
                  <a:pt x="420" y="627"/>
                </a:lnTo>
                <a:lnTo>
                  <a:pt x="0" y="627"/>
                </a:lnTo>
                <a:lnTo>
                  <a:pt x="6" y="598"/>
                </a:lnTo>
                <a:cubicBezTo>
                  <a:pt x="16" y="596"/>
                  <a:pt x="24" y="594"/>
                  <a:pt x="30" y="592"/>
                </a:cubicBezTo>
                <a:cubicBezTo>
                  <a:pt x="36" y="589"/>
                  <a:pt x="42" y="585"/>
                  <a:pt x="47" y="578"/>
                </a:cubicBezTo>
                <a:cubicBezTo>
                  <a:pt x="52" y="571"/>
                  <a:pt x="56" y="561"/>
                  <a:pt x="60" y="547"/>
                </a:cubicBezTo>
                <a:cubicBezTo>
                  <a:pt x="64" y="534"/>
                  <a:pt x="69" y="515"/>
                  <a:pt x="74" y="490"/>
                </a:cubicBezTo>
                <a:lnTo>
                  <a:pt x="152" y="143"/>
                </a:lnTo>
                <a:cubicBezTo>
                  <a:pt x="156" y="129"/>
                  <a:pt x="158" y="116"/>
                  <a:pt x="160" y="106"/>
                </a:cubicBezTo>
                <a:cubicBezTo>
                  <a:pt x="161" y="95"/>
                  <a:pt x="162" y="85"/>
                  <a:pt x="162" y="78"/>
                </a:cubicBezTo>
                <a:cubicBezTo>
                  <a:pt x="162" y="64"/>
                  <a:pt x="158" y="54"/>
                  <a:pt x="151" y="48"/>
                </a:cubicBezTo>
                <a:cubicBezTo>
                  <a:pt x="144" y="42"/>
                  <a:pt x="130" y="39"/>
                  <a:pt x="111" y="39"/>
                </a:cubicBezTo>
                <a:lnTo>
                  <a:pt x="118" y="9"/>
                </a:lnTo>
                <a:close/>
                <a:moveTo>
                  <a:pt x="858" y="0"/>
                </a:moveTo>
                <a:cubicBezTo>
                  <a:pt x="888" y="0"/>
                  <a:pt x="917" y="2"/>
                  <a:pt x="945" y="7"/>
                </a:cubicBezTo>
                <a:cubicBezTo>
                  <a:pt x="973" y="11"/>
                  <a:pt x="1002" y="19"/>
                  <a:pt x="1033" y="29"/>
                </a:cubicBezTo>
                <a:lnTo>
                  <a:pt x="1005" y="150"/>
                </a:lnTo>
                <a:lnTo>
                  <a:pt x="953" y="150"/>
                </a:lnTo>
                <a:cubicBezTo>
                  <a:pt x="952" y="132"/>
                  <a:pt x="950" y="117"/>
                  <a:pt x="945" y="104"/>
                </a:cubicBezTo>
                <a:cubicBezTo>
                  <a:pt x="940" y="91"/>
                  <a:pt x="934" y="80"/>
                  <a:pt x="926" y="72"/>
                </a:cubicBezTo>
                <a:cubicBezTo>
                  <a:pt x="918" y="64"/>
                  <a:pt x="907" y="58"/>
                  <a:pt x="894" y="54"/>
                </a:cubicBezTo>
                <a:cubicBezTo>
                  <a:pt x="882" y="50"/>
                  <a:pt x="867" y="48"/>
                  <a:pt x="849" y="48"/>
                </a:cubicBezTo>
                <a:cubicBezTo>
                  <a:pt x="830" y="48"/>
                  <a:pt x="813" y="51"/>
                  <a:pt x="798" y="56"/>
                </a:cubicBezTo>
                <a:cubicBezTo>
                  <a:pt x="783" y="61"/>
                  <a:pt x="770" y="68"/>
                  <a:pt x="759" y="78"/>
                </a:cubicBezTo>
                <a:cubicBezTo>
                  <a:pt x="748" y="87"/>
                  <a:pt x="740" y="98"/>
                  <a:pt x="734" y="111"/>
                </a:cubicBezTo>
                <a:cubicBezTo>
                  <a:pt x="728" y="125"/>
                  <a:pt x="725" y="139"/>
                  <a:pt x="725" y="155"/>
                </a:cubicBezTo>
                <a:cubicBezTo>
                  <a:pt x="725" y="166"/>
                  <a:pt x="727" y="177"/>
                  <a:pt x="729" y="187"/>
                </a:cubicBezTo>
                <a:cubicBezTo>
                  <a:pt x="732" y="197"/>
                  <a:pt x="737" y="206"/>
                  <a:pt x="744" y="216"/>
                </a:cubicBezTo>
                <a:cubicBezTo>
                  <a:pt x="751" y="225"/>
                  <a:pt x="761" y="234"/>
                  <a:pt x="773" y="244"/>
                </a:cubicBezTo>
                <a:cubicBezTo>
                  <a:pt x="785" y="253"/>
                  <a:pt x="801" y="264"/>
                  <a:pt x="820" y="275"/>
                </a:cubicBezTo>
                <a:cubicBezTo>
                  <a:pt x="842" y="289"/>
                  <a:pt x="862" y="303"/>
                  <a:pt x="878" y="316"/>
                </a:cubicBezTo>
                <a:cubicBezTo>
                  <a:pt x="895" y="328"/>
                  <a:pt x="908" y="342"/>
                  <a:pt x="918" y="355"/>
                </a:cubicBezTo>
                <a:cubicBezTo>
                  <a:pt x="929" y="369"/>
                  <a:pt x="936" y="383"/>
                  <a:pt x="941" y="399"/>
                </a:cubicBezTo>
                <a:cubicBezTo>
                  <a:pt x="946" y="414"/>
                  <a:pt x="948" y="431"/>
                  <a:pt x="948" y="451"/>
                </a:cubicBezTo>
                <a:cubicBezTo>
                  <a:pt x="948" y="478"/>
                  <a:pt x="943" y="503"/>
                  <a:pt x="932" y="526"/>
                </a:cubicBezTo>
                <a:cubicBezTo>
                  <a:pt x="921" y="549"/>
                  <a:pt x="905" y="569"/>
                  <a:pt x="885" y="585"/>
                </a:cubicBezTo>
                <a:cubicBezTo>
                  <a:pt x="865" y="602"/>
                  <a:pt x="841" y="615"/>
                  <a:pt x="813" y="624"/>
                </a:cubicBezTo>
                <a:cubicBezTo>
                  <a:pt x="784" y="633"/>
                  <a:pt x="753" y="637"/>
                  <a:pt x="718" y="637"/>
                </a:cubicBezTo>
                <a:cubicBezTo>
                  <a:pt x="689" y="637"/>
                  <a:pt x="658" y="635"/>
                  <a:pt x="624" y="630"/>
                </a:cubicBezTo>
                <a:cubicBezTo>
                  <a:pt x="590" y="625"/>
                  <a:pt x="557" y="618"/>
                  <a:pt x="525" y="608"/>
                </a:cubicBezTo>
                <a:lnTo>
                  <a:pt x="553" y="480"/>
                </a:lnTo>
                <a:lnTo>
                  <a:pt x="603" y="480"/>
                </a:lnTo>
                <a:cubicBezTo>
                  <a:pt x="604" y="518"/>
                  <a:pt x="614" y="545"/>
                  <a:pt x="634" y="563"/>
                </a:cubicBezTo>
                <a:cubicBezTo>
                  <a:pt x="653" y="580"/>
                  <a:pt x="683" y="588"/>
                  <a:pt x="723" y="588"/>
                </a:cubicBezTo>
                <a:cubicBezTo>
                  <a:pt x="744" y="588"/>
                  <a:pt x="762" y="586"/>
                  <a:pt x="779" y="580"/>
                </a:cubicBezTo>
                <a:cubicBezTo>
                  <a:pt x="796" y="575"/>
                  <a:pt x="810" y="567"/>
                  <a:pt x="821" y="557"/>
                </a:cubicBezTo>
                <a:cubicBezTo>
                  <a:pt x="832" y="547"/>
                  <a:pt x="841" y="534"/>
                  <a:pt x="847" y="520"/>
                </a:cubicBezTo>
                <a:cubicBezTo>
                  <a:pt x="853" y="505"/>
                  <a:pt x="856" y="489"/>
                  <a:pt x="856" y="471"/>
                </a:cubicBezTo>
                <a:cubicBezTo>
                  <a:pt x="856" y="458"/>
                  <a:pt x="855" y="446"/>
                  <a:pt x="851" y="436"/>
                </a:cubicBezTo>
                <a:cubicBezTo>
                  <a:pt x="848" y="426"/>
                  <a:pt x="843" y="415"/>
                  <a:pt x="835" y="405"/>
                </a:cubicBezTo>
                <a:cubicBezTo>
                  <a:pt x="827" y="395"/>
                  <a:pt x="816" y="385"/>
                  <a:pt x="803" y="374"/>
                </a:cubicBezTo>
                <a:cubicBezTo>
                  <a:pt x="789" y="364"/>
                  <a:pt x="772" y="352"/>
                  <a:pt x="752" y="340"/>
                </a:cubicBezTo>
                <a:cubicBezTo>
                  <a:pt x="732" y="328"/>
                  <a:pt x="715" y="315"/>
                  <a:pt x="700" y="303"/>
                </a:cubicBezTo>
                <a:cubicBezTo>
                  <a:pt x="685" y="291"/>
                  <a:pt x="673" y="278"/>
                  <a:pt x="663" y="265"/>
                </a:cubicBezTo>
                <a:cubicBezTo>
                  <a:pt x="653" y="252"/>
                  <a:pt x="646" y="238"/>
                  <a:pt x="641" y="224"/>
                </a:cubicBezTo>
                <a:cubicBezTo>
                  <a:pt x="636" y="209"/>
                  <a:pt x="634" y="194"/>
                  <a:pt x="634" y="178"/>
                </a:cubicBezTo>
                <a:cubicBezTo>
                  <a:pt x="634" y="151"/>
                  <a:pt x="639" y="127"/>
                  <a:pt x="649" y="105"/>
                </a:cubicBezTo>
                <a:cubicBezTo>
                  <a:pt x="660" y="84"/>
                  <a:pt x="675" y="65"/>
                  <a:pt x="694" y="49"/>
                </a:cubicBezTo>
                <a:cubicBezTo>
                  <a:pt x="714" y="33"/>
                  <a:pt x="738" y="21"/>
                  <a:pt x="765" y="13"/>
                </a:cubicBezTo>
                <a:cubicBezTo>
                  <a:pt x="793" y="4"/>
                  <a:pt x="824" y="0"/>
                  <a:pt x="858"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76">
            <a:extLst>
              <a:ext uri="{FF2B5EF4-FFF2-40B4-BE49-F238E27FC236}">
                <a16:creationId xmlns:a16="http://schemas.microsoft.com/office/drawing/2014/main" id="{A19FB2DC-9FBA-46FE-85EA-F283948F80AB}"/>
              </a:ext>
            </a:extLst>
          </p:cNvPr>
          <p:cNvSpPr>
            <a:spLocks noChangeArrowheads="1"/>
          </p:cNvSpPr>
          <p:nvPr/>
        </p:nvSpPr>
        <p:spPr bwMode="auto">
          <a:xfrm>
            <a:off x="1628184" y="3911373"/>
            <a:ext cx="2460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9" name="Rectangle 77">
            <a:extLst>
              <a:ext uri="{FF2B5EF4-FFF2-40B4-BE49-F238E27FC236}">
                <a16:creationId xmlns:a16="http://schemas.microsoft.com/office/drawing/2014/main" id="{C2B14572-FDD0-405C-957F-D56C2F84552E}"/>
              </a:ext>
            </a:extLst>
          </p:cNvPr>
          <p:cNvSpPr>
            <a:spLocks noChangeArrowheads="1"/>
          </p:cNvSpPr>
          <p:nvPr/>
        </p:nvSpPr>
        <p:spPr bwMode="auto">
          <a:xfrm>
            <a:off x="1771059" y="3906611"/>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0" name="Rectangle 78">
            <a:extLst>
              <a:ext uri="{FF2B5EF4-FFF2-40B4-BE49-F238E27FC236}">
                <a16:creationId xmlns:a16="http://schemas.microsoft.com/office/drawing/2014/main" id="{6E22EA38-F585-4BE4-8B31-353CF437F8AA}"/>
              </a:ext>
            </a:extLst>
          </p:cNvPr>
          <p:cNvSpPr>
            <a:spLocks noChangeArrowheads="1"/>
          </p:cNvSpPr>
          <p:nvPr/>
        </p:nvSpPr>
        <p:spPr bwMode="auto">
          <a:xfrm>
            <a:off x="1899646" y="3911373"/>
            <a:ext cx="1730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79">
            <a:extLst>
              <a:ext uri="{FF2B5EF4-FFF2-40B4-BE49-F238E27FC236}">
                <a16:creationId xmlns:a16="http://schemas.microsoft.com/office/drawing/2014/main" id="{BEE41853-A321-4389-9163-800FB03B650E}"/>
              </a:ext>
            </a:extLst>
          </p:cNvPr>
          <p:cNvSpPr>
            <a:spLocks noChangeArrowheads="1"/>
          </p:cNvSpPr>
          <p:nvPr/>
        </p:nvSpPr>
        <p:spPr bwMode="auto">
          <a:xfrm>
            <a:off x="2032996" y="3911373"/>
            <a:ext cx="17224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imes New Roman" panose="02020603050405020304" pitchFamily="18" charset="0"/>
              </a:rPr>
              <a:t>Shift right EAQ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80">
            <a:extLst>
              <a:ext uri="{FF2B5EF4-FFF2-40B4-BE49-F238E27FC236}">
                <a16:creationId xmlns:a16="http://schemas.microsoft.com/office/drawing/2014/main" id="{A276C8A5-F8B1-4738-AD08-603EDE8EDFC5}"/>
              </a:ext>
            </a:extLst>
          </p:cNvPr>
          <p:cNvSpPr>
            <a:spLocks noChangeArrowheads="1"/>
          </p:cNvSpPr>
          <p:nvPr/>
        </p:nvSpPr>
        <p:spPr bwMode="auto">
          <a:xfrm>
            <a:off x="5654084" y="3911373"/>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3" name="Rectangle 81">
            <a:extLst>
              <a:ext uri="{FF2B5EF4-FFF2-40B4-BE49-F238E27FC236}">
                <a16:creationId xmlns:a16="http://schemas.microsoft.com/office/drawing/2014/main" id="{C05DEFEA-ED06-4B5E-A51B-B9CC2EF54DD2}"/>
              </a:ext>
            </a:extLst>
          </p:cNvPr>
          <p:cNvSpPr>
            <a:spLocks noChangeArrowheads="1"/>
          </p:cNvSpPr>
          <p:nvPr/>
        </p:nvSpPr>
        <p:spPr bwMode="auto">
          <a:xfrm>
            <a:off x="6925671" y="3911373"/>
            <a:ext cx="736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00100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4" name="Rectangle 82">
            <a:extLst>
              <a:ext uri="{FF2B5EF4-FFF2-40B4-BE49-F238E27FC236}">
                <a16:creationId xmlns:a16="http://schemas.microsoft.com/office/drawing/2014/main" id="{BFAA1BAD-9174-49B7-A838-28FE03A1167D}"/>
              </a:ext>
            </a:extLst>
          </p:cNvPr>
          <p:cNvSpPr>
            <a:spLocks noChangeArrowheads="1"/>
          </p:cNvSpPr>
          <p:nvPr/>
        </p:nvSpPr>
        <p:spPr bwMode="auto">
          <a:xfrm>
            <a:off x="9178334" y="3911373"/>
            <a:ext cx="609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83">
            <a:extLst>
              <a:ext uri="{FF2B5EF4-FFF2-40B4-BE49-F238E27FC236}">
                <a16:creationId xmlns:a16="http://schemas.microsoft.com/office/drawing/2014/main" id="{EB8FC5DA-7EF1-4657-9665-4DC5953F2A35}"/>
              </a:ext>
            </a:extLst>
          </p:cNvPr>
          <p:cNvSpPr>
            <a:spLocks noChangeArrowheads="1"/>
          </p:cNvSpPr>
          <p:nvPr/>
        </p:nvSpPr>
        <p:spPr bwMode="auto">
          <a:xfrm>
            <a:off x="9681571" y="3911373"/>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Times New Roman" panose="02020603050405020304" pitchFamily="18"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84">
            <a:extLst>
              <a:ext uri="{FF2B5EF4-FFF2-40B4-BE49-F238E27FC236}">
                <a16:creationId xmlns:a16="http://schemas.microsoft.com/office/drawing/2014/main" id="{38DDC5F6-D33B-40C4-BECA-A5B18BCC7224}"/>
              </a:ext>
            </a:extLst>
          </p:cNvPr>
          <p:cNvSpPr>
            <a:spLocks noChangeArrowheads="1"/>
          </p:cNvSpPr>
          <p:nvPr/>
        </p:nvSpPr>
        <p:spPr bwMode="auto">
          <a:xfrm>
            <a:off x="11038884" y="3911373"/>
            <a:ext cx="482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Freeform 85">
            <a:extLst>
              <a:ext uri="{FF2B5EF4-FFF2-40B4-BE49-F238E27FC236}">
                <a16:creationId xmlns:a16="http://schemas.microsoft.com/office/drawing/2014/main" id="{E041985A-8574-493C-8B80-16D5271F064E}"/>
              </a:ext>
            </a:extLst>
          </p:cNvPr>
          <p:cNvSpPr>
            <a:spLocks noEditPoints="1"/>
          </p:cNvSpPr>
          <p:nvPr/>
        </p:nvSpPr>
        <p:spPr bwMode="auto">
          <a:xfrm>
            <a:off x="1136059" y="4470173"/>
            <a:ext cx="152400" cy="219075"/>
          </a:xfrm>
          <a:custGeom>
            <a:avLst/>
            <a:gdLst>
              <a:gd name="T0" fmla="*/ 494 w 802"/>
              <a:gd name="T1" fmla="*/ 76 h 1151"/>
              <a:gd name="T2" fmla="*/ 385 w 802"/>
              <a:gd name="T3" fmla="*/ 125 h 1151"/>
              <a:gd name="T4" fmla="*/ 288 w 802"/>
              <a:gd name="T5" fmla="*/ 266 h 1151"/>
              <a:gd name="T6" fmla="*/ 220 w 802"/>
              <a:gd name="T7" fmla="*/ 474 h 1151"/>
              <a:gd name="T8" fmla="*/ 196 w 802"/>
              <a:gd name="T9" fmla="*/ 665 h 1151"/>
              <a:gd name="T10" fmla="*/ 222 w 802"/>
              <a:gd name="T11" fmla="*/ 795 h 1151"/>
              <a:gd name="T12" fmla="*/ 307 w 802"/>
              <a:gd name="T13" fmla="*/ 835 h 1151"/>
              <a:gd name="T14" fmla="*/ 382 w 802"/>
              <a:gd name="T15" fmla="*/ 813 h 1151"/>
              <a:gd name="T16" fmla="*/ 467 w 802"/>
              <a:gd name="T17" fmla="*/ 727 h 1151"/>
              <a:gd name="T18" fmla="*/ 547 w 802"/>
              <a:gd name="T19" fmla="*/ 563 h 1151"/>
              <a:gd name="T20" fmla="*/ 596 w 802"/>
              <a:gd name="T21" fmla="*/ 359 h 1151"/>
              <a:gd name="T22" fmla="*/ 606 w 802"/>
              <a:gd name="T23" fmla="*/ 244 h 1151"/>
              <a:gd name="T24" fmla="*/ 580 w 802"/>
              <a:gd name="T25" fmla="*/ 117 h 1151"/>
              <a:gd name="T26" fmla="*/ 494 w 802"/>
              <a:gd name="T27" fmla="*/ 76 h 1151"/>
              <a:gd name="T28" fmla="*/ 500 w 802"/>
              <a:gd name="T29" fmla="*/ 0 h 1151"/>
              <a:gd name="T30" fmla="*/ 726 w 802"/>
              <a:gd name="T31" fmla="*/ 77 h 1151"/>
              <a:gd name="T32" fmla="*/ 802 w 802"/>
              <a:gd name="T33" fmla="*/ 303 h 1151"/>
              <a:gd name="T34" fmla="*/ 788 w 802"/>
              <a:gd name="T35" fmla="*/ 446 h 1151"/>
              <a:gd name="T36" fmla="*/ 743 w 802"/>
              <a:gd name="T37" fmla="*/ 601 h 1151"/>
              <a:gd name="T38" fmla="*/ 667 w 802"/>
              <a:gd name="T39" fmla="*/ 738 h 1151"/>
              <a:gd name="T40" fmla="*/ 562 w 802"/>
              <a:gd name="T41" fmla="*/ 838 h 1151"/>
              <a:gd name="T42" fmla="*/ 433 w 802"/>
              <a:gd name="T43" fmla="*/ 896 h 1151"/>
              <a:gd name="T44" fmla="*/ 435 w 802"/>
              <a:gd name="T45" fmla="*/ 895 h 1151"/>
              <a:gd name="T46" fmla="*/ 450 w 802"/>
              <a:gd name="T47" fmla="*/ 933 h 1151"/>
              <a:gd name="T48" fmla="*/ 476 w 802"/>
              <a:gd name="T49" fmla="*/ 993 h 1151"/>
              <a:gd name="T50" fmla="*/ 505 w 802"/>
              <a:gd name="T51" fmla="*/ 1023 h 1151"/>
              <a:gd name="T52" fmla="*/ 545 w 802"/>
              <a:gd name="T53" fmla="*/ 1033 h 1151"/>
              <a:gd name="T54" fmla="*/ 594 w 802"/>
              <a:gd name="T55" fmla="*/ 1019 h 1151"/>
              <a:gd name="T56" fmla="*/ 648 w 802"/>
              <a:gd name="T57" fmla="*/ 975 h 1151"/>
              <a:gd name="T58" fmla="*/ 699 w 802"/>
              <a:gd name="T59" fmla="*/ 1025 h 1151"/>
              <a:gd name="T60" fmla="*/ 581 w 802"/>
              <a:gd name="T61" fmla="*/ 1121 h 1151"/>
              <a:gd name="T62" fmla="*/ 466 w 802"/>
              <a:gd name="T63" fmla="*/ 1151 h 1151"/>
              <a:gd name="T64" fmla="*/ 348 w 802"/>
              <a:gd name="T65" fmla="*/ 1111 h 1151"/>
              <a:gd name="T66" fmla="*/ 272 w 802"/>
              <a:gd name="T67" fmla="*/ 986 h 1151"/>
              <a:gd name="T68" fmla="*/ 247 w 802"/>
              <a:gd name="T69" fmla="*/ 909 h 1151"/>
              <a:gd name="T70" fmla="*/ 248 w 802"/>
              <a:gd name="T71" fmla="*/ 909 h 1151"/>
              <a:gd name="T72" fmla="*/ 63 w 802"/>
              <a:gd name="T73" fmla="*/ 819 h 1151"/>
              <a:gd name="T74" fmla="*/ 0 w 802"/>
              <a:gd name="T75" fmla="*/ 604 h 1151"/>
              <a:gd name="T76" fmla="*/ 10 w 802"/>
              <a:gd name="T77" fmla="*/ 486 h 1151"/>
              <a:gd name="T78" fmla="*/ 46 w 802"/>
              <a:gd name="T79" fmla="*/ 345 h 1151"/>
              <a:gd name="T80" fmla="*/ 114 w 802"/>
              <a:gd name="T81" fmla="*/ 205 h 1151"/>
              <a:gd name="T82" fmla="*/ 217 w 802"/>
              <a:gd name="T83" fmla="*/ 93 h 1151"/>
              <a:gd name="T84" fmla="*/ 348 w 802"/>
              <a:gd name="T85" fmla="*/ 23 h 1151"/>
              <a:gd name="T86" fmla="*/ 500 w 802"/>
              <a:gd name="T8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2" h="1151">
                <a:moveTo>
                  <a:pt x="494" y="76"/>
                </a:moveTo>
                <a:cubicBezTo>
                  <a:pt x="457" y="76"/>
                  <a:pt x="421" y="92"/>
                  <a:pt x="385" y="125"/>
                </a:cubicBezTo>
                <a:cubicBezTo>
                  <a:pt x="350" y="158"/>
                  <a:pt x="317" y="205"/>
                  <a:pt x="288" y="266"/>
                </a:cubicBezTo>
                <a:cubicBezTo>
                  <a:pt x="259" y="327"/>
                  <a:pt x="236" y="397"/>
                  <a:pt x="220" y="474"/>
                </a:cubicBezTo>
                <a:cubicBezTo>
                  <a:pt x="204" y="551"/>
                  <a:pt x="196" y="615"/>
                  <a:pt x="196" y="665"/>
                </a:cubicBezTo>
                <a:cubicBezTo>
                  <a:pt x="196" y="725"/>
                  <a:pt x="205" y="768"/>
                  <a:pt x="222" y="795"/>
                </a:cubicBezTo>
                <a:cubicBezTo>
                  <a:pt x="240" y="821"/>
                  <a:pt x="268" y="835"/>
                  <a:pt x="307" y="835"/>
                </a:cubicBezTo>
                <a:cubicBezTo>
                  <a:pt x="333" y="835"/>
                  <a:pt x="357" y="827"/>
                  <a:pt x="382" y="813"/>
                </a:cubicBezTo>
                <a:cubicBezTo>
                  <a:pt x="412" y="794"/>
                  <a:pt x="441" y="766"/>
                  <a:pt x="467" y="727"/>
                </a:cubicBezTo>
                <a:cubicBezTo>
                  <a:pt x="498" y="681"/>
                  <a:pt x="525" y="627"/>
                  <a:pt x="547" y="563"/>
                </a:cubicBezTo>
                <a:cubicBezTo>
                  <a:pt x="566" y="507"/>
                  <a:pt x="583" y="439"/>
                  <a:pt x="596" y="359"/>
                </a:cubicBezTo>
                <a:cubicBezTo>
                  <a:pt x="603" y="317"/>
                  <a:pt x="606" y="279"/>
                  <a:pt x="606" y="244"/>
                </a:cubicBezTo>
                <a:cubicBezTo>
                  <a:pt x="606" y="186"/>
                  <a:pt x="597" y="144"/>
                  <a:pt x="580" y="117"/>
                </a:cubicBezTo>
                <a:cubicBezTo>
                  <a:pt x="563" y="90"/>
                  <a:pt x="534" y="76"/>
                  <a:pt x="494" y="76"/>
                </a:cubicBezTo>
                <a:close/>
                <a:moveTo>
                  <a:pt x="500" y="0"/>
                </a:moveTo>
                <a:cubicBezTo>
                  <a:pt x="600" y="0"/>
                  <a:pt x="675" y="26"/>
                  <a:pt x="726" y="77"/>
                </a:cubicBezTo>
                <a:cubicBezTo>
                  <a:pt x="777" y="129"/>
                  <a:pt x="802" y="204"/>
                  <a:pt x="802" y="303"/>
                </a:cubicBezTo>
                <a:cubicBezTo>
                  <a:pt x="802" y="346"/>
                  <a:pt x="798" y="394"/>
                  <a:pt x="788" y="446"/>
                </a:cubicBezTo>
                <a:cubicBezTo>
                  <a:pt x="779" y="499"/>
                  <a:pt x="764" y="550"/>
                  <a:pt x="743" y="601"/>
                </a:cubicBezTo>
                <a:cubicBezTo>
                  <a:pt x="723" y="652"/>
                  <a:pt x="698" y="698"/>
                  <a:pt x="667" y="738"/>
                </a:cubicBezTo>
                <a:cubicBezTo>
                  <a:pt x="636" y="779"/>
                  <a:pt x="601" y="812"/>
                  <a:pt x="562" y="838"/>
                </a:cubicBezTo>
                <a:cubicBezTo>
                  <a:pt x="523" y="864"/>
                  <a:pt x="480" y="883"/>
                  <a:pt x="433" y="896"/>
                </a:cubicBezTo>
                <a:lnTo>
                  <a:pt x="435" y="895"/>
                </a:lnTo>
                <a:lnTo>
                  <a:pt x="450" y="933"/>
                </a:lnTo>
                <a:cubicBezTo>
                  <a:pt x="459" y="959"/>
                  <a:pt x="468" y="979"/>
                  <a:pt x="476" y="993"/>
                </a:cubicBezTo>
                <a:cubicBezTo>
                  <a:pt x="485" y="1006"/>
                  <a:pt x="494" y="1016"/>
                  <a:pt x="505" y="1023"/>
                </a:cubicBezTo>
                <a:cubicBezTo>
                  <a:pt x="515" y="1030"/>
                  <a:pt x="529" y="1033"/>
                  <a:pt x="545" y="1033"/>
                </a:cubicBezTo>
                <a:cubicBezTo>
                  <a:pt x="562" y="1033"/>
                  <a:pt x="578" y="1029"/>
                  <a:pt x="594" y="1019"/>
                </a:cubicBezTo>
                <a:cubicBezTo>
                  <a:pt x="610" y="1010"/>
                  <a:pt x="628" y="996"/>
                  <a:pt x="648" y="975"/>
                </a:cubicBezTo>
                <a:lnTo>
                  <a:pt x="699" y="1025"/>
                </a:lnTo>
                <a:cubicBezTo>
                  <a:pt x="655" y="1069"/>
                  <a:pt x="616" y="1101"/>
                  <a:pt x="581" y="1121"/>
                </a:cubicBezTo>
                <a:cubicBezTo>
                  <a:pt x="545" y="1141"/>
                  <a:pt x="507" y="1151"/>
                  <a:pt x="466" y="1151"/>
                </a:cubicBezTo>
                <a:cubicBezTo>
                  <a:pt x="420" y="1151"/>
                  <a:pt x="380" y="1137"/>
                  <a:pt x="348" y="1111"/>
                </a:cubicBezTo>
                <a:cubicBezTo>
                  <a:pt x="316" y="1084"/>
                  <a:pt x="290" y="1043"/>
                  <a:pt x="272" y="986"/>
                </a:cubicBezTo>
                <a:lnTo>
                  <a:pt x="247" y="909"/>
                </a:lnTo>
                <a:lnTo>
                  <a:pt x="248" y="909"/>
                </a:lnTo>
                <a:cubicBezTo>
                  <a:pt x="167" y="900"/>
                  <a:pt x="106" y="870"/>
                  <a:pt x="63" y="819"/>
                </a:cubicBezTo>
                <a:cubicBezTo>
                  <a:pt x="21" y="768"/>
                  <a:pt x="0" y="696"/>
                  <a:pt x="0" y="604"/>
                </a:cubicBezTo>
                <a:cubicBezTo>
                  <a:pt x="0" y="570"/>
                  <a:pt x="4" y="530"/>
                  <a:pt x="10" y="486"/>
                </a:cubicBezTo>
                <a:cubicBezTo>
                  <a:pt x="17" y="441"/>
                  <a:pt x="29" y="395"/>
                  <a:pt x="46" y="345"/>
                </a:cubicBezTo>
                <a:cubicBezTo>
                  <a:pt x="62" y="296"/>
                  <a:pt x="85" y="249"/>
                  <a:pt x="114" y="205"/>
                </a:cubicBezTo>
                <a:cubicBezTo>
                  <a:pt x="143" y="161"/>
                  <a:pt x="178" y="124"/>
                  <a:pt x="217" y="93"/>
                </a:cubicBezTo>
                <a:cubicBezTo>
                  <a:pt x="256" y="62"/>
                  <a:pt x="300" y="38"/>
                  <a:pt x="348" y="23"/>
                </a:cubicBezTo>
                <a:cubicBezTo>
                  <a:pt x="397" y="8"/>
                  <a:pt x="447" y="0"/>
                  <a:pt x="50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8" name="Freeform 86">
            <a:extLst>
              <a:ext uri="{FF2B5EF4-FFF2-40B4-BE49-F238E27FC236}">
                <a16:creationId xmlns:a16="http://schemas.microsoft.com/office/drawing/2014/main" id="{26D7FC02-D912-453D-A261-161ECDAF8D93}"/>
              </a:ext>
            </a:extLst>
          </p:cNvPr>
          <p:cNvSpPr>
            <a:spLocks noEditPoints="1"/>
          </p:cNvSpPr>
          <p:nvPr/>
        </p:nvSpPr>
        <p:spPr bwMode="auto">
          <a:xfrm>
            <a:off x="1309096" y="4568598"/>
            <a:ext cx="330200" cy="125413"/>
          </a:xfrm>
          <a:custGeom>
            <a:avLst/>
            <a:gdLst>
              <a:gd name="T0" fmla="*/ 1301 w 1728"/>
              <a:gd name="T1" fmla="*/ 601 h 665"/>
              <a:gd name="T2" fmla="*/ 1456 w 1728"/>
              <a:gd name="T3" fmla="*/ 580 h 665"/>
              <a:gd name="T4" fmla="*/ 1524 w 1728"/>
              <a:gd name="T5" fmla="*/ 438 h 665"/>
              <a:gd name="T6" fmla="*/ 1357 w 1728"/>
              <a:gd name="T7" fmla="*/ 348 h 665"/>
              <a:gd name="T8" fmla="*/ 1419 w 1728"/>
              <a:gd name="T9" fmla="*/ 65 h 665"/>
              <a:gd name="T10" fmla="*/ 1443 w 1728"/>
              <a:gd name="T11" fmla="*/ 292 h 665"/>
              <a:gd name="T12" fmla="*/ 1564 w 1728"/>
              <a:gd name="T13" fmla="*/ 221 h 665"/>
              <a:gd name="T14" fmla="*/ 1555 w 1728"/>
              <a:gd name="T15" fmla="*/ 83 h 665"/>
              <a:gd name="T16" fmla="*/ 1235 w 1728"/>
              <a:gd name="T17" fmla="*/ 7 h 665"/>
              <a:gd name="T18" fmla="*/ 1640 w 1728"/>
              <a:gd name="T19" fmla="*/ 22 h 665"/>
              <a:gd name="T20" fmla="*/ 1728 w 1728"/>
              <a:gd name="T21" fmla="*/ 139 h 665"/>
              <a:gd name="T22" fmla="*/ 1575 w 1728"/>
              <a:gd name="T23" fmla="*/ 323 h 665"/>
              <a:gd name="T24" fmla="*/ 1643 w 1728"/>
              <a:gd name="T25" fmla="*/ 378 h 665"/>
              <a:gd name="T26" fmla="*/ 1640 w 1728"/>
              <a:gd name="T27" fmla="*/ 555 h 665"/>
              <a:gd name="T28" fmla="*/ 1363 w 1728"/>
              <a:gd name="T29" fmla="*/ 658 h 665"/>
              <a:gd name="T30" fmla="*/ 1111 w 1728"/>
              <a:gd name="T31" fmla="*/ 626 h 665"/>
              <a:gd name="T32" fmla="*/ 1175 w 1728"/>
              <a:gd name="T33" fmla="*/ 529 h 665"/>
              <a:gd name="T34" fmla="*/ 1268 w 1728"/>
              <a:gd name="T35" fmla="*/ 80 h 665"/>
              <a:gd name="T36" fmla="*/ 1229 w 1728"/>
              <a:gd name="T37" fmla="*/ 39 h 665"/>
              <a:gd name="T38" fmla="*/ 131 w 1728"/>
              <a:gd name="T39" fmla="*/ 7 h 665"/>
              <a:gd name="T40" fmla="*/ 364 w 1728"/>
              <a:gd name="T41" fmla="*/ 39 h 665"/>
              <a:gd name="T42" fmla="*/ 300 w 1728"/>
              <a:gd name="T43" fmla="*/ 136 h 665"/>
              <a:gd name="T44" fmla="*/ 287 w 1728"/>
              <a:gd name="T45" fmla="*/ 601 h 665"/>
              <a:gd name="T46" fmla="*/ 347 w 1728"/>
              <a:gd name="T47" fmla="*/ 585 h 665"/>
              <a:gd name="T48" fmla="*/ 395 w 1728"/>
              <a:gd name="T49" fmla="*/ 526 h 665"/>
              <a:gd name="T50" fmla="*/ 485 w 1728"/>
              <a:gd name="T51" fmla="*/ 469 h 665"/>
              <a:gd name="T52" fmla="*/ 0 w 1728"/>
              <a:gd name="T53" fmla="*/ 658 h 665"/>
              <a:gd name="T54" fmla="*/ 47 w 1728"/>
              <a:gd name="T55" fmla="*/ 600 h 665"/>
              <a:gd name="T56" fmla="*/ 158 w 1728"/>
              <a:gd name="T57" fmla="*/ 136 h 665"/>
              <a:gd name="T58" fmla="*/ 155 w 1728"/>
              <a:gd name="T59" fmla="*/ 51 h 665"/>
              <a:gd name="T60" fmla="*/ 131 w 1728"/>
              <a:gd name="T61" fmla="*/ 7 h 665"/>
              <a:gd name="T62" fmla="*/ 982 w 1728"/>
              <a:gd name="T63" fmla="*/ 5 h 665"/>
              <a:gd name="T64" fmla="*/ 1035 w 1728"/>
              <a:gd name="T65" fmla="*/ 158 h 665"/>
              <a:gd name="T66" fmla="*/ 952 w 1728"/>
              <a:gd name="T67" fmla="*/ 80 h 665"/>
              <a:gd name="T68" fmla="*/ 807 w 1728"/>
              <a:gd name="T69" fmla="*/ 82 h 665"/>
              <a:gd name="T70" fmla="*/ 801 w 1728"/>
              <a:gd name="T71" fmla="*/ 220 h 665"/>
              <a:gd name="T72" fmla="*/ 936 w 1728"/>
              <a:gd name="T73" fmla="*/ 340 h 665"/>
              <a:gd name="T74" fmla="*/ 982 w 1728"/>
              <a:gd name="T75" fmla="*/ 457 h 665"/>
              <a:gd name="T76" fmla="*/ 909 w 1728"/>
              <a:gd name="T77" fmla="*/ 609 h 665"/>
              <a:gd name="T78" fmla="*/ 716 w 1728"/>
              <a:gd name="T79" fmla="*/ 665 h 665"/>
              <a:gd name="T80" fmla="*/ 532 w 1728"/>
              <a:gd name="T81" fmla="*/ 636 h 665"/>
              <a:gd name="T82" fmla="*/ 624 w 1728"/>
              <a:gd name="T83" fmla="*/ 499 h 665"/>
              <a:gd name="T84" fmla="*/ 669 w 1728"/>
              <a:gd name="T85" fmla="*/ 599 h 665"/>
              <a:gd name="T86" fmla="*/ 807 w 1728"/>
              <a:gd name="T87" fmla="*/ 580 h 665"/>
              <a:gd name="T88" fmla="*/ 827 w 1728"/>
              <a:gd name="T89" fmla="*/ 448 h 665"/>
              <a:gd name="T90" fmla="*/ 729 w 1728"/>
              <a:gd name="T91" fmla="*/ 351 h 665"/>
              <a:gd name="T92" fmla="*/ 638 w 1728"/>
              <a:gd name="T93" fmla="*/ 192 h 665"/>
              <a:gd name="T94" fmla="*/ 702 w 1728"/>
              <a:gd name="T95" fmla="*/ 55 h 665"/>
              <a:gd name="T96" fmla="*/ 894 w 1728"/>
              <a:gd name="T97"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8" h="665">
                <a:moveTo>
                  <a:pt x="1357" y="348"/>
                </a:moveTo>
                <a:lnTo>
                  <a:pt x="1301" y="601"/>
                </a:lnTo>
                <a:cubicBezTo>
                  <a:pt x="1315" y="602"/>
                  <a:pt x="1335" y="602"/>
                  <a:pt x="1362" y="602"/>
                </a:cubicBezTo>
                <a:cubicBezTo>
                  <a:pt x="1402" y="602"/>
                  <a:pt x="1433" y="595"/>
                  <a:pt x="1456" y="580"/>
                </a:cubicBezTo>
                <a:cubicBezTo>
                  <a:pt x="1479" y="565"/>
                  <a:pt x="1496" y="545"/>
                  <a:pt x="1507" y="519"/>
                </a:cubicBezTo>
                <a:cubicBezTo>
                  <a:pt x="1518" y="492"/>
                  <a:pt x="1524" y="465"/>
                  <a:pt x="1524" y="438"/>
                </a:cubicBezTo>
                <a:cubicBezTo>
                  <a:pt x="1524" y="378"/>
                  <a:pt x="1490" y="348"/>
                  <a:pt x="1422" y="348"/>
                </a:cubicBezTo>
                <a:lnTo>
                  <a:pt x="1357" y="348"/>
                </a:lnTo>
                <a:close/>
                <a:moveTo>
                  <a:pt x="1475" y="63"/>
                </a:moveTo>
                <a:cubicBezTo>
                  <a:pt x="1453" y="63"/>
                  <a:pt x="1434" y="64"/>
                  <a:pt x="1419" y="65"/>
                </a:cubicBezTo>
                <a:lnTo>
                  <a:pt x="1369" y="292"/>
                </a:lnTo>
                <a:lnTo>
                  <a:pt x="1443" y="292"/>
                </a:lnTo>
                <a:cubicBezTo>
                  <a:pt x="1471" y="292"/>
                  <a:pt x="1495" y="286"/>
                  <a:pt x="1516" y="273"/>
                </a:cubicBezTo>
                <a:cubicBezTo>
                  <a:pt x="1537" y="261"/>
                  <a:pt x="1553" y="243"/>
                  <a:pt x="1564" y="221"/>
                </a:cubicBezTo>
                <a:cubicBezTo>
                  <a:pt x="1575" y="199"/>
                  <a:pt x="1581" y="173"/>
                  <a:pt x="1581" y="144"/>
                </a:cubicBezTo>
                <a:cubicBezTo>
                  <a:pt x="1581" y="117"/>
                  <a:pt x="1572" y="97"/>
                  <a:pt x="1555" y="83"/>
                </a:cubicBezTo>
                <a:cubicBezTo>
                  <a:pt x="1538" y="70"/>
                  <a:pt x="1511" y="63"/>
                  <a:pt x="1475" y="63"/>
                </a:cubicBezTo>
                <a:close/>
                <a:moveTo>
                  <a:pt x="1235" y="7"/>
                </a:moveTo>
                <a:lnTo>
                  <a:pt x="1509" y="7"/>
                </a:lnTo>
                <a:cubicBezTo>
                  <a:pt x="1565" y="7"/>
                  <a:pt x="1608" y="12"/>
                  <a:pt x="1640" y="22"/>
                </a:cubicBezTo>
                <a:cubicBezTo>
                  <a:pt x="1671" y="32"/>
                  <a:pt x="1693" y="46"/>
                  <a:pt x="1707" y="66"/>
                </a:cubicBezTo>
                <a:cubicBezTo>
                  <a:pt x="1721" y="85"/>
                  <a:pt x="1728" y="110"/>
                  <a:pt x="1728" y="139"/>
                </a:cubicBezTo>
                <a:cubicBezTo>
                  <a:pt x="1728" y="183"/>
                  <a:pt x="1716" y="220"/>
                  <a:pt x="1692" y="248"/>
                </a:cubicBezTo>
                <a:cubicBezTo>
                  <a:pt x="1668" y="277"/>
                  <a:pt x="1629" y="302"/>
                  <a:pt x="1575" y="323"/>
                </a:cubicBezTo>
                <a:lnTo>
                  <a:pt x="1574" y="328"/>
                </a:lnTo>
                <a:cubicBezTo>
                  <a:pt x="1603" y="340"/>
                  <a:pt x="1627" y="357"/>
                  <a:pt x="1643" y="378"/>
                </a:cubicBezTo>
                <a:cubicBezTo>
                  <a:pt x="1659" y="400"/>
                  <a:pt x="1667" y="425"/>
                  <a:pt x="1667" y="453"/>
                </a:cubicBezTo>
                <a:cubicBezTo>
                  <a:pt x="1667" y="492"/>
                  <a:pt x="1658" y="526"/>
                  <a:pt x="1640" y="555"/>
                </a:cubicBezTo>
                <a:cubicBezTo>
                  <a:pt x="1621" y="584"/>
                  <a:pt x="1591" y="608"/>
                  <a:pt x="1551" y="628"/>
                </a:cubicBezTo>
                <a:cubicBezTo>
                  <a:pt x="1510" y="648"/>
                  <a:pt x="1447" y="658"/>
                  <a:pt x="1363" y="658"/>
                </a:cubicBezTo>
                <a:lnTo>
                  <a:pt x="1104" y="658"/>
                </a:lnTo>
                <a:lnTo>
                  <a:pt x="1111" y="626"/>
                </a:lnTo>
                <a:cubicBezTo>
                  <a:pt x="1129" y="621"/>
                  <a:pt x="1142" y="612"/>
                  <a:pt x="1151" y="600"/>
                </a:cubicBezTo>
                <a:cubicBezTo>
                  <a:pt x="1159" y="587"/>
                  <a:pt x="1168" y="563"/>
                  <a:pt x="1175" y="529"/>
                </a:cubicBezTo>
                <a:lnTo>
                  <a:pt x="1262" y="136"/>
                </a:lnTo>
                <a:cubicBezTo>
                  <a:pt x="1266" y="117"/>
                  <a:pt x="1268" y="99"/>
                  <a:pt x="1268" y="80"/>
                </a:cubicBezTo>
                <a:cubicBezTo>
                  <a:pt x="1268" y="67"/>
                  <a:pt x="1265" y="57"/>
                  <a:pt x="1259" y="51"/>
                </a:cubicBezTo>
                <a:cubicBezTo>
                  <a:pt x="1253" y="45"/>
                  <a:pt x="1243" y="41"/>
                  <a:pt x="1229" y="39"/>
                </a:cubicBezTo>
                <a:lnTo>
                  <a:pt x="1235" y="7"/>
                </a:lnTo>
                <a:close/>
                <a:moveTo>
                  <a:pt x="131" y="7"/>
                </a:moveTo>
                <a:lnTo>
                  <a:pt x="371" y="7"/>
                </a:lnTo>
                <a:lnTo>
                  <a:pt x="364" y="39"/>
                </a:lnTo>
                <a:cubicBezTo>
                  <a:pt x="346" y="44"/>
                  <a:pt x="333" y="53"/>
                  <a:pt x="324" y="65"/>
                </a:cubicBezTo>
                <a:cubicBezTo>
                  <a:pt x="316" y="78"/>
                  <a:pt x="308" y="102"/>
                  <a:pt x="300" y="136"/>
                </a:cubicBezTo>
                <a:lnTo>
                  <a:pt x="197" y="601"/>
                </a:lnTo>
                <a:lnTo>
                  <a:pt x="287" y="601"/>
                </a:lnTo>
                <a:cubicBezTo>
                  <a:pt x="303" y="601"/>
                  <a:pt x="315" y="600"/>
                  <a:pt x="323" y="597"/>
                </a:cubicBezTo>
                <a:cubicBezTo>
                  <a:pt x="332" y="595"/>
                  <a:pt x="340" y="591"/>
                  <a:pt x="347" y="585"/>
                </a:cubicBezTo>
                <a:cubicBezTo>
                  <a:pt x="354" y="580"/>
                  <a:pt x="361" y="572"/>
                  <a:pt x="370" y="563"/>
                </a:cubicBezTo>
                <a:cubicBezTo>
                  <a:pt x="378" y="553"/>
                  <a:pt x="386" y="541"/>
                  <a:pt x="395" y="526"/>
                </a:cubicBezTo>
                <a:cubicBezTo>
                  <a:pt x="403" y="510"/>
                  <a:pt x="411" y="491"/>
                  <a:pt x="420" y="469"/>
                </a:cubicBezTo>
                <a:lnTo>
                  <a:pt x="485" y="469"/>
                </a:lnTo>
                <a:lnTo>
                  <a:pt x="436" y="658"/>
                </a:lnTo>
                <a:lnTo>
                  <a:pt x="0" y="658"/>
                </a:lnTo>
                <a:lnTo>
                  <a:pt x="7" y="626"/>
                </a:lnTo>
                <a:cubicBezTo>
                  <a:pt x="25" y="621"/>
                  <a:pt x="38" y="612"/>
                  <a:pt x="47" y="600"/>
                </a:cubicBezTo>
                <a:cubicBezTo>
                  <a:pt x="55" y="587"/>
                  <a:pt x="64" y="563"/>
                  <a:pt x="71" y="529"/>
                </a:cubicBezTo>
                <a:lnTo>
                  <a:pt x="158" y="136"/>
                </a:lnTo>
                <a:cubicBezTo>
                  <a:pt x="162" y="117"/>
                  <a:pt x="164" y="99"/>
                  <a:pt x="164" y="80"/>
                </a:cubicBezTo>
                <a:cubicBezTo>
                  <a:pt x="164" y="67"/>
                  <a:pt x="161" y="57"/>
                  <a:pt x="155" y="51"/>
                </a:cubicBezTo>
                <a:cubicBezTo>
                  <a:pt x="149" y="45"/>
                  <a:pt x="139" y="41"/>
                  <a:pt x="125" y="39"/>
                </a:cubicBezTo>
                <a:lnTo>
                  <a:pt x="131" y="7"/>
                </a:lnTo>
                <a:close/>
                <a:moveTo>
                  <a:pt x="894" y="0"/>
                </a:moveTo>
                <a:cubicBezTo>
                  <a:pt x="926" y="0"/>
                  <a:pt x="955" y="1"/>
                  <a:pt x="982" y="5"/>
                </a:cubicBezTo>
                <a:cubicBezTo>
                  <a:pt x="1009" y="8"/>
                  <a:pt x="1036" y="14"/>
                  <a:pt x="1064" y="22"/>
                </a:cubicBezTo>
                <a:lnTo>
                  <a:pt x="1035" y="158"/>
                </a:lnTo>
                <a:lnTo>
                  <a:pt x="973" y="158"/>
                </a:lnTo>
                <a:cubicBezTo>
                  <a:pt x="973" y="123"/>
                  <a:pt x="966" y="97"/>
                  <a:pt x="952" y="80"/>
                </a:cubicBezTo>
                <a:cubicBezTo>
                  <a:pt x="938" y="64"/>
                  <a:pt x="916" y="55"/>
                  <a:pt x="886" y="55"/>
                </a:cubicBezTo>
                <a:cubicBezTo>
                  <a:pt x="852" y="55"/>
                  <a:pt x="826" y="64"/>
                  <a:pt x="807" y="82"/>
                </a:cubicBezTo>
                <a:cubicBezTo>
                  <a:pt x="787" y="100"/>
                  <a:pt x="778" y="125"/>
                  <a:pt x="778" y="156"/>
                </a:cubicBezTo>
                <a:cubicBezTo>
                  <a:pt x="778" y="179"/>
                  <a:pt x="785" y="200"/>
                  <a:pt x="801" y="220"/>
                </a:cubicBezTo>
                <a:cubicBezTo>
                  <a:pt x="816" y="239"/>
                  <a:pt x="839" y="261"/>
                  <a:pt x="870" y="283"/>
                </a:cubicBezTo>
                <a:cubicBezTo>
                  <a:pt x="899" y="304"/>
                  <a:pt x="921" y="323"/>
                  <a:pt x="936" y="340"/>
                </a:cubicBezTo>
                <a:cubicBezTo>
                  <a:pt x="951" y="356"/>
                  <a:pt x="962" y="374"/>
                  <a:pt x="970" y="393"/>
                </a:cubicBezTo>
                <a:cubicBezTo>
                  <a:pt x="978" y="412"/>
                  <a:pt x="982" y="433"/>
                  <a:pt x="982" y="457"/>
                </a:cubicBezTo>
                <a:cubicBezTo>
                  <a:pt x="982" y="486"/>
                  <a:pt x="975" y="514"/>
                  <a:pt x="962" y="541"/>
                </a:cubicBezTo>
                <a:cubicBezTo>
                  <a:pt x="950" y="568"/>
                  <a:pt x="932" y="590"/>
                  <a:pt x="909" y="609"/>
                </a:cubicBezTo>
                <a:cubicBezTo>
                  <a:pt x="886" y="628"/>
                  <a:pt x="860" y="642"/>
                  <a:pt x="831" y="651"/>
                </a:cubicBezTo>
                <a:cubicBezTo>
                  <a:pt x="802" y="661"/>
                  <a:pt x="764" y="665"/>
                  <a:pt x="716" y="665"/>
                </a:cubicBezTo>
                <a:cubicBezTo>
                  <a:pt x="687" y="665"/>
                  <a:pt x="656" y="663"/>
                  <a:pt x="624" y="658"/>
                </a:cubicBezTo>
                <a:cubicBezTo>
                  <a:pt x="592" y="653"/>
                  <a:pt x="562" y="646"/>
                  <a:pt x="532" y="636"/>
                </a:cubicBezTo>
                <a:lnTo>
                  <a:pt x="562" y="499"/>
                </a:lnTo>
                <a:lnTo>
                  <a:pt x="624" y="499"/>
                </a:lnTo>
                <a:cubicBezTo>
                  <a:pt x="625" y="527"/>
                  <a:pt x="629" y="549"/>
                  <a:pt x="637" y="565"/>
                </a:cubicBezTo>
                <a:cubicBezTo>
                  <a:pt x="645" y="581"/>
                  <a:pt x="655" y="593"/>
                  <a:pt x="669" y="599"/>
                </a:cubicBezTo>
                <a:cubicBezTo>
                  <a:pt x="683" y="606"/>
                  <a:pt x="702" y="610"/>
                  <a:pt x="725" y="610"/>
                </a:cubicBezTo>
                <a:cubicBezTo>
                  <a:pt x="759" y="610"/>
                  <a:pt x="787" y="600"/>
                  <a:pt x="807" y="580"/>
                </a:cubicBezTo>
                <a:cubicBezTo>
                  <a:pt x="827" y="560"/>
                  <a:pt x="837" y="532"/>
                  <a:pt x="837" y="497"/>
                </a:cubicBezTo>
                <a:cubicBezTo>
                  <a:pt x="837" y="478"/>
                  <a:pt x="833" y="462"/>
                  <a:pt x="827" y="448"/>
                </a:cubicBezTo>
                <a:cubicBezTo>
                  <a:pt x="821" y="434"/>
                  <a:pt x="811" y="420"/>
                  <a:pt x="798" y="407"/>
                </a:cubicBezTo>
                <a:cubicBezTo>
                  <a:pt x="785" y="393"/>
                  <a:pt x="762" y="375"/>
                  <a:pt x="729" y="351"/>
                </a:cubicBezTo>
                <a:cubicBezTo>
                  <a:pt x="699" y="329"/>
                  <a:pt x="676" y="304"/>
                  <a:pt x="661" y="277"/>
                </a:cubicBezTo>
                <a:cubicBezTo>
                  <a:pt x="646" y="250"/>
                  <a:pt x="638" y="222"/>
                  <a:pt x="638" y="192"/>
                </a:cubicBezTo>
                <a:cubicBezTo>
                  <a:pt x="638" y="167"/>
                  <a:pt x="643" y="142"/>
                  <a:pt x="654" y="118"/>
                </a:cubicBezTo>
                <a:cubicBezTo>
                  <a:pt x="665" y="94"/>
                  <a:pt x="681" y="73"/>
                  <a:pt x="702" y="55"/>
                </a:cubicBezTo>
                <a:cubicBezTo>
                  <a:pt x="723" y="37"/>
                  <a:pt x="750" y="23"/>
                  <a:pt x="782" y="14"/>
                </a:cubicBezTo>
                <a:cubicBezTo>
                  <a:pt x="814" y="4"/>
                  <a:pt x="851" y="0"/>
                  <a:pt x="89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87">
            <a:extLst>
              <a:ext uri="{FF2B5EF4-FFF2-40B4-BE49-F238E27FC236}">
                <a16:creationId xmlns:a16="http://schemas.microsoft.com/office/drawing/2014/main" id="{0D4BFB7A-1DC7-4460-BD00-80A42D6E66EB}"/>
              </a:ext>
            </a:extLst>
          </p:cNvPr>
          <p:cNvSpPr>
            <a:spLocks noChangeArrowheads="1"/>
          </p:cNvSpPr>
          <p:nvPr/>
        </p:nvSpPr>
        <p:spPr bwMode="auto">
          <a:xfrm>
            <a:off x="1658346" y="4409848"/>
            <a:ext cx="2667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88">
            <a:extLst>
              <a:ext uri="{FF2B5EF4-FFF2-40B4-BE49-F238E27FC236}">
                <a16:creationId xmlns:a16="http://schemas.microsoft.com/office/drawing/2014/main" id="{6AD8D0DC-B8CE-4ED1-8358-A3BD0C97FEC0}"/>
              </a:ext>
            </a:extLst>
          </p:cNvPr>
          <p:cNvSpPr>
            <a:spLocks noChangeArrowheads="1"/>
          </p:cNvSpPr>
          <p:nvPr/>
        </p:nvSpPr>
        <p:spPr bwMode="auto">
          <a:xfrm>
            <a:off x="1804396" y="4416198"/>
            <a:ext cx="238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Times New Roman" panose="02020603050405020304" pitchFamily="18"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1" name="Rectangle 89">
            <a:extLst>
              <a:ext uri="{FF2B5EF4-FFF2-40B4-BE49-F238E27FC236}">
                <a16:creationId xmlns:a16="http://schemas.microsoft.com/office/drawing/2014/main" id="{3423C5A8-F6EB-465F-984C-CA77C902D67B}"/>
              </a:ext>
            </a:extLst>
          </p:cNvPr>
          <p:cNvSpPr>
            <a:spLocks noChangeArrowheads="1"/>
          </p:cNvSpPr>
          <p:nvPr/>
        </p:nvSpPr>
        <p:spPr bwMode="auto">
          <a:xfrm>
            <a:off x="1931396" y="4416198"/>
            <a:ext cx="8778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 add 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90">
            <a:extLst>
              <a:ext uri="{FF2B5EF4-FFF2-40B4-BE49-F238E27FC236}">
                <a16:creationId xmlns:a16="http://schemas.microsoft.com/office/drawing/2014/main" id="{28E5D376-EBCC-4EB9-9AD8-4A62E5E044D1}"/>
              </a:ext>
            </a:extLst>
          </p:cNvPr>
          <p:cNvSpPr>
            <a:spLocks noChangeArrowheads="1"/>
          </p:cNvSpPr>
          <p:nvPr/>
        </p:nvSpPr>
        <p:spPr bwMode="auto">
          <a:xfrm>
            <a:off x="5654084" y="4416198"/>
            <a:ext cx="238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91">
            <a:extLst>
              <a:ext uri="{FF2B5EF4-FFF2-40B4-BE49-F238E27FC236}">
                <a16:creationId xmlns:a16="http://schemas.microsoft.com/office/drawing/2014/main" id="{9F7A7B7E-81A8-4411-BF97-CFC785A846BE}"/>
              </a:ext>
            </a:extLst>
          </p:cNvPr>
          <p:cNvSpPr>
            <a:spLocks noChangeArrowheads="1"/>
          </p:cNvSpPr>
          <p:nvPr/>
        </p:nvSpPr>
        <p:spPr bwMode="auto">
          <a:xfrm>
            <a:off x="6935196" y="4416198"/>
            <a:ext cx="7731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10111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4" name="Rectangle 92">
            <a:extLst>
              <a:ext uri="{FF2B5EF4-FFF2-40B4-BE49-F238E27FC236}">
                <a16:creationId xmlns:a16="http://schemas.microsoft.com/office/drawing/2014/main" id="{BC3E4252-40A1-49D4-973E-FCF86C2BC5E9}"/>
              </a:ext>
            </a:extLst>
          </p:cNvPr>
          <p:cNvSpPr>
            <a:spLocks noChangeArrowheads="1"/>
          </p:cNvSpPr>
          <p:nvPr/>
        </p:nvSpPr>
        <p:spPr bwMode="auto">
          <a:xfrm>
            <a:off x="6935196" y="4720998"/>
            <a:ext cx="7731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11011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Rectangle 93">
            <a:extLst>
              <a:ext uri="{FF2B5EF4-FFF2-40B4-BE49-F238E27FC236}">
                <a16:creationId xmlns:a16="http://schemas.microsoft.com/office/drawing/2014/main" id="{D02926C5-67B1-465A-8EE0-DED873289AC5}"/>
              </a:ext>
            </a:extLst>
          </p:cNvPr>
          <p:cNvSpPr>
            <a:spLocks noChangeArrowheads="1"/>
          </p:cNvSpPr>
          <p:nvPr/>
        </p:nvSpPr>
        <p:spPr bwMode="auto">
          <a:xfrm>
            <a:off x="1118596" y="5117873"/>
            <a:ext cx="17224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Shift right EAQ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6" name="Rectangle 94">
            <a:extLst>
              <a:ext uri="{FF2B5EF4-FFF2-40B4-BE49-F238E27FC236}">
                <a16:creationId xmlns:a16="http://schemas.microsoft.com/office/drawing/2014/main" id="{3FA46A7B-AC26-4A3F-A04E-EF07E661115D}"/>
              </a:ext>
            </a:extLst>
          </p:cNvPr>
          <p:cNvSpPr>
            <a:spLocks noChangeArrowheads="1"/>
          </p:cNvSpPr>
          <p:nvPr/>
        </p:nvSpPr>
        <p:spPr bwMode="auto">
          <a:xfrm>
            <a:off x="5654084" y="5117873"/>
            <a:ext cx="228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7" name="Rectangle 95">
            <a:extLst>
              <a:ext uri="{FF2B5EF4-FFF2-40B4-BE49-F238E27FC236}">
                <a16:creationId xmlns:a16="http://schemas.microsoft.com/office/drawing/2014/main" id="{19F46EDF-CC66-43EB-AB42-844520A0594E}"/>
              </a:ext>
            </a:extLst>
          </p:cNvPr>
          <p:cNvSpPr>
            <a:spLocks noChangeArrowheads="1"/>
          </p:cNvSpPr>
          <p:nvPr/>
        </p:nvSpPr>
        <p:spPr bwMode="auto">
          <a:xfrm>
            <a:off x="6930434" y="5117873"/>
            <a:ext cx="7381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01101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8" name="Rectangle 96">
            <a:extLst>
              <a:ext uri="{FF2B5EF4-FFF2-40B4-BE49-F238E27FC236}">
                <a16:creationId xmlns:a16="http://schemas.microsoft.com/office/drawing/2014/main" id="{669779D9-A557-4A8A-9C1A-4C8743C4471C}"/>
              </a:ext>
            </a:extLst>
          </p:cNvPr>
          <p:cNvSpPr>
            <a:spLocks noChangeArrowheads="1"/>
          </p:cNvSpPr>
          <p:nvPr/>
        </p:nvSpPr>
        <p:spPr bwMode="auto">
          <a:xfrm>
            <a:off x="9173571" y="5117873"/>
            <a:ext cx="7381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10101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9" name="Rectangle 97">
            <a:extLst>
              <a:ext uri="{FF2B5EF4-FFF2-40B4-BE49-F238E27FC236}">
                <a16:creationId xmlns:a16="http://schemas.microsoft.com/office/drawing/2014/main" id="{88271554-EBC1-4F71-9411-C5A039731C61}"/>
              </a:ext>
            </a:extLst>
          </p:cNvPr>
          <p:cNvSpPr>
            <a:spLocks noChangeArrowheads="1"/>
          </p:cNvSpPr>
          <p:nvPr/>
        </p:nvSpPr>
        <p:spPr bwMode="auto">
          <a:xfrm>
            <a:off x="11038884" y="5117873"/>
            <a:ext cx="482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000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0" name="Rectangle 98">
            <a:extLst>
              <a:ext uri="{FF2B5EF4-FFF2-40B4-BE49-F238E27FC236}">
                <a16:creationId xmlns:a16="http://schemas.microsoft.com/office/drawing/2014/main" id="{190E5589-8778-4D72-B0CD-DA9515EB5E5F}"/>
              </a:ext>
            </a:extLst>
          </p:cNvPr>
          <p:cNvSpPr>
            <a:spLocks noChangeArrowheads="1"/>
          </p:cNvSpPr>
          <p:nvPr/>
        </p:nvSpPr>
        <p:spPr bwMode="auto">
          <a:xfrm>
            <a:off x="1118596" y="5624286"/>
            <a:ext cx="31448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rPr>
              <a:t>Final Product available in AQ</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1" name="Rectangle 99">
            <a:extLst>
              <a:ext uri="{FF2B5EF4-FFF2-40B4-BE49-F238E27FC236}">
                <a16:creationId xmlns:a16="http://schemas.microsoft.com/office/drawing/2014/main" id="{0815361B-A5AE-41A7-AACE-D6F2941B5154}"/>
              </a:ext>
            </a:extLst>
          </p:cNvPr>
          <p:cNvSpPr>
            <a:spLocks noChangeArrowheads="1"/>
          </p:cNvSpPr>
          <p:nvPr/>
        </p:nvSpPr>
        <p:spPr bwMode="auto">
          <a:xfrm>
            <a:off x="6932021" y="5617936"/>
            <a:ext cx="7445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imes New Roman" panose="02020603050405020304" pitchFamily="18" charset="0"/>
              </a:rPr>
              <a:t>01101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2" name="Rectangle 100">
            <a:extLst>
              <a:ext uri="{FF2B5EF4-FFF2-40B4-BE49-F238E27FC236}">
                <a16:creationId xmlns:a16="http://schemas.microsoft.com/office/drawing/2014/main" id="{DFA62919-9324-4215-B730-7792E19E596D}"/>
              </a:ext>
            </a:extLst>
          </p:cNvPr>
          <p:cNvSpPr>
            <a:spLocks noChangeArrowheads="1"/>
          </p:cNvSpPr>
          <p:nvPr/>
        </p:nvSpPr>
        <p:spPr bwMode="auto">
          <a:xfrm>
            <a:off x="9173571" y="5617936"/>
            <a:ext cx="7445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imes New Roman" panose="02020603050405020304" pitchFamily="18" charset="0"/>
              </a:rPr>
              <a:t>10101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 name="Rectangle 21">
            <a:extLst>
              <a:ext uri="{FF2B5EF4-FFF2-40B4-BE49-F238E27FC236}">
                <a16:creationId xmlns:a16="http://schemas.microsoft.com/office/drawing/2014/main" id="{C986FC12-99EC-4CD8-84A8-F7B2A016DA52}"/>
              </a:ext>
            </a:extLst>
          </p:cNvPr>
          <p:cNvSpPr>
            <a:spLocks noChangeArrowheads="1"/>
          </p:cNvSpPr>
          <p:nvPr/>
        </p:nvSpPr>
        <p:spPr bwMode="auto">
          <a:xfrm>
            <a:off x="1988547" y="591334"/>
            <a:ext cx="1689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Times New Roman" panose="02020603050405020304" pitchFamily="18" charset="0"/>
              </a:rPr>
              <a:t>Multiplicand 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5" name="Rectangle 23">
            <a:extLst>
              <a:ext uri="{FF2B5EF4-FFF2-40B4-BE49-F238E27FC236}">
                <a16:creationId xmlns:a16="http://schemas.microsoft.com/office/drawing/2014/main" id="{72B0DFF4-B80C-4379-9D57-04B3BDF270C4}"/>
              </a:ext>
            </a:extLst>
          </p:cNvPr>
          <p:cNvSpPr>
            <a:spLocks noChangeArrowheads="1"/>
          </p:cNvSpPr>
          <p:nvPr/>
        </p:nvSpPr>
        <p:spPr bwMode="auto">
          <a:xfrm>
            <a:off x="3720509" y="591334"/>
            <a:ext cx="739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Times New Roman" panose="02020603050405020304" pitchFamily="18" charset="0"/>
              </a:rPr>
              <a:t>10111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6" name="Oval 105">
            <a:extLst>
              <a:ext uri="{FF2B5EF4-FFF2-40B4-BE49-F238E27FC236}">
                <a16:creationId xmlns:a16="http://schemas.microsoft.com/office/drawing/2014/main" id="{A810E7A4-3A19-4812-83E8-AB83966E137A}"/>
              </a:ext>
            </a:extLst>
          </p:cNvPr>
          <p:cNvSpPr/>
          <p:nvPr/>
        </p:nvSpPr>
        <p:spPr>
          <a:xfrm>
            <a:off x="9677790" y="1112710"/>
            <a:ext cx="184756" cy="28406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8" name="Straight Connector 107">
            <a:extLst>
              <a:ext uri="{FF2B5EF4-FFF2-40B4-BE49-F238E27FC236}">
                <a16:creationId xmlns:a16="http://schemas.microsoft.com/office/drawing/2014/main" id="{B710A354-943D-4831-83C3-D4BF078F0472}"/>
              </a:ext>
            </a:extLst>
          </p:cNvPr>
          <p:cNvCxnSpPr>
            <a:cxnSpLocks/>
          </p:cNvCxnSpPr>
          <p:nvPr/>
        </p:nvCxnSpPr>
        <p:spPr>
          <a:xfrm>
            <a:off x="6792686" y="1704241"/>
            <a:ext cx="94737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4F7E90E-BE47-401B-955B-F9EF6084DFF0}"/>
              </a:ext>
            </a:extLst>
          </p:cNvPr>
          <p:cNvCxnSpPr>
            <a:stCxn id="43" idx="3"/>
          </p:cNvCxnSpPr>
          <p:nvPr/>
        </p:nvCxnSpPr>
        <p:spPr>
          <a:xfrm>
            <a:off x="5892209" y="1988117"/>
            <a:ext cx="969633" cy="2402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90AAE5B3-B27C-49E8-8681-2F2D84524E8A}"/>
              </a:ext>
            </a:extLst>
          </p:cNvPr>
          <p:cNvSpPr/>
          <p:nvPr/>
        </p:nvSpPr>
        <p:spPr>
          <a:xfrm>
            <a:off x="9695556" y="2102467"/>
            <a:ext cx="184756" cy="28406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3" name="Straight Connector 112">
            <a:extLst>
              <a:ext uri="{FF2B5EF4-FFF2-40B4-BE49-F238E27FC236}">
                <a16:creationId xmlns:a16="http://schemas.microsoft.com/office/drawing/2014/main" id="{A18537CB-38E3-4B60-AD23-65BEC0565566}"/>
              </a:ext>
            </a:extLst>
          </p:cNvPr>
          <p:cNvCxnSpPr>
            <a:cxnSpLocks/>
          </p:cNvCxnSpPr>
          <p:nvPr/>
        </p:nvCxnSpPr>
        <p:spPr>
          <a:xfrm>
            <a:off x="6756174" y="2812823"/>
            <a:ext cx="94737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619A4BC-3ED0-44AC-BFCC-7A2AFD4D34CC}"/>
              </a:ext>
            </a:extLst>
          </p:cNvPr>
          <p:cNvCxnSpPr/>
          <p:nvPr/>
        </p:nvCxnSpPr>
        <p:spPr>
          <a:xfrm>
            <a:off x="5851263" y="3063378"/>
            <a:ext cx="969633" cy="2402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25143BC6-C43C-4A9E-92A1-678CE4F90A38}"/>
              </a:ext>
            </a:extLst>
          </p:cNvPr>
          <p:cNvSpPr/>
          <p:nvPr/>
        </p:nvSpPr>
        <p:spPr>
          <a:xfrm>
            <a:off x="9663822" y="3239611"/>
            <a:ext cx="156545" cy="251075"/>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116" name="Oval 115">
            <a:extLst>
              <a:ext uri="{FF2B5EF4-FFF2-40B4-BE49-F238E27FC236}">
                <a16:creationId xmlns:a16="http://schemas.microsoft.com/office/drawing/2014/main" id="{6ECF1D76-AC6E-4DB9-AE4C-1E1449A44E7D}"/>
              </a:ext>
            </a:extLst>
          </p:cNvPr>
          <p:cNvSpPr/>
          <p:nvPr/>
        </p:nvSpPr>
        <p:spPr>
          <a:xfrm>
            <a:off x="9664606" y="3541236"/>
            <a:ext cx="156545" cy="251075"/>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117" name="Oval 116">
            <a:extLst>
              <a:ext uri="{FF2B5EF4-FFF2-40B4-BE49-F238E27FC236}">
                <a16:creationId xmlns:a16="http://schemas.microsoft.com/office/drawing/2014/main" id="{4463A349-502B-4A38-A0D7-544DE15A2810}"/>
              </a:ext>
            </a:extLst>
          </p:cNvPr>
          <p:cNvSpPr/>
          <p:nvPr/>
        </p:nvSpPr>
        <p:spPr>
          <a:xfrm>
            <a:off x="9673634" y="3917825"/>
            <a:ext cx="184756" cy="28406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8" name="Straight Connector 117">
            <a:extLst>
              <a:ext uri="{FF2B5EF4-FFF2-40B4-BE49-F238E27FC236}">
                <a16:creationId xmlns:a16="http://schemas.microsoft.com/office/drawing/2014/main" id="{7A3B8240-E0BA-4448-AD8E-277CBE098945}"/>
              </a:ext>
            </a:extLst>
          </p:cNvPr>
          <p:cNvCxnSpPr>
            <a:cxnSpLocks/>
          </p:cNvCxnSpPr>
          <p:nvPr/>
        </p:nvCxnSpPr>
        <p:spPr>
          <a:xfrm>
            <a:off x="6792685" y="4726890"/>
            <a:ext cx="94737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1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1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1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74"/>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1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6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6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6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7"/>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9"/>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1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7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77"/>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0"/>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79"/>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82"/>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83"/>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84"/>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85"/>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17"/>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8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90"/>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89"/>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9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2"/>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nodeType="clickEffect">
                                  <p:stCondLst>
                                    <p:cond delay="0"/>
                                  </p:stCondLst>
                                  <p:childTnLst>
                                    <p:set>
                                      <p:cBhvr>
                                        <p:cTn id="256" dur="1" fill="hold">
                                          <p:stCondLst>
                                            <p:cond delay="0"/>
                                          </p:stCondLst>
                                        </p:cTn>
                                        <p:tgtEl>
                                          <p:spTgt spid="118"/>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94"/>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95"/>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96"/>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97"/>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98"/>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00"/>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01"/>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P spid="28" grpId="0"/>
      <p:bldP spid="29" grpId="0"/>
      <p:bldP spid="30" grpId="0"/>
      <p:bldP spid="31" grpId="0" animBg="1"/>
      <p:bldP spid="32" grpId="0" animBg="1"/>
      <p:bldP spid="33" grpId="0"/>
      <p:bldP spid="34" grpId="0"/>
      <p:bldP spid="35" grpId="0"/>
      <p:bldP spid="36" grpId="0"/>
      <p:bldP spid="37" grpId="0"/>
      <p:bldP spid="39" grpId="0"/>
      <p:bldP spid="40" grpId="0"/>
      <p:bldP spid="41" grpId="0"/>
      <p:bldP spid="42" grpId="0"/>
      <p:bldP spid="43" grpId="0"/>
      <p:bldP spid="44" grpId="0"/>
      <p:bldP spid="45" grpId="0"/>
      <p:bldP spid="46" grpId="0"/>
      <p:bldP spid="47" grpId="0"/>
      <p:bldP spid="48" grpId="0"/>
      <p:bldP spid="49" grpId="0"/>
      <p:bldP spid="50" grpId="0" animBg="1"/>
      <p:bldP spid="51" grpId="0" animBg="1"/>
      <p:bldP spid="52" grpId="0"/>
      <p:bldP spid="53" grpId="0"/>
      <p:bldP spid="54" grpId="0"/>
      <p:bldP spid="55" grpId="0"/>
      <p:bldP spid="56" grpId="0"/>
      <p:bldP spid="57" grpId="0"/>
      <p:bldP spid="58" grpId="0"/>
      <p:bldP spid="59" grpId="0"/>
      <p:bldP spid="60" grpId="0" animBg="1"/>
      <p:bldP spid="61" grpId="0" animBg="1"/>
      <p:bldP spid="62" grpId="0"/>
      <p:bldP spid="63" grpId="0"/>
      <p:bldP spid="65" grpId="0"/>
      <p:bldP spid="66" grpId="0"/>
      <p:bldP spid="67" grpId="0"/>
      <p:bldP spid="68" grpId="0"/>
      <p:bldP spid="69" grpId="0"/>
      <p:bldP spid="70" grpId="0"/>
      <p:bldP spid="71" grpId="0"/>
      <p:bldP spid="72" grpId="0"/>
      <p:bldP spid="73" grpId="0"/>
      <p:bldP spid="74" grpId="0"/>
      <p:bldP spid="75" grpId="0"/>
      <p:bldP spid="76" grpId="0" animBg="1"/>
      <p:bldP spid="77" grpId="0" animBg="1"/>
      <p:bldP spid="78" grpId="0"/>
      <p:bldP spid="79" grpId="0"/>
      <p:bldP spid="80" grpId="0"/>
      <p:bldP spid="81" grpId="0"/>
      <p:bldP spid="82" grpId="0"/>
      <p:bldP spid="83" grpId="0"/>
      <p:bldP spid="84" grpId="0"/>
      <p:bldP spid="85" grpId="0"/>
      <p:bldP spid="86" grpId="0"/>
      <p:bldP spid="87" grpId="0" animBg="1"/>
      <p:bldP spid="88" grpId="0" animBg="1"/>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4" grpId="0"/>
      <p:bldP spid="105" grpId="0"/>
      <p:bldP spid="106" grpId="0" animBg="1"/>
      <p:bldP spid="112" grpId="0" animBg="1"/>
      <p:bldP spid="115" grpId="0" animBg="1"/>
      <p:bldP spid="116" grpId="0" animBg="1"/>
      <p:bldP spid="1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8B027-CE9C-4BFB-ADFF-C860A67F0D9B}"/>
              </a:ext>
            </a:extLst>
          </p:cNvPr>
          <p:cNvSpPr txBox="1"/>
          <p:nvPr/>
        </p:nvSpPr>
        <p:spPr>
          <a:xfrm>
            <a:off x="4369940" y="176373"/>
            <a:ext cx="4335694" cy="584775"/>
          </a:xfrm>
          <a:prstGeom prst="rect">
            <a:avLst/>
          </a:prstGeom>
          <a:noFill/>
        </p:spPr>
        <p:txBody>
          <a:bodyPr wrap="square" rtlCol="0">
            <a:spAutoFit/>
          </a:bodyPr>
          <a:lstStyle/>
          <a:p>
            <a:pPr algn="ctr"/>
            <a:r>
              <a:rPr lang="en-IN" sz="3200" u="sng" dirty="0">
                <a:solidFill>
                  <a:srgbClr val="FF0000"/>
                </a:solidFill>
                <a:latin typeface="Times New Roman" panose="02020603050405020304" pitchFamily="18" charset="0"/>
                <a:cs typeface="Times New Roman" panose="02020603050405020304" pitchFamily="18" charset="0"/>
              </a:rPr>
              <a:t>Numerical Example</a:t>
            </a:r>
          </a:p>
        </p:txBody>
      </p:sp>
      <mc:AlternateContent xmlns:mc="http://schemas.openxmlformats.org/markup-compatibility/2006" xmlns:a14="http://schemas.microsoft.com/office/drawing/2010/main">
        <mc:Choice Requires="a14">
          <p:graphicFrame>
            <p:nvGraphicFramePr>
              <p:cNvPr id="6" name="Table 2">
                <a:extLst>
                  <a:ext uri="{FF2B5EF4-FFF2-40B4-BE49-F238E27FC236}">
                    <a16:creationId xmlns:a16="http://schemas.microsoft.com/office/drawing/2014/main" id="{BF28CF16-B511-49C1-8117-15762BEA9119}"/>
                  </a:ext>
                </a:extLst>
              </p:cNvPr>
              <p:cNvGraphicFramePr>
                <a:graphicFrameLocks noGrp="1"/>
              </p:cNvGraphicFramePr>
              <p:nvPr/>
            </p:nvGraphicFramePr>
            <p:xfrm>
              <a:off x="835630" y="761148"/>
              <a:ext cx="10787867" cy="5528972"/>
            </p:xfrm>
            <a:graphic>
              <a:graphicData uri="http://schemas.openxmlformats.org/drawingml/2006/table">
                <a:tbl>
                  <a:tblPr firstRow="1" bandRow="1">
                    <a:tableStyleId>{5940675A-B579-460E-94D1-54222C63F5DA}</a:tableStyleId>
                  </a:tblPr>
                  <a:tblGrid>
                    <a:gridCol w="4261741">
                      <a:extLst>
                        <a:ext uri="{9D8B030D-6E8A-4147-A177-3AD203B41FA5}">
                          <a16:colId xmlns:a16="http://schemas.microsoft.com/office/drawing/2014/main" val="2911794230"/>
                        </a:ext>
                      </a:extLst>
                    </a:gridCol>
                    <a:gridCol w="854485">
                      <a:extLst>
                        <a:ext uri="{9D8B030D-6E8A-4147-A177-3AD203B41FA5}">
                          <a16:colId xmlns:a16="http://schemas.microsoft.com/office/drawing/2014/main" val="343905189"/>
                        </a:ext>
                      </a:extLst>
                    </a:gridCol>
                    <a:gridCol w="2200297">
                      <a:extLst>
                        <a:ext uri="{9D8B030D-6E8A-4147-A177-3AD203B41FA5}">
                          <a16:colId xmlns:a16="http://schemas.microsoft.com/office/drawing/2014/main" val="525509773"/>
                        </a:ext>
                      </a:extLst>
                    </a:gridCol>
                    <a:gridCol w="2296427">
                      <a:extLst>
                        <a:ext uri="{9D8B030D-6E8A-4147-A177-3AD203B41FA5}">
                          <a16:colId xmlns:a16="http://schemas.microsoft.com/office/drawing/2014/main" val="2579519239"/>
                        </a:ext>
                      </a:extLst>
                    </a:gridCol>
                    <a:gridCol w="1174917">
                      <a:extLst>
                        <a:ext uri="{9D8B030D-6E8A-4147-A177-3AD203B41FA5}">
                          <a16:colId xmlns:a16="http://schemas.microsoft.com/office/drawing/2014/main" val="2243257243"/>
                        </a:ext>
                      </a:extLst>
                    </a:gridCol>
                  </a:tblGrid>
                  <a:tr h="505943">
                    <a:tc>
                      <a:txBody>
                        <a:bodyPr/>
                        <a:lstStyle/>
                        <a:p>
                          <a:pPr algn="ctr"/>
                          <a:r>
                            <a:rPr lang="en-IN" sz="2000" b="1" i="1" dirty="0">
                              <a:latin typeface="Times New Roman" panose="02020603050405020304" pitchFamily="18" charset="0"/>
                              <a:cs typeface="Times New Roman" panose="02020603050405020304" pitchFamily="18" charset="0"/>
                            </a:rPr>
                            <a:t>Multiplicand B- 10111</a:t>
                          </a:r>
                        </a:p>
                      </a:txBody>
                      <a:tcPr/>
                    </a:tc>
                    <a:tc>
                      <a:txBody>
                        <a:bodyPr/>
                        <a:lstStyle/>
                        <a:p>
                          <a:pPr algn="ctr"/>
                          <a:r>
                            <a:rPr lang="en-IN" sz="2000" dirty="0">
                              <a:latin typeface="Times New Roman" panose="02020603050405020304" pitchFamily="18" charset="0"/>
                              <a:cs typeface="Times New Roman" panose="02020603050405020304" pitchFamily="18" charset="0"/>
                            </a:rPr>
                            <a:t>E</a:t>
                          </a:r>
                        </a:p>
                      </a:txBody>
                      <a:tcPr/>
                    </a:tc>
                    <a:tc>
                      <a:txBody>
                        <a:bodyPr/>
                        <a:lstStyle/>
                        <a:p>
                          <a:pPr algn="ctr"/>
                          <a:r>
                            <a:rPr lang="en-IN" sz="2000" dirty="0">
                              <a:latin typeface="Times New Roman" panose="02020603050405020304" pitchFamily="18" charset="0"/>
                              <a:cs typeface="Times New Roman" panose="02020603050405020304" pitchFamily="18" charset="0"/>
                            </a:rPr>
                            <a:t>A</a:t>
                          </a:r>
                        </a:p>
                      </a:txBody>
                      <a:tcPr/>
                    </a:tc>
                    <a:tc>
                      <a:txBody>
                        <a:bodyPr/>
                        <a:lstStyle/>
                        <a:p>
                          <a:pPr algn="ctr"/>
                          <a:r>
                            <a:rPr lang="en-IN" sz="2000" dirty="0">
                              <a:latin typeface="Times New Roman" panose="02020603050405020304" pitchFamily="18" charset="0"/>
                              <a:cs typeface="Times New Roman" panose="02020603050405020304" pitchFamily="18" charset="0"/>
                            </a:rPr>
                            <a:t>Q</a:t>
                          </a:r>
                        </a:p>
                      </a:txBody>
                      <a:tcPr/>
                    </a:tc>
                    <a:tc>
                      <a:txBody>
                        <a:bodyPr/>
                        <a:lstStyle/>
                        <a:p>
                          <a:pPr algn="ctr"/>
                          <a:r>
                            <a:rPr lang="en-IN" sz="2000" dirty="0">
                              <a:latin typeface="Times New Roman" panose="02020603050405020304" pitchFamily="18" charset="0"/>
                              <a:cs typeface="Times New Roman" panose="02020603050405020304" pitchFamily="18" charset="0"/>
                            </a:rPr>
                            <a:t>SC</a:t>
                          </a:r>
                        </a:p>
                      </a:txBody>
                      <a:tcPr/>
                    </a:tc>
                    <a:extLst>
                      <a:ext uri="{0D108BD9-81ED-4DB2-BD59-A6C34878D82A}">
                        <a16:rowId xmlns:a16="http://schemas.microsoft.com/office/drawing/2014/main" val="894811354"/>
                      </a:ext>
                    </a:extLst>
                  </a:tr>
                  <a:tr h="505943">
                    <a:tc>
                      <a:txBody>
                        <a:bodyPr/>
                        <a:lstStyle/>
                        <a:p>
                          <a:r>
                            <a:rPr lang="en-IN" sz="2000" dirty="0">
                              <a:latin typeface="Times New Roman" panose="02020603050405020304" pitchFamily="18" charset="0"/>
                              <a:cs typeface="Times New Roman" panose="02020603050405020304" pitchFamily="18" charset="0"/>
                            </a:rPr>
                            <a:t>Multiplier in Q</a:t>
                          </a:r>
                        </a:p>
                        <a:p>
                          <a14:m>
                            <m:oMath xmlns:m="http://schemas.openxmlformats.org/officeDocument/2006/math">
                              <m:sSub>
                                <m:sSubPr>
                                  <m:ctrlPr>
                                    <a:rPr lang="en-IN" sz="2000" b="1" i="1" smtClean="0">
                                      <a:solidFill>
                                        <a:schemeClr val="tx1"/>
                                      </a:solidFill>
                                      <a:latin typeface="Cambria Math" panose="02040503050406030204" pitchFamily="18" charset="0"/>
                                    </a:rPr>
                                  </m:ctrlPr>
                                </m:sSubPr>
                                <m:e>
                                  <m:r>
                                    <a:rPr lang="en-IN" sz="2000" b="1" i="1" smtClean="0">
                                      <a:solidFill>
                                        <a:schemeClr val="tx1"/>
                                      </a:solidFill>
                                      <a:latin typeface="Cambria Math" panose="02040503050406030204" pitchFamily="18" charset="0"/>
                                    </a:rPr>
                                    <m:t>𝑸</m:t>
                                  </m:r>
                                </m:e>
                                <m:sub>
                                  <m:r>
                                    <a:rPr lang="en-IN" sz="2000" b="1" i="1" smtClean="0">
                                      <a:solidFill>
                                        <a:schemeClr val="tx1"/>
                                      </a:solidFill>
                                      <a:latin typeface="Cambria Math" panose="02040503050406030204" pitchFamily="18" charset="0"/>
                                    </a:rPr>
                                    <m:t>𝑳𝑺𝑩</m:t>
                                  </m:r>
                                </m:sub>
                              </m:sSub>
                            </m:oMath>
                          </a14:m>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rgbClr val="FF0000"/>
                              </a:solidFill>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add B</a:t>
                          </a:r>
                        </a:p>
                      </a:txBody>
                      <a:tcPr/>
                    </a:tc>
                    <a:tc>
                      <a:txBody>
                        <a:bodyPr/>
                        <a:lstStyle/>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00000</a:t>
                          </a:r>
                        </a:p>
                        <a:p>
                          <a:pPr algn="ctr"/>
                          <a:r>
                            <a:rPr lang="en-IN" sz="2000" dirty="0">
                              <a:latin typeface="Times New Roman" panose="02020603050405020304" pitchFamily="18" charset="0"/>
                              <a:cs typeface="Times New Roman" panose="02020603050405020304" pitchFamily="18" charset="0"/>
                            </a:rPr>
                            <a:t>10111</a:t>
                          </a:r>
                        </a:p>
                      </a:txBody>
                      <a:tcPr/>
                    </a:tc>
                    <a:tc>
                      <a:txBody>
                        <a:bodyPr/>
                        <a:lstStyle/>
                        <a:p>
                          <a:pPr algn="ctr"/>
                          <a:r>
                            <a:rPr lang="en-IN" sz="2000" b="1" i="1" dirty="0">
                              <a:solidFill>
                                <a:schemeClr val="tx1"/>
                              </a:solidFill>
                              <a:latin typeface="Times New Roman" panose="02020603050405020304" pitchFamily="18" charset="0"/>
                              <a:cs typeface="Times New Roman" panose="02020603050405020304" pitchFamily="18" charset="0"/>
                            </a:rPr>
                            <a:t>10011</a:t>
                          </a:r>
                        </a:p>
                      </a:txBody>
                      <a:tcPr/>
                    </a:tc>
                    <a:tc>
                      <a:txBody>
                        <a:bodyPr/>
                        <a:lstStyle/>
                        <a:p>
                          <a:pPr algn="ctr"/>
                          <a:r>
                            <a:rPr lang="en-IN" sz="2000" dirty="0">
                              <a:latin typeface="Times New Roman" panose="02020603050405020304" pitchFamily="18" charset="0"/>
                              <a:cs typeface="Times New Roman" panose="02020603050405020304" pitchFamily="18" charset="0"/>
                            </a:rPr>
                            <a:t>101</a:t>
                          </a:r>
                        </a:p>
                      </a:txBody>
                      <a:tcPr/>
                    </a:tc>
                    <a:extLst>
                      <a:ext uri="{0D108BD9-81ED-4DB2-BD59-A6C34878D82A}">
                        <a16:rowId xmlns:a16="http://schemas.microsoft.com/office/drawing/2014/main" val="4156462233"/>
                      </a:ext>
                    </a:extLst>
                  </a:tr>
                  <a:tr h="505943">
                    <a:tc>
                      <a:txBody>
                        <a:bodyPr/>
                        <a:lstStyle/>
                        <a:p>
                          <a:r>
                            <a:rPr lang="en-IN" sz="2000" dirty="0">
                              <a:latin typeface="Times New Roman" panose="02020603050405020304" pitchFamily="18" charset="0"/>
                              <a:cs typeface="Times New Roman" panose="02020603050405020304" pitchFamily="18" charset="0"/>
                            </a:rPr>
                            <a:t>First partial product</a:t>
                          </a:r>
                        </a:p>
                        <a:p>
                          <a:r>
                            <a:rPr lang="en-IN" sz="2000" dirty="0">
                              <a:latin typeface="Times New Roman" panose="02020603050405020304" pitchFamily="18" charset="0"/>
                              <a:cs typeface="Times New Roman" panose="02020603050405020304" pitchFamily="18" charset="0"/>
                            </a:rPr>
                            <a:t>Shift right EAQ</a:t>
                          </a:r>
                        </a:p>
                      </a:txBody>
                      <a:tcPr/>
                    </a:tc>
                    <a:tc>
                      <a:txBody>
                        <a:bodyPr/>
                        <a:lstStyle/>
                        <a:p>
                          <a:pPr algn="ctr"/>
                          <a:r>
                            <a:rPr lang="en-IN" sz="2000" dirty="0">
                              <a:latin typeface="Times New Roman" panose="02020603050405020304" pitchFamily="18" charset="0"/>
                              <a:cs typeface="Times New Roman" panose="02020603050405020304" pitchFamily="18" charset="0"/>
                            </a:rPr>
                            <a:t>0</a:t>
                          </a:r>
                        </a:p>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10111</a:t>
                          </a:r>
                        </a:p>
                        <a:p>
                          <a:pPr algn="ctr"/>
                          <a:r>
                            <a:rPr lang="en-IN" sz="2000" dirty="0">
                              <a:latin typeface="Times New Roman" panose="02020603050405020304" pitchFamily="18" charset="0"/>
                              <a:cs typeface="Times New Roman" panose="02020603050405020304" pitchFamily="18" charset="0"/>
                            </a:rPr>
                            <a:t>01011</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1100</a:t>
                          </a:r>
                          <a:r>
                            <a:rPr lang="en-IN" sz="2000"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791521672"/>
                      </a:ext>
                    </a:extLst>
                  </a:tr>
                  <a:tr h="505943">
                    <a:tc>
                      <a:txBody>
                        <a:bodyPr/>
                        <a:lstStyle/>
                        <a:p>
                          <a14:m>
                            <m:oMath xmlns:m="http://schemas.openxmlformats.org/officeDocument/2006/math">
                              <m:sSub>
                                <m:sSubPr>
                                  <m:ctrlPr>
                                    <a:rPr lang="en-IN" sz="2000" b="1" i="1" smtClean="0">
                                      <a:solidFill>
                                        <a:schemeClr val="tx1"/>
                                      </a:solidFill>
                                      <a:latin typeface="Cambria Math" panose="02040503050406030204" pitchFamily="18" charset="0"/>
                                    </a:rPr>
                                  </m:ctrlPr>
                                </m:sSubPr>
                                <m:e>
                                  <m:r>
                                    <a:rPr lang="en-IN" sz="2000" b="1" i="1" smtClean="0">
                                      <a:solidFill>
                                        <a:schemeClr val="tx1"/>
                                      </a:solidFill>
                                      <a:latin typeface="Cambria Math" panose="02040503050406030204" pitchFamily="18" charset="0"/>
                                    </a:rPr>
                                    <m:t>𝑸</m:t>
                                  </m:r>
                                </m:e>
                                <m:sub>
                                  <m:r>
                                    <a:rPr lang="en-IN" sz="2000" b="1" i="1" smtClean="0">
                                      <a:solidFill>
                                        <a:schemeClr val="tx1"/>
                                      </a:solidFill>
                                      <a:latin typeface="Cambria Math" panose="02040503050406030204" pitchFamily="18" charset="0"/>
                                    </a:rPr>
                                    <m:t>𝑳𝑺𝑩</m:t>
                                  </m:r>
                                </m:sub>
                              </m:sSub>
                            </m:oMath>
                          </a14:m>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rgbClr val="C00000"/>
                              </a:solidFill>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add B</a:t>
                          </a:r>
                        </a:p>
                        <a:p>
                          <a:r>
                            <a:rPr lang="en-IN" sz="2000" dirty="0">
                              <a:latin typeface="Times New Roman" panose="02020603050405020304" pitchFamily="18" charset="0"/>
                              <a:cs typeface="Times New Roman" panose="02020603050405020304" pitchFamily="18" charset="0"/>
                            </a:rPr>
                            <a:t>Second Partial Product</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10111</a:t>
                          </a:r>
                        </a:p>
                        <a:p>
                          <a:pPr algn="ctr"/>
                          <a:r>
                            <a:rPr lang="en-IN" sz="2000" dirty="0">
                              <a:latin typeface="Times New Roman" panose="02020603050405020304" pitchFamily="18" charset="0"/>
                              <a:cs typeface="Times New Roman" panose="02020603050405020304" pitchFamily="18" charset="0"/>
                            </a:rPr>
                            <a:t>00010</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35186"/>
                      </a:ext>
                    </a:extLst>
                  </a:tr>
                  <a:tr h="505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Shift right EAQ</a:t>
                          </a:r>
                        </a:p>
                        <a:p>
                          <a14:m>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𝑄</m:t>
                                  </m:r>
                                </m:e>
                                <m:sub>
                                  <m:r>
                                    <a:rPr lang="en-IN" sz="2000" b="0" i="1" smtClean="0">
                                      <a:solidFill>
                                        <a:schemeClr val="tx1"/>
                                      </a:solidFill>
                                      <a:latin typeface="Cambria Math" panose="02040503050406030204" pitchFamily="18" charset="0"/>
                                    </a:rPr>
                                    <m:t>𝐿𝑆𝐵</m:t>
                                  </m:r>
                                </m:sub>
                              </m:sSub>
                            </m:oMath>
                          </a14:m>
                          <a:r>
                            <a:rPr lang="en-IN" sz="2000" dirty="0">
                              <a:solidFill>
                                <a:schemeClr val="tx1"/>
                              </a:solidFill>
                              <a:latin typeface="Times New Roman" panose="02020603050405020304" pitchFamily="18" charset="0"/>
                              <a:cs typeface="Times New Roman" panose="02020603050405020304" pitchFamily="18" charset="0"/>
                            </a:rPr>
                            <a:t>=</a:t>
                          </a:r>
                          <a:r>
                            <a:rPr lang="en-IN" sz="2000" b="1" dirty="0">
                              <a:solidFill>
                                <a:srgbClr val="00B050"/>
                              </a:solidFill>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a:t>
                          </a:r>
                          <a:r>
                            <a:rPr lang="en-IN" sz="2000" baseline="0" dirty="0">
                              <a:latin typeface="Times New Roman" panose="02020603050405020304" pitchFamily="18" charset="0"/>
                              <a:cs typeface="Times New Roman" panose="02020603050405020304" pitchFamily="18" charset="0"/>
                            </a:rPr>
                            <a:t> Shift right EAQ</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0</a:t>
                          </a:r>
                        </a:p>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10001</a:t>
                          </a:r>
                        </a:p>
                        <a:p>
                          <a:pPr algn="ctr"/>
                          <a:r>
                            <a:rPr lang="en-IN" sz="2000" dirty="0">
                              <a:latin typeface="Times New Roman" panose="02020603050405020304" pitchFamily="18" charset="0"/>
                              <a:cs typeface="Times New Roman" panose="02020603050405020304" pitchFamily="18" charset="0"/>
                            </a:rPr>
                            <a:t>01000</a:t>
                          </a:r>
                        </a:p>
                      </a:txBody>
                      <a:tcPr/>
                    </a:tc>
                    <a:tc>
                      <a:txBody>
                        <a:bodyPr/>
                        <a:lstStyle/>
                        <a:p>
                          <a:pPr algn="ctr"/>
                          <a:r>
                            <a:rPr lang="en-IN" sz="2000" dirty="0">
                              <a:latin typeface="Times New Roman" panose="02020603050405020304" pitchFamily="18" charset="0"/>
                              <a:cs typeface="Times New Roman" panose="02020603050405020304" pitchFamily="18" charset="0"/>
                            </a:rPr>
                            <a:t>0110</a:t>
                          </a:r>
                          <a:r>
                            <a:rPr lang="en-IN" sz="2000" dirty="0">
                              <a:solidFill>
                                <a:schemeClr val="accent6">
                                  <a:lumMod val="75000"/>
                                </a:schemeClr>
                              </a:solidFill>
                              <a:latin typeface="Times New Roman" panose="02020603050405020304" pitchFamily="18" charset="0"/>
                              <a:cs typeface="Times New Roman" panose="02020603050405020304" pitchFamily="18" charset="0"/>
                            </a:rPr>
                            <a:t>0</a:t>
                          </a:r>
                        </a:p>
                        <a:p>
                          <a:pPr algn="ctr"/>
                          <a:r>
                            <a:rPr lang="en-IN" sz="2000" dirty="0">
                              <a:solidFill>
                                <a:schemeClr val="tx1"/>
                              </a:solidFill>
                              <a:latin typeface="Times New Roman" panose="02020603050405020304" pitchFamily="18" charset="0"/>
                              <a:cs typeface="Times New Roman" panose="02020603050405020304" pitchFamily="18" charset="0"/>
                            </a:rPr>
                            <a:t>1011</a:t>
                          </a:r>
                          <a:r>
                            <a:rPr lang="en-IN" sz="2000" dirty="0">
                              <a:solidFill>
                                <a:schemeClr val="accent6">
                                  <a:lumMod val="75000"/>
                                </a:schemeClr>
                              </a:solidFill>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011</a:t>
                          </a:r>
                        </a:p>
                        <a:p>
                          <a:pPr algn="ctr"/>
                          <a:r>
                            <a:rPr lang="en-IN" sz="2000" dirty="0">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1274980189"/>
                      </a:ext>
                    </a:extLst>
                  </a:tr>
                  <a:tr h="505943">
                    <a:tc>
                      <a:txBody>
                        <a:bodyPr/>
                        <a:lstStyle/>
                        <a:p>
                          <a14:m>
                            <m:oMath xmlns:m="http://schemas.openxmlformats.org/officeDocument/2006/math">
                              <m:sSub>
                                <m:sSubPr>
                                  <m:ctrlPr>
                                    <a:rPr lang="en-IN" sz="200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𝑄</m:t>
                                  </m:r>
                                </m:e>
                                <m:sub>
                                  <m:r>
                                    <a:rPr lang="en-IN" sz="2000" b="0" i="1" smtClean="0">
                                      <a:solidFill>
                                        <a:schemeClr val="tx1"/>
                                      </a:solidFill>
                                      <a:latin typeface="Cambria Math" panose="02040503050406030204" pitchFamily="18" charset="0"/>
                                    </a:rPr>
                                    <m:t>𝐿𝑆𝐵</m:t>
                                  </m:r>
                                </m:sub>
                              </m:sSub>
                            </m:oMath>
                          </a14:m>
                          <a:r>
                            <a:rPr lang="en-IN" sz="2000" dirty="0">
                              <a:solidFill>
                                <a:schemeClr val="tx1"/>
                              </a:solidFill>
                              <a:latin typeface="Times New Roman" panose="02020603050405020304" pitchFamily="18" charset="0"/>
                              <a:cs typeface="Times New Roman" panose="02020603050405020304" pitchFamily="18" charset="0"/>
                            </a:rPr>
                            <a:t>=</a:t>
                          </a:r>
                          <a:r>
                            <a:rPr lang="en-IN" sz="2000" b="1" dirty="0">
                              <a:solidFill>
                                <a:srgbClr val="00B050"/>
                              </a:solidFill>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a:t>
                          </a:r>
                          <a:r>
                            <a:rPr lang="en-IN" sz="2000" baseline="0" dirty="0">
                              <a:latin typeface="Times New Roman" panose="02020603050405020304" pitchFamily="18" charset="0"/>
                              <a:cs typeface="Times New Roman" panose="02020603050405020304" pitchFamily="18" charset="0"/>
                            </a:rPr>
                            <a:t> Shift right EAQ</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00100</a:t>
                          </a:r>
                        </a:p>
                      </a:txBody>
                      <a:tcPr/>
                    </a:tc>
                    <a:tc>
                      <a:txBody>
                        <a:bodyPr/>
                        <a:lstStyle/>
                        <a:p>
                          <a:pPr algn="ctr"/>
                          <a:r>
                            <a:rPr lang="en-IN" sz="2000" dirty="0">
                              <a:latin typeface="Times New Roman" panose="02020603050405020304" pitchFamily="18" charset="0"/>
                              <a:cs typeface="Times New Roman" panose="02020603050405020304" pitchFamily="18" charset="0"/>
                            </a:rPr>
                            <a:t>0101</a:t>
                          </a:r>
                          <a:r>
                            <a:rPr lang="en-IN" sz="2000" dirty="0">
                              <a:solidFill>
                                <a:srgbClr val="C00000"/>
                              </a:solidFill>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001</a:t>
                          </a:r>
                        </a:p>
                      </a:txBody>
                      <a:tcPr/>
                    </a:tc>
                    <a:extLst>
                      <a:ext uri="{0D108BD9-81ED-4DB2-BD59-A6C34878D82A}">
                        <a16:rowId xmlns:a16="http://schemas.microsoft.com/office/drawing/2014/main" val="1195011852"/>
                      </a:ext>
                    </a:extLst>
                  </a:tr>
                  <a:tr h="505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IN" sz="2000" b="1" i="1" smtClean="0">
                                      <a:solidFill>
                                        <a:schemeClr val="tx1"/>
                                      </a:solidFill>
                                      <a:latin typeface="Cambria Math" panose="02040503050406030204" pitchFamily="18" charset="0"/>
                                    </a:rPr>
                                  </m:ctrlPr>
                                </m:sSubPr>
                                <m:e>
                                  <m:r>
                                    <a:rPr lang="en-IN" sz="2000" b="1" i="1" smtClean="0">
                                      <a:solidFill>
                                        <a:schemeClr val="tx1"/>
                                      </a:solidFill>
                                      <a:latin typeface="Cambria Math" panose="02040503050406030204" pitchFamily="18" charset="0"/>
                                    </a:rPr>
                                    <m:t>𝑸</m:t>
                                  </m:r>
                                </m:e>
                                <m:sub>
                                  <m:r>
                                    <a:rPr lang="en-IN" sz="2000" b="1" i="1" smtClean="0">
                                      <a:solidFill>
                                        <a:schemeClr val="tx1"/>
                                      </a:solidFill>
                                      <a:latin typeface="Cambria Math" panose="02040503050406030204" pitchFamily="18" charset="0"/>
                                    </a:rPr>
                                    <m:t>𝑳𝑺𝑩</m:t>
                                  </m:r>
                                </m:sub>
                              </m:sSub>
                            </m:oMath>
                          </a14:m>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rgbClr val="C00000"/>
                              </a:solidFill>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add B</a:t>
                          </a:r>
                        </a:p>
                        <a:p>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10111</a:t>
                          </a:r>
                        </a:p>
                        <a:p>
                          <a:pPr algn="l"/>
                          <a:r>
                            <a:rPr lang="en-IN" sz="2000" dirty="0">
                              <a:latin typeface="Times New Roman" panose="02020603050405020304" pitchFamily="18" charset="0"/>
                              <a:cs typeface="Times New Roman" panose="02020603050405020304" pitchFamily="18" charset="0"/>
                            </a:rPr>
                            <a:t>           11011</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3520994"/>
                      </a:ext>
                    </a:extLst>
                  </a:tr>
                  <a:tr h="505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Shift right EAQ</a:t>
                          </a:r>
                        </a:p>
                      </a:txBody>
                      <a:tcPr/>
                    </a:tc>
                    <a:tc>
                      <a:txBody>
                        <a:bodyPr/>
                        <a:lstStyle/>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01101</a:t>
                          </a:r>
                        </a:p>
                      </a:txBody>
                      <a:tcPr/>
                    </a:tc>
                    <a:tc>
                      <a:txBody>
                        <a:bodyPr/>
                        <a:lstStyle/>
                        <a:p>
                          <a:pPr algn="ctr"/>
                          <a:r>
                            <a:rPr lang="en-IN" sz="2000" dirty="0">
                              <a:latin typeface="Times New Roman" panose="02020603050405020304" pitchFamily="18" charset="0"/>
                              <a:cs typeface="Times New Roman" panose="02020603050405020304" pitchFamily="18" charset="0"/>
                            </a:rPr>
                            <a:t>10101</a:t>
                          </a:r>
                        </a:p>
                      </a:txBody>
                      <a:tcPr/>
                    </a:tc>
                    <a:tc>
                      <a:txBody>
                        <a:bodyPr/>
                        <a:lstStyle/>
                        <a:p>
                          <a:pPr algn="ctr"/>
                          <a:r>
                            <a:rPr lang="en-IN" sz="2000" dirty="0">
                              <a:latin typeface="Times New Roman" panose="02020603050405020304" pitchFamily="18" charset="0"/>
                              <a:cs typeface="Times New Roman" panose="02020603050405020304" pitchFamily="18" charset="0"/>
                            </a:rPr>
                            <a:t>000</a:t>
                          </a:r>
                        </a:p>
                      </a:txBody>
                      <a:tcPr/>
                    </a:tc>
                    <a:extLst>
                      <a:ext uri="{0D108BD9-81ED-4DB2-BD59-A6C34878D82A}">
                        <a16:rowId xmlns:a16="http://schemas.microsoft.com/office/drawing/2014/main" val="4187443896"/>
                      </a:ext>
                    </a:extLst>
                  </a:tr>
                  <a:tr h="505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Final Product available in AQ</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solidFill>
                                <a:srgbClr val="002060"/>
                              </a:solidFill>
                              <a:latin typeface="Times New Roman" panose="02020603050405020304" pitchFamily="18" charset="0"/>
                              <a:cs typeface="Times New Roman" panose="02020603050405020304" pitchFamily="18" charset="0"/>
                            </a:rPr>
                            <a:t>01101</a:t>
                          </a:r>
                        </a:p>
                      </a:txBody>
                      <a:tcPr/>
                    </a:tc>
                    <a:tc>
                      <a:txBody>
                        <a:bodyPr/>
                        <a:lstStyle/>
                        <a:p>
                          <a:pPr algn="ctr"/>
                          <a:r>
                            <a:rPr lang="en-IN" sz="2000" b="1" dirty="0">
                              <a:solidFill>
                                <a:srgbClr val="002060"/>
                              </a:solidFill>
                              <a:latin typeface="Times New Roman" panose="02020603050405020304" pitchFamily="18" charset="0"/>
                              <a:cs typeface="Times New Roman" panose="02020603050405020304" pitchFamily="18" charset="0"/>
                            </a:rPr>
                            <a:t>10101</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0768710"/>
                      </a:ext>
                    </a:extLst>
                  </a:tr>
                </a:tbl>
              </a:graphicData>
            </a:graphic>
          </p:graphicFrame>
        </mc:Choice>
        <mc:Fallback xmlns="">
          <p:graphicFrame>
            <p:nvGraphicFramePr>
              <p:cNvPr id="6" name="Table 2">
                <a:extLst>
                  <a:ext uri="{FF2B5EF4-FFF2-40B4-BE49-F238E27FC236}">
                    <a16:creationId xmlns:a16="http://schemas.microsoft.com/office/drawing/2014/main" id="{BF28CF16-B511-49C1-8117-15762BEA9119}"/>
                  </a:ext>
                </a:extLst>
              </p:cNvPr>
              <p:cNvGraphicFramePr>
                <a:graphicFrameLocks noGrp="1"/>
              </p:cNvGraphicFramePr>
              <p:nvPr/>
            </p:nvGraphicFramePr>
            <p:xfrm>
              <a:off x="835630" y="761148"/>
              <a:ext cx="10787867" cy="5528972"/>
            </p:xfrm>
            <a:graphic>
              <a:graphicData uri="http://schemas.openxmlformats.org/drawingml/2006/table">
                <a:tbl>
                  <a:tblPr firstRow="1" bandRow="1">
                    <a:tableStyleId>{5940675A-B579-460E-94D1-54222C63F5DA}</a:tableStyleId>
                  </a:tblPr>
                  <a:tblGrid>
                    <a:gridCol w="4261741">
                      <a:extLst>
                        <a:ext uri="{9D8B030D-6E8A-4147-A177-3AD203B41FA5}">
                          <a16:colId xmlns:a16="http://schemas.microsoft.com/office/drawing/2014/main" val="2911794230"/>
                        </a:ext>
                      </a:extLst>
                    </a:gridCol>
                    <a:gridCol w="854485">
                      <a:extLst>
                        <a:ext uri="{9D8B030D-6E8A-4147-A177-3AD203B41FA5}">
                          <a16:colId xmlns:a16="http://schemas.microsoft.com/office/drawing/2014/main" val="343905189"/>
                        </a:ext>
                      </a:extLst>
                    </a:gridCol>
                    <a:gridCol w="2200297">
                      <a:extLst>
                        <a:ext uri="{9D8B030D-6E8A-4147-A177-3AD203B41FA5}">
                          <a16:colId xmlns:a16="http://schemas.microsoft.com/office/drawing/2014/main" val="525509773"/>
                        </a:ext>
                      </a:extLst>
                    </a:gridCol>
                    <a:gridCol w="2296427">
                      <a:extLst>
                        <a:ext uri="{9D8B030D-6E8A-4147-A177-3AD203B41FA5}">
                          <a16:colId xmlns:a16="http://schemas.microsoft.com/office/drawing/2014/main" val="2579519239"/>
                        </a:ext>
                      </a:extLst>
                    </a:gridCol>
                    <a:gridCol w="1174917">
                      <a:extLst>
                        <a:ext uri="{9D8B030D-6E8A-4147-A177-3AD203B41FA5}">
                          <a16:colId xmlns:a16="http://schemas.microsoft.com/office/drawing/2014/main" val="2243257243"/>
                        </a:ext>
                      </a:extLst>
                    </a:gridCol>
                  </a:tblGrid>
                  <a:tr h="505943">
                    <a:tc>
                      <a:txBody>
                        <a:bodyPr/>
                        <a:lstStyle/>
                        <a:p>
                          <a:pPr algn="ctr"/>
                          <a:r>
                            <a:rPr lang="en-IN" sz="2000" b="1" i="1" dirty="0">
                              <a:latin typeface="Times New Roman" panose="02020603050405020304" pitchFamily="18" charset="0"/>
                              <a:cs typeface="Times New Roman" panose="02020603050405020304" pitchFamily="18" charset="0"/>
                            </a:rPr>
                            <a:t>Multiplicand B- 10111</a:t>
                          </a:r>
                        </a:p>
                      </a:txBody>
                      <a:tcPr/>
                    </a:tc>
                    <a:tc>
                      <a:txBody>
                        <a:bodyPr/>
                        <a:lstStyle/>
                        <a:p>
                          <a:pPr algn="ctr"/>
                          <a:r>
                            <a:rPr lang="en-IN" sz="2000" dirty="0">
                              <a:latin typeface="Times New Roman" panose="02020603050405020304" pitchFamily="18" charset="0"/>
                              <a:cs typeface="Times New Roman" panose="02020603050405020304" pitchFamily="18" charset="0"/>
                            </a:rPr>
                            <a:t>E</a:t>
                          </a:r>
                        </a:p>
                      </a:txBody>
                      <a:tcPr/>
                    </a:tc>
                    <a:tc>
                      <a:txBody>
                        <a:bodyPr/>
                        <a:lstStyle/>
                        <a:p>
                          <a:pPr algn="ctr"/>
                          <a:r>
                            <a:rPr lang="en-IN" sz="2000" dirty="0">
                              <a:latin typeface="Times New Roman" panose="02020603050405020304" pitchFamily="18" charset="0"/>
                              <a:cs typeface="Times New Roman" panose="02020603050405020304" pitchFamily="18" charset="0"/>
                            </a:rPr>
                            <a:t>A</a:t>
                          </a:r>
                        </a:p>
                      </a:txBody>
                      <a:tcPr/>
                    </a:tc>
                    <a:tc>
                      <a:txBody>
                        <a:bodyPr/>
                        <a:lstStyle/>
                        <a:p>
                          <a:pPr algn="ctr"/>
                          <a:r>
                            <a:rPr lang="en-IN" sz="2000" dirty="0">
                              <a:latin typeface="Times New Roman" panose="02020603050405020304" pitchFamily="18" charset="0"/>
                              <a:cs typeface="Times New Roman" panose="02020603050405020304" pitchFamily="18" charset="0"/>
                            </a:rPr>
                            <a:t>Q</a:t>
                          </a:r>
                        </a:p>
                      </a:txBody>
                      <a:tcPr/>
                    </a:tc>
                    <a:tc>
                      <a:txBody>
                        <a:bodyPr/>
                        <a:lstStyle/>
                        <a:p>
                          <a:pPr algn="ctr"/>
                          <a:r>
                            <a:rPr lang="en-IN" sz="2000" dirty="0">
                              <a:latin typeface="Times New Roman" panose="02020603050405020304" pitchFamily="18" charset="0"/>
                              <a:cs typeface="Times New Roman" panose="02020603050405020304" pitchFamily="18" charset="0"/>
                            </a:rPr>
                            <a:t>SC</a:t>
                          </a:r>
                        </a:p>
                      </a:txBody>
                      <a:tcPr/>
                    </a:tc>
                    <a:extLst>
                      <a:ext uri="{0D108BD9-81ED-4DB2-BD59-A6C34878D82A}">
                        <a16:rowId xmlns:a16="http://schemas.microsoft.com/office/drawing/2014/main" val="894811354"/>
                      </a:ext>
                    </a:extLst>
                  </a:tr>
                  <a:tr h="701040">
                    <a:tc>
                      <a:txBody>
                        <a:bodyPr/>
                        <a:lstStyle/>
                        <a:p>
                          <a:endParaRPr lang="en-US"/>
                        </a:p>
                      </a:txBody>
                      <a:tcPr>
                        <a:blipFill>
                          <a:blip r:embed="rId2"/>
                          <a:stretch>
                            <a:fillRect l="-143" t="-76522" r="-153505" b="-619130"/>
                          </a:stretch>
                        </a:blipFill>
                      </a:tcPr>
                    </a:tc>
                    <a:tc>
                      <a:txBody>
                        <a:bodyPr/>
                        <a:lstStyle/>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00000</a:t>
                          </a:r>
                        </a:p>
                        <a:p>
                          <a:pPr algn="ctr"/>
                          <a:r>
                            <a:rPr lang="en-IN" sz="2000" dirty="0">
                              <a:latin typeface="Times New Roman" panose="02020603050405020304" pitchFamily="18" charset="0"/>
                              <a:cs typeface="Times New Roman" panose="02020603050405020304" pitchFamily="18" charset="0"/>
                            </a:rPr>
                            <a:t>10111</a:t>
                          </a:r>
                        </a:p>
                      </a:txBody>
                      <a:tcPr/>
                    </a:tc>
                    <a:tc>
                      <a:txBody>
                        <a:bodyPr/>
                        <a:lstStyle/>
                        <a:p>
                          <a:pPr algn="ctr"/>
                          <a:r>
                            <a:rPr lang="en-IN" sz="2000" b="1" i="1" dirty="0">
                              <a:solidFill>
                                <a:schemeClr val="tx1"/>
                              </a:solidFill>
                              <a:latin typeface="Times New Roman" panose="02020603050405020304" pitchFamily="18" charset="0"/>
                              <a:cs typeface="Times New Roman" panose="02020603050405020304" pitchFamily="18" charset="0"/>
                            </a:rPr>
                            <a:t>10011</a:t>
                          </a:r>
                        </a:p>
                      </a:txBody>
                      <a:tcPr/>
                    </a:tc>
                    <a:tc>
                      <a:txBody>
                        <a:bodyPr/>
                        <a:lstStyle/>
                        <a:p>
                          <a:pPr algn="ctr"/>
                          <a:r>
                            <a:rPr lang="en-IN" sz="2000" dirty="0">
                              <a:latin typeface="Times New Roman" panose="02020603050405020304" pitchFamily="18" charset="0"/>
                              <a:cs typeface="Times New Roman" panose="02020603050405020304" pitchFamily="18" charset="0"/>
                            </a:rPr>
                            <a:t>101</a:t>
                          </a:r>
                        </a:p>
                      </a:txBody>
                      <a:tcPr/>
                    </a:tc>
                    <a:extLst>
                      <a:ext uri="{0D108BD9-81ED-4DB2-BD59-A6C34878D82A}">
                        <a16:rowId xmlns:a16="http://schemas.microsoft.com/office/drawing/2014/main" val="4156462233"/>
                      </a:ext>
                    </a:extLst>
                  </a:tr>
                  <a:tr h="701040">
                    <a:tc>
                      <a:txBody>
                        <a:bodyPr/>
                        <a:lstStyle/>
                        <a:p>
                          <a:r>
                            <a:rPr lang="en-IN" sz="2000" dirty="0">
                              <a:latin typeface="Times New Roman" panose="02020603050405020304" pitchFamily="18" charset="0"/>
                              <a:cs typeface="Times New Roman" panose="02020603050405020304" pitchFamily="18" charset="0"/>
                            </a:rPr>
                            <a:t>First partial product</a:t>
                          </a:r>
                        </a:p>
                        <a:p>
                          <a:r>
                            <a:rPr lang="en-IN" sz="2000" dirty="0">
                              <a:latin typeface="Times New Roman" panose="02020603050405020304" pitchFamily="18" charset="0"/>
                              <a:cs typeface="Times New Roman" panose="02020603050405020304" pitchFamily="18" charset="0"/>
                            </a:rPr>
                            <a:t>Shift right EAQ</a:t>
                          </a:r>
                        </a:p>
                      </a:txBody>
                      <a:tcPr/>
                    </a:tc>
                    <a:tc>
                      <a:txBody>
                        <a:bodyPr/>
                        <a:lstStyle/>
                        <a:p>
                          <a:pPr algn="ctr"/>
                          <a:r>
                            <a:rPr lang="en-IN" sz="2000" dirty="0">
                              <a:latin typeface="Times New Roman" panose="02020603050405020304" pitchFamily="18" charset="0"/>
                              <a:cs typeface="Times New Roman" panose="02020603050405020304" pitchFamily="18" charset="0"/>
                            </a:rPr>
                            <a:t>0</a:t>
                          </a:r>
                        </a:p>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10111</a:t>
                          </a:r>
                        </a:p>
                        <a:p>
                          <a:pPr algn="ctr"/>
                          <a:r>
                            <a:rPr lang="en-IN" sz="2000" dirty="0">
                              <a:latin typeface="Times New Roman" panose="02020603050405020304" pitchFamily="18" charset="0"/>
                              <a:cs typeface="Times New Roman" panose="02020603050405020304" pitchFamily="18" charset="0"/>
                            </a:rPr>
                            <a:t>01011</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1100</a:t>
                          </a:r>
                          <a:r>
                            <a:rPr lang="en-IN" sz="2000"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791521672"/>
                      </a:ext>
                    </a:extLst>
                  </a:tr>
                  <a:tr h="701040">
                    <a:tc>
                      <a:txBody>
                        <a:bodyPr/>
                        <a:lstStyle/>
                        <a:p>
                          <a:endParaRPr lang="en-US"/>
                        </a:p>
                      </a:txBody>
                      <a:tcPr>
                        <a:blipFill>
                          <a:blip r:embed="rId2"/>
                          <a:stretch>
                            <a:fillRect l="-143" t="-276522" r="-153505" b="-419130"/>
                          </a:stretch>
                        </a:blipFill>
                      </a:tcPr>
                    </a:tc>
                    <a:tc>
                      <a:txBody>
                        <a:bodyPr/>
                        <a:lstStyle/>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10111</a:t>
                          </a:r>
                        </a:p>
                        <a:p>
                          <a:pPr algn="ctr"/>
                          <a:r>
                            <a:rPr lang="en-IN" sz="2000" dirty="0">
                              <a:latin typeface="Times New Roman" panose="02020603050405020304" pitchFamily="18" charset="0"/>
                              <a:cs typeface="Times New Roman" panose="02020603050405020304" pitchFamily="18" charset="0"/>
                            </a:rPr>
                            <a:t>00010</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35186"/>
                      </a:ext>
                    </a:extLst>
                  </a:tr>
                  <a:tr h="701040">
                    <a:tc>
                      <a:txBody>
                        <a:bodyPr/>
                        <a:lstStyle/>
                        <a:p>
                          <a:endParaRPr lang="en-US"/>
                        </a:p>
                      </a:txBody>
                      <a:tcPr>
                        <a:blipFill>
                          <a:blip r:embed="rId2"/>
                          <a:stretch>
                            <a:fillRect l="-143" t="-373276" r="-153505" b="-315517"/>
                          </a:stretch>
                        </a:blipFill>
                      </a:tcPr>
                    </a:tc>
                    <a:tc>
                      <a:txBody>
                        <a:bodyPr/>
                        <a:lstStyle/>
                        <a:p>
                          <a:pPr algn="ctr"/>
                          <a:r>
                            <a:rPr lang="en-IN" sz="2000" dirty="0">
                              <a:latin typeface="Times New Roman" panose="02020603050405020304" pitchFamily="18" charset="0"/>
                              <a:cs typeface="Times New Roman" panose="02020603050405020304" pitchFamily="18" charset="0"/>
                            </a:rPr>
                            <a:t>0</a:t>
                          </a:r>
                        </a:p>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10001</a:t>
                          </a:r>
                        </a:p>
                        <a:p>
                          <a:pPr algn="ctr"/>
                          <a:r>
                            <a:rPr lang="en-IN" sz="2000" dirty="0">
                              <a:latin typeface="Times New Roman" panose="02020603050405020304" pitchFamily="18" charset="0"/>
                              <a:cs typeface="Times New Roman" panose="02020603050405020304" pitchFamily="18" charset="0"/>
                            </a:rPr>
                            <a:t>01000</a:t>
                          </a:r>
                        </a:p>
                      </a:txBody>
                      <a:tcPr/>
                    </a:tc>
                    <a:tc>
                      <a:txBody>
                        <a:bodyPr/>
                        <a:lstStyle/>
                        <a:p>
                          <a:pPr algn="ctr"/>
                          <a:r>
                            <a:rPr lang="en-IN" sz="2000" dirty="0">
                              <a:latin typeface="Times New Roman" panose="02020603050405020304" pitchFamily="18" charset="0"/>
                              <a:cs typeface="Times New Roman" panose="02020603050405020304" pitchFamily="18" charset="0"/>
                            </a:rPr>
                            <a:t>0110</a:t>
                          </a:r>
                          <a:r>
                            <a:rPr lang="en-IN" sz="2000" dirty="0">
                              <a:solidFill>
                                <a:schemeClr val="accent6">
                                  <a:lumMod val="75000"/>
                                </a:schemeClr>
                              </a:solidFill>
                              <a:latin typeface="Times New Roman" panose="02020603050405020304" pitchFamily="18" charset="0"/>
                              <a:cs typeface="Times New Roman" panose="02020603050405020304" pitchFamily="18" charset="0"/>
                            </a:rPr>
                            <a:t>0</a:t>
                          </a:r>
                        </a:p>
                        <a:p>
                          <a:pPr algn="ctr"/>
                          <a:r>
                            <a:rPr lang="en-IN" sz="2000" dirty="0">
                              <a:solidFill>
                                <a:schemeClr val="tx1"/>
                              </a:solidFill>
                              <a:latin typeface="Times New Roman" panose="02020603050405020304" pitchFamily="18" charset="0"/>
                              <a:cs typeface="Times New Roman" panose="02020603050405020304" pitchFamily="18" charset="0"/>
                            </a:rPr>
                            <a:t>1011</a:t>
                          </a:r>
                          <a:r>
                            <a:rPr lang="en-IN" sz="2000" dirty="0">
                              <a:solidFill>
                                <a:schemeClr val="accent6">
                                  <a:lumMod val="75000"/>
                                </a:schemeClr>
                              </a:solidFill>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011</a:t>
                          </a:r>
                        </a:p>
                        <a:p>
                          <a:pPr algn="ctr"/>
                          <a:r>
                            <a:rPr lang="en-IN" sz="2000" dirty="0">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1274980189"/>
                      </a:ext>
                    </a:extLst>
                  </a:tr>
                  <a:tr h="505943">
                    <a:tc>
                      <a:txBody>
                        <a:bodyPr/>
                        <a:lstStyle/>
                        <a:p>
                          <a:endParaRPr lang="en-US"/>
                        </a:p>
                      </a:txBody>
                      <a:tcPr>
                        <a:blipFill>
                          <a:blip r:embed="rId2"/>
                          <a:stretch>
                            <a:fillRect l="-143" t="-661446" r="-153505" b="-340964"/>
                          </a:stretch>
                        </a:blipFill>
                      </a:tcPr>
                    </a:tc>
                    <a:tc>
                      <a:txBody>
                        <a:bodyPr/>
                        <a:lstStyle/>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00100</a:t>
                          </a:r>
                        </a:p>
                      </a:txBody>
                      <a:tcPr/>
                    </a:tc>
                    <a:tc>
                      <a:txBody>
                        <a:bodyPr/>
                        <a:lstStyle/>
                        <a:p>
                          <a:pPr algn="ctr"/>
                          <a:r>
                            <a:rPr lang="en-IN" sz="2000" dirty="0">
                              <a:latin typeface="Times New Roman" panose="02020603050405020304" pitchFamily="18" charset="0"/>
                              <a:cs typeface="Times New Roman" panose="02020603050405020304" pitchFamily="18" charset="0"/>
                            </a:rPr>
                            <a:t>0101</a:t>
                          </a:r>
                          <a:r>
                            <a:rPr lang="en-IN" sz="2000" dirty="0">
                              <a:solidFill>
                                <a:srgbClr val="C00000"/>
                              </a:solidFill>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001</a:t>
                          </a:r>
                        </a:p>
                      </a:txBody>
                      <a:tcPr/>
                    </a:tc>
                    <a:extLst>
                      <a:ext uri="{0D108BD9-81ED-4DB2-BD59-A6C34878D82A}">
                        <a16:rowId xmlns:a16="http://schemas.microsoft.com/office/drawing/2014/main" val="1195011852"/>
                      </a:ext>
                    </a:extLst>
                  </a:tr>
                  <a:tr h="701040">
                    <a:tc>
                      <a:txBody>
                        <a:bodyPr/>
                        <a:lstStyle/>
                        <a:p>
                          <a:endParaRPr lang="en-US"/>
                        </a:p>
                      </a:txBody>
                      <a:tcPr>
                        <a:blipFill>
                          <a:blip r:embed="rId2"/>
                          <a:stretch>
                            <a:fillRect l="-143" t="-549565" r="-153505" b="-146087"/>
                          </a:stretch>
                        </a:blipFill>
                      </a:tcPr>
                    </a:tc>
                    <a:tc>
                      <a:txBody>
                        <a:bodyPr/>
                        <a:lstStyle/>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10111</a:t>
                          </a:r>
                        </a:p>
                        <a:p>
                          <a:pPr algn="l"/>
                          <a:r>
                            <a:rPr lang="en-IN" sz="2000" dirty="0">
                              <a:latin typeface="Times New Roman" panose="02020603050405020304" pitchFamily="18" charset="0"/>
                              <a:cs typeface="Times New Roman" panose="02020603050405020304" pitchFamily="18" charset="0"/>
                            </a:rPr>
                            <a:t>           11011</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3520994"/>
                      </a:ext>
                    </a:extLst>
                  </a:tr>
                  <a:tr h="505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Shift right EAQ</a:t>
                          </a:r>
                        </a:p>
                      </a:txBody>
                      <a:tcPr/>
                    </a:tc>
                    <a:tc>
                      <a:txBody>
                        <a:bodyPr/>
                        <a:lstStyle/>
                        <a:p>
                          <a:pPr algn="ctr"/>
                          <a:r>
                            <a:rPr lang="en-IN" sz="2000" dirty="0">
                              <a:latin typeface="Times New Roman" panose="02020603050405020304" pitchFamily="18" charset="0"/>
                              <a:cs typeface="Times New Roman" panose="02020603050405020304" pitchFamily="18" charset="0"/>
                            </a:rPr>
                            <a:t>0</a:t>
                          </a:r>
                        </a:p>
                      </a:txBody>
                      <a:tcPr/>
                    </a:tc>
                    <a:tc>
                      <a:txBody>
                        <a:bodyPr/>
                        <a:lstStyle/>
                        <a:p>
                          <a:pPr algn="ctr"/>
                          <a:r>
                            <a:rPr lang="en-IN" sz="2000" dirty="0">
                              <a:latin typeface="Times New Roman" panose="02020603050405020304" pitchFamily="18" charset="0"/>
                              <a:cs typeface="Times New Roman" panose="02020603050405020304" pitchFamily="18" charset="0"/>
                            </a:rPr>
                            <a:t>01101</a:t>
                          </a:r>
                        </a:p>
                      </a:txBody>
                      <a:tcPr/>
                    </a:tc>
                    <a:tc>
                      <a:txBody>
                        <a:bodyPr/>
                        <a:lstStyle/>
                        <a:p>
                          <a:pPr algn="ctr"/>
                          <a:r>
                            <a:rPr lang="en-IN" sz="2000" dirty="0">
                              <a:latin typeface="Times New Roman" panose="02020603050405020304" pitchFamily="18" charset="0"/>
                              <a:cs typeface="Times New Roman" panose="02020603050405020304" pitchFamily="18" charset="0"/>
                            </a:rPr>
                            <a:t>10101</a:t>
                          </a:r>
                        </a:p>
                      </a:txBody>
                      <a:tcPr/>
                    </a:tc>
                    <a:tc>
                      <a:txBody>
                        <a:bodyPr/>
                        <a:lstStyle/>
                        <a:p>
                          <a:pPr algn="ctr"/>
                          <a:r>
                            <a:rPr lang="en-IN" sz="2000" dirty="0">
                              <a:latin typeface="Times New Roman" panose="02020603050405020304" pitchFamily="18" charset="0"/>
                              <a:cs typeface="Times New Roman" panose="02020603050405020304" pitchFamily="18" charset="0"/>
                            </a:rPr>
                            <a:t>000</a:t>
                          </a:r>
                        </a:p>
                      </a:txBody>
                      <a:tcPr/>
                    </a:tc>
                    <a:extLst>
                      <a:ext uri="{0D108BD9-81ED-4DB2-BD59-A6C34878D82A}">
                        <a16:rowId xmlns:a16="http://schemas.microsoft.com/office/drawing/2014/main" val="4187443896"/>
                      </a:ext>
                    </a:extLst>
                  </a:tr>
                  <a:tr h="505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Final Product available in AQ</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solidFill>
                                <a:srgbClr val="002060"/>
                              </a:solidFill>
                              <a:latin typeface="Times New Roman" panose="02020603050405020304" pitchFamily="18" charset="0"/>
                              <a:cs typeface="Times New Roman" panose="02020603050405020304" pitchFamily="18" charset="0"/>
                            </a:rPr>
                            <a:t>01101</a:t>
                          </a:r>
                        </a:p>
                      </a:txBody>
                      <a:tcPr/>
                    </a:tc>
                    <a:tc>
                      <a:txBody>
                        <a:bodyPr/>
                        <a:lstStyle/>
                        <a:p>
                          <a:pPr algn="ctr"/>
                          <a:r>
                            <a:rPr lang="en-IN" sz="2000" b="1" dirty="0">
                              <a:solidFill>
                                <a:srgbClr val="002060"/>
                              </a:solidFill>
                              <a:latin typeface="Times New Roman" panose="02020603050405020304" pitchFamily="18" charset="0"/>
                              <a:cs typeface="Times New Roman" panose="02020603050405020304" pitchFamily="18" charset="0"/>
                            </a:rPr>
                            <a:t>10101</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0768710"/>
                      </a:ext>
                    </a:extLst>
                  </a:tr>
                </a:tbl>
              </a:graphicData>
            </a:graphic>
          </p:graphicFrame>
        </mc:Fallback>
      </mc:AlternateContent>
      <p:cxnSp>
        <p:nvCxnSpPr>
          <p:cNvPr id="8" name="Straight Connector 7">
            <a:extLst>
              <a:ext uri="{FF2B5EF4-FFF2-40B4-BE49-F238E27FC236}">
                <a16:creationId xmlns:a16="http://schemas.microsoft.com/office/drawing/2014/main" id="{D6FD5741-721A-4329-A617-632FEF0CDBF0}"/>
              </a:ext>
            </a:extLst>
          </p:cNvPr>
          <p:cNvCxnSpPr/>
          <p:nvPr/>
        </p:nvCxnSpPr>
        <p:spPr>
          <a:xfrm>
            <a:off x="6534363" y="1907143"/>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612A458-F397-4FB5-9E1E-8042B11D74AD}"/>
              </a:ext>
            </a:extLst>
          </p:cNvPr>
          <p:cNvCxnSpPr/>
          <p:nvPr/>
        </p:nvCxnSpPr>
        <p:spPr>
          <a:xfrm>
            <a:off x="6534363" y="2994492"/>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CDF3B7-6801-4115-9576-A1AA20F410EE}"/>
              </a:ext>
            </a:extLst>
          </p:cNvPr>
          <p:cNvCxnSpPr/>
          <p:nvPr/>
        </p:nvCxnSpPr>
        <p:spPr>
          <a:xfrm>
            <a:off x="6589157" y="4924321"/>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9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1C93-0C48-4BDE-B06D-EEC20550A796}"/>
              </a:ext>
            </a:extLst>
          </p:cNvPr>
          <p:cNvSpPr>
            <a:spLocks noGrp="1"/>
          </p:cNvSpPr>
          <p:nvPr>
            <p:ph type="title"/>
          </p:nvPr>
        </p:nvSpPr>
        <p:spPr>
          <a:xfrm>
            <a:off x="1135912" y="2236455"/>
            <a:ext cx="10515600" cy="1325563"/>
          </a:xfrm>
        </p:spPr>
        <p:txBody>
          <a:bodyPr>
            <a:normAutofit fontScale="90000"/>
          </a:bodyPr>
          <a:lstStyle/>
          <a:p>
            <a:pPr algn="ctr"/>
            <a:r>
              <a:rPr lang="en-IN" dirty="0"/>
              <a:t>Example 2:</a:t>
            </a:r>
            <a:br>
              <a:rPr lang="en-IN" dirty="0"/>
            </a:br>
            <a:r>
              <a:rPr lang="en-IN" dirty="0"/>
              <a:t>11011 X</a:t>
            </a:r>
            <a:br>
              <a:rPr lang="en-IN" dirty="0"/>
            </a:br>
            <a:r>
              <a:rPr lang="en-IN" dirty="0"/>
              <a:t>10101</a:t>
            </a:r>
            <a:br>
              <a:rPr lang="en-IN" dirty="0"/>
            </a:br>
            <a:endParaRPr lang="en-IN" dirty="0"/>
          </a:p>
        </p:txBody>
      </p:sp>
    </p:spTree>
    <p:extLst>
      <p:ext uri="{BB962C8B-B14F-4D97-AF65-F5344CB8AC3E}">
        <p14:creationId xmlns:p14="http://schemas.microsoft.com/office/powerpoint/2010/main" val="417165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5B6B-7342-43CB-9224-9CD51AABF95B}"/>
              </a:ext>
            </a:extLst>
          </p:cNvPr>
          <p:cNvSpPr>
            <a:spLocks noGrp="1"/>
          </p:cNvSpPr>
          <p:nvPr>
            <p:ph type="ctrTitle"/>
          </p:nvPr>
        </p:nvSpPr>
        <p:spPr>
          <a:xfrm>
            <a:off x="1524000" y="1122363"/>
            <a:ext cx="9144000" cy="2966752"/>
          </a:xfrm>
        </p:spPr>
        <p:txBody>
          <a:bodyPr>
            <a:normAutofit fontScale="90000"/>
          </a:bodyPr>
          <a:lstStyle/>
          <a:p>
            <a:pPr>
              <a:lnSpc>
                <a:spcPct val="150000"/>
              </a:lnSpc>
            </a:pPr>
            <a:r>
              <a:rPr lang="en-IN" sz="3200" b="1" dirty="0"/>
              <a:t>ECT 206 COMPUTER ARCHITECTURE AND MICROCONTROLLERS</a:t>
            </a:r>
            <a:br>
              <a:rPr lang="en-IN" sz="3200" b="1" dirty="0"/>
            </a:br>
            <a:r>
              <a:rPr lang="en-IN" sz="2400" dirty="0"/>
              <a:t>Lecture-4</a:t>
            </a:r>
            <a:br>
              <a:rPr lang="en-IN" sz="2400" dirty="0"/>
            </a:br>
            <a:r>
              <a:rPr lang="en-IN" sz="2400" dirty="0"/>
              <a:t>Date: 07-05-2021</a:t>
            </a:r>
            <a:br>
              <a:rPr lang="en-IN" sz="2400" dirty="0"/>
            </a:br>
            <a:endParaRPr lang="en-IN" sz="2400" b="1" dirty="0"/>
          </a:p>
        </p:txBody>
      </p:sp>
      <p:sp>
        <p:nvSpPr>
          <p:cNvPr id="3" name="Subtitle 2">
            <a:extLst>
              <a:ext uri="{FF2B5EF4-FFF2-40B4-BE49-F238E27FC236}">
                <a16:creationId xmlns:a16="http://schemas.microsoft.com/office/drawing/2014/main" id="{82C70374-AA31-46F8-BFBC-A46A2BF42438}"/>
              </a:ext>
            </a:extLst>
          </p:cNvPr>
          <p:cNvSpPr>
            <a:spLocks noGrp="1"/>
          </p:cNvSpPr>
          <p:nvPr>
            <p:ph type="subTitle" idx="1"/>
          </p:nvPr>
        </p:nvSpPr>
        <p:spPr>
          <a:xfrm>
            <a:off x="7685069" y="4249310"/>
            <a:ext cx="3260333" cy="1655762"/>
          </a:xfrm>
        </p:spPr>
        <p:txBody>
          <a:bodyPr>
            <a:normAutofit fontScale="92500" lnSpcReduction="10000"/>
          </a:bodyPr>
          <a:lstStyle/>
          <a:p>
            <a:pPr algn="l"/>
            <a:r>
              <a:rPr lang="en-IN" dirty="0"/>
              <a:t>Prepared By</a:t>
            </a:r>
          </a:p>
          <a:p>
            <a:pPr algn="l"/>
            <a:r>
              <a:rPr lang="en-IN" dirty="0"/>
              <a:t>RAFEEK T,</a:t>
            </a:r>
          </a:p>
          <a:p>
            <a:pPr algn="l"/>
            <a:r>
              <a:rPr lang="en-IN" dirty="0"/>
              <a:t>Assistant Professor, ECE,</a:t>
            </a:r>
          </a:p>
          <a:p>
            <a:pPr algn="l"/>
            <a:r>
              <a:rPr lang="en-IN" dirty="0"/>
              <a:t>TKMCE, Kollam</a:t>
            </a:r>
          </a:p>
        </p:txBody>
      </p:sp>
    </p:spTree>
    <p:extLst>
      <p:ext uri="{BB962C8B-B14F-4D97-AF65-F5344CB8AC3E}">
        <p14:creationId xmlns:p14="http://schemas.microsoft.com/office/powerpoint/2010/main" val="319333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CF7C1D8-5722-4BA7-A417-750C96D50C2E}"/>
              </a:ext>
            </a:extLst>
          </p:cNvPr>
          <p:cNvGraphicFramePr>
            <a:graphicFrameLocks noGrp="1"/>
          </p:cNvGraphicFramePr>
          <p:nvPr>
            <p:extLst>
              <p:ext uri="{D42A27DB-BD31-4B8C-83A1-F6EECF244321}">
                <p14:modId xmlns:p14="http://schemas.microsoft.com/office/powerpoint/2010/main" val="806039505"/>
              </p:ext>
            </p:extLst>
          </p:nvPr>
        </p:nvGraphicFramePr>
        <p:xfrm>
          <a:off x="984036" y="790568"/>
          <a:ext cx="3197545" cy="5730240"/>
        </p:xfrm>
        <a:graphic>
          <a:graphicData uri="http://schemas.openxmlformats.org/drawingml/2006/table">
            <a:tbl>
              <a:tblPr firstRow="1" bandRow="1">
                <a:tableStyleId>{5940675A-B579-460E-94D1-54222C63F5DA}</a:tableStyleId>
              </a:tblPr>
              <a:tblGrid>
                <a:gridCol w="2377449">
                  <a:extLst>
                    <a:ext uri="{9D8B030D-6E8A-4147-A177-3AD203B41FA5}">
                      <a16:colId xmlns:a16="http://schemas.microsoft.com/office/drawing/2014/main" val="2315345161"/>
                    </a:ext>
                  </a:extLst>
                </a:gridCol>
                <a:gridCol w="820096">
                  <a:extLst>
                    <a:ext uri="{9D8B030D-6E8A-4147-A177-3AD203B41FA5}">
                      <a16:colId xmlns:a16="http://schemas.microsoft.com/office/drawing/2014/main" val="1425234043"/>
                    </a:ext>
                  </a:extLst>
                </a:gridCol>
              </a:tblGrid>
              <a:tr h="311883">
                <a:tc gridSpan="2">
                  <a:txBody>
                    <a:bodyPr/>
                    <a:lstStyle/>
                    <a:p>
                      <a:r>
                        <a:rPr lang="en-IN" dirty="0"/>
                        <a:t>Sign-Magnitude Form</a:t>
                      </a:r>
                    </a:p>
                  </a:txBody>
                  <a:tcPr/>
                </a:tc>
                <a:tc hMerge="1">
                  <a:txBody>
                    <a:bodyPr/>
                    <a:lstStyle/>
                    <a:p>
                      <a:endParaRPr lang="en-IN" dirty="0"/>
                    </a:p>
                  </a:txBody>
                  <a:tcPr/>
                </a:tc>
                <a:extLst>
                  <a:ext uri="{0D108BD9-81ED-4DB2-BD59-A6C34878D82A}">
                    <a16:rowId xmlns:a16="http://schemas.microsoft.com/office/drawing/2014/main" val="3866453189"/>
                  </a:ext>
                </a:extLst>
              </a:tr>
              <a:tr h="311883">
                <a:tc>
                  <a:txBody>
                    <a:bodyPr/>
                    <a:lstStyle/>
                    <a:p>
                      <a:r>
                        <a:rPr lang="en-IN" sz="1600" b="1" dirty="0"/>
                        <a:t>1111</a:t>
                      </a:r>
                    </a:p>
                  </a:txBody>
                  <a:tcPr/>
                </a:tc>
                <a:tc>
                  <a:txBody>
                    <a:bodyPr/>
                    <a:lstStyle/>
                    <a:p>
                      <a:r>
                        <a:rPr lang="en-IN" sz="1600" b="1" dirty="0"/>
                        <a:t>-7</a:t>
                      </a:r>
                    </a:p>
                  </a:txBody>
                  <a:tcPr/>
                </a:tc>
                <a:extLst>
                  <a:ext uri="{0D108BD9-81ED-4DB2-BD59-A6C34878D82A}">
                    <a16:rowId xmlns:a16="http://schemas.microsoft.com/office/drawing/2014/main" val="3115256091"/>
                  </a:ext>
                </a:extLst>
              </a:tr>
              <a:tr h="311883">
                <a:tc>
                  <a:txBody>
                    <a:bodyPr/>
                    <a:lstStyle/>
                    <a:p>
                      <a:r>
                        <a:rPr lang="en-IN" sz="1600" b="1" dirty="0"/>
                        <a:t>1110</a:t>
                      </a:r>
                    </a:p>
                  </a:txBody>
                  <a:tcPr/>
                </a:tc>
                <a:tc>
                  <a:txBody>
                    <a:bodyPr/>
                    <a:lstStyle/>
                    <a:p>
                      <a:r>
                        <a:rPr lang="en-IN" sz="1600" b="1" dirty="0"/>
                        <a:t>-6</a:t>
                      </a:r>
                    </a:p>
                  </a:txBody>
                  <a:tcPr/>
                </a:tc>
                <a:extLst>
                  <a:ext uri="{0D108BD9-81ED-4DB2-BD59-A6C34878D82A}">
                    <a16:rowId xmlns:a16="http://schemas.microsoft.com/office/drawing/2014/main" val="2478526871"/>
                  </a:ext>
                </a:extLst>
              </a:tr>
              <a:tr h="311883">
                <a:tc>
                  <a:txBody>
                    <a:bodyPr/>
                    <a:lstStyle/>
                    <a:p>
                      <a:r>
                        <a:rPr lang="en-IN" sz="1600" b="1" dirty="0"/>
                        <a:t>1101</a:t>
                      </a:r>
                    </a:p>
                  </a:txBody>
                  <a:tcPr/>
                </a:tc>
                <a:tc>
                  <a:txBody>
                    <a:bodyPr/>
                    <a:lstStyle/>
                    <a:p>
                      <a:r>
                        <a:rPr lang="en-IN" sz="1600" b="1" dirty="0"/>
                        <a:t>-5</a:t>
                      </a:r>
                    </a:p>
                  </a:txBody>
                  <a:tcPr/>
                </a:tc>
                <a:extLst>
                  <a:ext uri="{0D108BD9-81ED-4DB2-BD59-A6C34878D82A}">
                    <a16:rowId xmlns:a16="http://schemas.microsoft.com/office/drawing/2014/main" val="1928569602"/>
                  </a:ext>
                </a:extLst>
              </a:tr>
              <a:tr h="311883">
                <a:tc>
                  <a:txBody>
                    <a:bodyPr/>
                    <a:lstStyle/>
                    <a:p>
                      <a:r>
                        <a:rPr lang="en-IN" sz="1600" b="1" dirty="0"/>
                        <a:t>1100</a:t>
                      </a:r>
                    </a:p>
                  </a:txBody>
                  <a:tcPr/>
                </a:tc>
                <a:tc>
                  <a:txBody>
                    <a:bodyPr/>
                    <a:lstStyle/>
                    <a:p>
                      <a:r>
                        <a:rPr lang="en-IN" sz="1600" b="1" dirty="0"/>
                        <a:t>-4</a:t>
                      </a:r>
                    </a:p>
                  </a:txBody>
                  <a:tcPr/>
                </a:tc>
                <a:extLst>
                  <a:ext uri="{0D108BD9-81ED-4DB2-BD59-A6C34878D82A}">
                    <a16:rowId xmlns:a16="http://schemas.microsoft.com/office/drawing/2014/main" val="3050282279"/>
                  </a:ext>
                </a:extLst>
              </a:tr>
              <a:tr h="311883">
                <a:tc>
                  <a:txBody>
                    <a:bodyPr/>
                    <a:lstStyle/>
                    <a:p>
                      <a:r>
                        <a:rPr lang="en-IN" sz="1600" b="1" dirty="0"/>
                        <a:t>1011</a:t>
                      </a:r>
                    </a:p>
                  </a:txBody>
                  <a:tcPr/>
                </a:tc>
                <a:tc>
                  <a:txBody>
                    <a:bodyPr/>
                    <a:lstStyle/>
                    <a:p>
                      <a:r>
                        <a:rPr lang="en-IN" sz="1600" b="1" dirty="0"/>
                        <a:t>-3</a:t>
                      </a:r>
                    </a:p>
                  </a:txBody>
                  <a:tcPr/>
                </a:tc>
                <a:extLst>
                  <a:ext uri="{0D108BD9-81ED-4DB2-BD59-A6C34878D82A}">
                    <a16:rowId xmlns:a16="http://schemas.microsoft.com/office/drawing/2014/main" val="1453631680"/>
                  </a:ext>
                </a:extLst>
              </a:tr>
              <a:tr h="311883">
                <a:tc>
                  <a:txBody>
                    <a:bodyPr/>
                    <a:lstStyle/>
                    <a:p>
                      <a:r>
                        <a:rPr lang="en-IN" sz="1600" b="1" dirty="0"/>
                        <a:t>1010</a:t>
                      </a:r>
                    </a:p>
                  </a:txBody>
                  <a:tcPr/>
                </a:tc>
                <a:tc>
                  <a:txBody>
                    <a:bodyPr/>
                    <a:lstStyle/>
                    <a:p>
                      <a:r>
                        <a:rPr lang="en-IN" sz="1600" b="1" dirty="0"/>
                        <a:t>-2</a:t>
                      </a:r>
                    </a:p>
                  </a:txBody>
                  <a:tcPr/>
                </a:tc>
                <a:extLst>
                  <a:ext uri="{0D108BD9-81ED-4DB2-BD59-A6C34878D82A}">
                    <a16:rowId xmlns:a16="http://schemas.microsoft.com/office/drawing/2014/main" val="3764953830"/>
                  </a:ext>
                </a:extLst>
              </a:tr>
              <a:tr h="311883">
                <a:tc>
                  <a:txBody>
                    <a:bodyPr/>
                    <a:lstStyle/>
                    <a:p>
                      <a:r>
                        <a:rPr lang="en-IN" sz="1600" b="1" dirty="0"/>
                        <a:t>1001</a:t>
                      </a:r>
                    </a:p>
                  </a:txBody>
                  <a:tcPr/>
                </a:tc>
                <a:tc>
                  <a:txBody>
                    <a:bodyPr/>
                    <a:lstStyle/>
                    <a:p>
                      <a:r>
                        <a:rPr lang="en-IN" sz="1600" b="1" dirty="0"/>
                        <a:t>-1</a:t>
                      </a:r>
                    </a:p>
                  </a:txBody>
                  <a:tcPr/>
                </a:tc>
                <a:extLst>
                  <a:ext uri="{0D108BD9-81ED-4DB2-BD59-A6C34878D82A}">
                    <a16:rowId xmlns:a16="http://schemas.microsoft.com/office/drawing/2014/main" val="2528923101"/>
                  </a:ext>
                </a:extLst>
              </a:tr>
              <a:tr h="311883">
                <a:tc>
                  <a:txBody>
                    <a:bodyPr/>
                    <a:lstStyle/>
                    <a:p>
                      <a:r>
                        <a:rPr lang="en-IN" sz="1600" b="1" dirty="0"/>
                        <a:t>1000</a:t>
                      </a:r>
                    </a:p>
                  </a:txBody>
                  <a:tcPr/>
                </a:tc>
                <a:tc>
                  <a:txBody>
                    <a:bodyPr/>
                    <a:lstStyle/>
                    <a:p>
                      <a:r>
                        <a:rPr lang="en-IN" sz="1600" b="1" dirty="0"/>
                        <a:t>-0</a:t>
                      </a:r>
                    </a:p>
                  </a:txBody>
                  <a:tcPr/>
                </a:tc>
                <a:extLst>
                  <a:ext uri="{0D108BD9-81ED-4DB2-BD59-A6C34878D82A}">
                    <a16:rowId xmlns:a16="http://schemas.microsoft.com/office/drawing/2014/main" val="403031391"/>
                  </a:ext>
                </a:extLst>
              </a:tr>
              <a:tr h="311883">
                <a:tc>
                  <a:txBody>
                    <a:bodyPr/>
                    <a:lstStyle/>
                    <a:p>
                      <a:r>
                        <a:rPr lang="en-IN" sz="1600" b="1" dirty="0"/>
                        <a:t>0000</a:t>
                      </a:r>
                    </a:p>
                  </a:txBody>
                  <a:tcPr/>
                </a:tc>
                <a:tc>
                  <a:txBody>
                    <a:bodyPr/>
                    <a:lstStyle/>
                    <a:p>
                      <a:r>
                        <a:rPr lang="en-IN" sz="1600" b="1" dirty="0"/>
                        <a:t>+0</a:t>
                      </a:r>
                    </a:p>
                  </a:txBody>
                  <a:tcPr/>
                </a:tc>
                <a:extLst>
                  <a:ext uri="{0D108BD9-81ED-4DB2-BD59-A6C34878D82A}">
                    <a16:rowId xmlns:a16="http://schemas.microsoft.com/office/drawing/2014/main" val="2070233383"/>
                  </a:ext>
                </a:extLst>
              </a:tr>
              <a:tr h="311883">
                <a:tc>
                  <a:txBody>
                    <a:bodyPr/>
                    <a:lstStyle/>
                    <a:p>
                      <a:r>
                        <a:rPr lang="en-IN" sz="1600" b="1" dirty="0"/>
                        <a:t>0001</a:t>
                      </a:r>
                    </a:p>
                  </a:txBody>
                  <a:tcPr/>
                </a:tc>
                <a:tc>
                  <a:txBody>
                    <a:bodyPr/>
                    <a:lstStyle/>
                    <a:p>
                      <a:r>
                        <a:rPr lang="en-IN" sz="1600" b="1" dirty="0"/>
                        <a:t>+1</a:t>
                      </a:r>
                    </a:p>
                  </a:txBody>
                  <a:tcPr/>
                </a:tc>
                <a:extLst>
                  <a:ext uri="{0D108BD9-81ED-4DB2-BD59-A6C34878D82A}">
                    <a16:rowId xmlns:a16="http://schemas.microsoft.com/office/drawing/2014/main" val="2321296008"/>
                  </a:ext>
                </a:extLst>
              </a:tr>
              <a:tr h="311883">
                <a:tc>
                  <a:txBody>
                    <a:bodyPr/>
                    <a:lstStyle/>
                    <a:p>
                      <a:r>
                        <a:rPr lang="en-IN" sz="1600" b="1" dirty="0"/>
                        <a:t>0010</a:t>
                      </a:r>
                    </a:p>
                  </a:txBody>
                  <a:tcPr/>
                </a:tc>
                <a:tc>
                  <a:txBody>
                    <a:bodyPr/>
                    <a:lstStyle/>
                    <a:p>
                      <a:r>
                        <a:rPr lang="en-IN" sz="1600" b="1" dirty="0"/>
                        <a:t>+2</a:t>
                      </a:r>
                    </a:p>
                  </a:txBody>
                  <a:tcPr/>
                </a:tc>
                <a:extLst>
                  <a:ext uri="{0D108BD9-81ED-4DB2-BD59-A6C34878D82A}">
                    <a16:rowId xmlns:a16="http://schemas.microsoft.com/office/drawing/2014/main" val="3994041340"/>
                  </a:ext>
                </a:extLst>
              </a:tr>
              <a:tr h="311883">
                <a:tc>
                  <a:txBody>
                    <a:bodyPr/>
                    <a:lstStyle/>
                    <a:p>
                      <a:r>
                        <a:rPr lang="en-IN" sz="1600" b="1" dirty="0"/>
                        <a:t>0011</a:t>
                      </a:r>
                    </a:p>
                  </a:txBody>
                  <a:tcPr/>
                </a:tc>
                <a:tc>
                  <a:txBody>
                    <a:bodyPr/>
                    <a:lstStyle/>
                    <a:p>
                      <a:r>
                        <a:rPr lang="en-IN" sz="1600" b="1" dirty="0"/>
                        <a:t>+3</a:t>
                      </a:r>
                    </a:p>
                  </a:txBody>
                  <a:tcPr/>
                </a:tc>
                <a:extLst>
                  <a:ext uri="{0D108BD9-81ED-4DB2-BD59-A6C34878D82A}">
                    <a16:rowId xmlns:a16="http://schemas.microsoft.com/office/drawing/2014/main" val="3957638873"/>
                  </a:ext>
                </a:extLst>
              </a:tr>
              <a:tr h="311883">
                <a:tc>
                  <a:txBody>
                    <a:bodyPr/>
                    <a:lstStyle/>
                    <a:p>
                      <a:r>
                        <a:rPr lang="en-IN" sz="1600" b="1" dirty="0"/>
                        <a:t>0100</a:t>
                      </a:r>
                    </a:p>
                  </a:txBody>
                  <a:tcPr/>
                </a:tc>
                <a:tc>
                  <a:txBody>
                    <a:bodyPr/>
                    <a:lstStyle/>
                    <a:p>
                      <a:r>
                        <a:rPr lang="en-IN" sz="1600" b="1" dirty="0"/>
                        <a:t>+4</a:t>
                      </a:r>
                    </a:p>
                  </a:txBody>
                  <a:tcPr/>
                </a:tc>
                <a:extLst>
                  <a:ext uri="{0D108BD9-81ED-4DB2-BD59-A6C34878D82A}">
                    <a16:rowId xmlns:a16="http://schemas.microsoft.com/office/drawing/2014/main" val="1110390292"/>
                  </a:ext>
                </a:extLst>
              </a:tr>
              <a:tr h="311883">
                <a:tc>
                  <a:txBody>
                    <a:bodyPr/>
                    <a:lstStyle/>
                    <a:p>
                      <a:r>
                        <a:rPr lang="en-IN" sz="1600" b="1" dirty="0"/>
                        <a:t>0101</a:t>
                      </a:r>
                    </a:p>
                  </a:txBody>
                  <a:tcPr/>
                </a:tc>
                <a:tc>
                  <a:txBody>
                    <a:bodyPr/>
                    <a:lstStyle/>
                    <a:p>
                      <a:r>
                        <a:rPr lang="en-IN" sz="1600" b="1" dirty="0"/>
                        <a:t>+5</a:t>
                      </a:r>
                    </a:p>
                  </a:txBody>
                  <a:tcPr/>
                </a:tc>
                <a:extLst>
                  <a:ext uri="{0D108BD9-81ED-4DB2-BD59-A6C34878D82A}">
                    <a16:rowId xmlns:a16="http://schemas.microsoft.com/office/drawing/2014/main" val="860944303"/>
                  </a:ext>
                </a:extLst>
              </a:tr>
              <a:tr h="311883">
                <a:tc>
                  <a:txBody>
                    <a:bodyPr/>
                    <a:lstStyle/>
                    <a:p>
                      <a:r>
                        <a:rPr lang="en-IN" sz="1600" b="1" dirty="0"/>
                        <a:t>0110</a:t>
                      </a:r>
                    </a:p>
                  </a:txBody>
                  <a:tcPr/>
                </a:tc>
                <a:tc>
                  <a:txBody>
                    <a:bodyPr/>
                    <a:lstStyle/>
                    <a:p>
                      <a:r>
                        <a:rPr lang="en-IN" sz="1600" b="1" dirty="0"/>
                        <a:t>+6</a:t>
                      </a:r>
                    </a:p>
                  </a:txBody>
                  <a:tcPr/>
                </a:tc>
                <a:extLst>
                  <a:ext uri="{0D108BD9-81ED-4DB2-BD59-A6C34878D82A}">
                    <a16:rowId xmlns:a16="http://schemas.microsoft.com/office/drawing/2014/main" val="2872685706"/>
                  </a:ext>
                </a:extLst>
              </a:tr>
              <a:tr h="311883">
                <a:tc>
                  <a:txBody>
                    <a:bodyPr/>
                    <a:lstStyle/>
                    <a:p>
                      <a:r>
                        <a:rPr lang="en-IN" sz="1600" b="1" dirty="0"/>
                        <a:t>0111</a:t>
                      </a:r>
                    </a:p>
                  </a:txBody>
                  <a:tcPr/>
                </a:tc>
                <a:tc>
                  <a:txBody>
                    <a:bodyPr/>
                    <a:lstStyle/>
                    <a:p>
                      <a:r>
                        <a:rPr lang="en-IN" sz="1600" b="1" dirty="0"/>
                        <a:t>+7</a:t>
                      </a:r>
                    </a:p>
                  </a:txBody>
                  <a:tcPr/>
                </a:tc>
                <a:extLst>
                  <a:ext uri="{0D108BD9-81ED-4DB2-BD59-A6C34878D82A}">
                    <a16:rowId xmlns:a16="http://schemas.microsoft.com/office/drawing/2014/main" val="3435208520"/>
                  </a:ext>
                </a:extLst>
              </a:tr>
            </a:tbl>
          </a:graphicData>
        </a:graphic>
      </p:graphicFrame>
      <p:sp>
        <p:nvSpPr>
          <p:cNvPr id="7" name="TextBox 6">
            <a:extLst>
              <a:ext uri="{FF2B5EF4-FFF2-40B4-BE49-F238E27FC236}">
                <a16:creationId xmlns:a16="http://schemas.microsoft.com/office/drawing/2014/main" id="{97507DD4-6680-490C-9802-193F4DBF8C61}"/>
              </a:ext>
            </a:extLst>
          </p:cNvPr>
          <p:cNvSpPr txBox="1"/>
          <p:nvPr/>
        </p:nvSpPr>
        <p:spPr>
          <a:xfrm>
            <a:off x="6625690" y="1191802"/>
            <a:ext cx="1686103" cy="1754326"/>
          </a:xfrm>
          <a:prstGeom prst="rect">
            <a:avLst/>
          </a:prstGeom>
          <a:noFill/>
        </p:spPr>
        <p:txBody>
          <a:bodyPr wrap="square" rtlCol="0">
            <a:spAutoFit/>
          </a:bodyPr>
          <a:lstStyle/>
          <a:p>
            <a:r>
              <a:rPr lang="en-IN" dirty="0"/>
              <a:t>5+ (-5)=0</a:t>
            </a:r>
          </a:p>
          <a:p>
            <a:endParaRPr lang="en-IN" dirty="0"/>
          </a:p>
          <a:p>
            <a:r>
              <a:rPr lang="en-IN" dirty="0"/>
              <a:t> 0101+</a:t>
            </a:r>
          </a:p>
          <a:p>
            <a:r>
              <a:rPr lang="en-IN" dirty="0"/>
              <a:t> 1101</a:t>
            </a:r>
          </a:p>
          <a:p>
            <a:r>
              <a:rPr lang="en-IN" dirty="0"/>
              <a:t>1</a:t>
            </a:r>
            <a:r>
              <a:rPr lang="en-IN" dirty="0">
                <a:solidFill>
                  <a:srgbClr val="FF0000"/>
                </a:solidFill>
              </a:rPr>
              <a:t>0010  </a:t>
            </a:r>
            <a:r>
              <a:rPr lang="en-IN" dirty="0">
                <a:solidFill>
                  <a:srgbClr val="FF0000"/>
                </a:solidFill>
                <a:sym typeface="Wingdings" panose="05000000000000000000" pitchFamily="2" charset="2"/>
              </a:rPr>
              <a:t>2</a:t>
            </a:r>
            <a:endParaRPr lang="en-IN" dirty="0">
              <a:solidFill>
                <a:srgbClr val="FF0000"/>
              </a:solidFill>
            </a:endParaRPr>
          </a:p>
          <a:p>
            <a:endParaRPr lang="en-IN" dirty="0"/>
          </a:p>
        </p:txBody>
      </p:sp>
      <p:cxnSp>
        <p:nvCxnSpPr>
          <p:cNvPr id="13" name="Straight Connector 12">
            <a:extLst>
              <a:ext uri="{FF2B5EF4-FFF2-40B4-BE49-F238E27FC236}">
                <a16:creationId xmlns:a16="http://schemas.microsoft.com/office/drawing/2014/main" id="{A6B30796-7E21-4038-8999-DE452A8E3203}"/>
              </a:ext>
            </a:extLst>
          </p:cNvPr>
          <p:cNvCxnSpPr/>
          <p:nvPr/>
        </p:nvCxnSpPr>
        <p:spPr>
          <a:xfrm>
            <a:off x="6524090" y="2332233"/>
            <a:ext cx="914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02A312D-79B4-4A13-BBE3-E546E3373F8A}"/>
              </a:ext>
            </a:extLst>
          </p:cNvPr>
          <p:cNvSpPr txBox="1"/>
          <p:nvPr/>
        </p:nvSpPr>
        <p:spPr>
          <a:xfrm>
            <a:off x="8701070" y="1191802"/>
            <a:ext cx="1686103" cy="1754326"/>
          </a:xfrm>
          <a:prstGeom prst="rect">
            <a:avLst/>
          </a:prstGeom>
          <a:noFill/>
        </p:spPr>
        <p:txBody>
          <a:bodyPr wrap="square" rtlCol="0">
            <a:spAutoFit/>
          </a:bodyPr>
          <a:lstStyle/>
          <a:p>
            <a:r>
              <a:rPr lang="en-IN" dirty="0"/>
              <a:t>6+ (-2)=4</a:t>
            </a:r>
          </a:p>
          <a:p>
            <a:endParaRPr lang="en-IN" dirty="0"/>
          </a:p>
          <a:p>
            <a:r>
              <a:rPr lang="en-IN" dirty="0"/>
              <a:t> 0110+</a:t>
            </a:r>
          </a:p>
          <a:p>
            <a:r>
              <a:rPr lang="en-IN" dirty="0"/>
              <a:t> 1010</a:t>
            </a:r>
          </a:p>
          <a:p>
            <a:r>
              <a:rPr lang="en-IN" dirty="0"/>
              <a:t>1</a:t>
            </a:r>
            <a:r>
              <a:rPr lang="en-IN" dirty="0">
                <a:solidFill>
                  <a:srgbClr val="FF0000"/>
                </a:solidFill>
              </a:rPr>
              <a:t>0000  </a:t>
            </a:r>
            <a:r>
              <a:rPr lang="en-IN" dirty="0">
                <a:solidFill>
                  <a:srgbClr val="FF0000"/>
                </a:solidFill>
                <a:sym typeface="Wingdings" panose="05000000000000000000" pitchFamily="2" charset="2"/>
              </a:rPr>
              <a:t>0</a:t>
            </a:r>
            <a:endParaRPr lang="en-IN" dirty="0">
              <a:solidFill>
                <a:srgbClr val="FF0000"/>
              </a:solidFill>
            </a:endParaRPr>
          </a:p>
          <a:p>
            <a:endParaRPr lang="en-IN" dirty="0"/>
          </a:p>
        </p:txBody>
      </p:sp>
      <p:cxnSp>
        <p:nvCxnSpPr>
          <p:cNvPr id="15" name="Straight Connector 14">
            <a:extLst>
              <a:ext uri="{FF2B5EF4-FFF2-40B4-BE49-F238E27FC236}">
                <a16:creationId xmlns:a16="http://schemas.microsoft.com/office/drawing/2014/main" id="{3BC1FFC6-4A04-4986-AA76-26FED5E81F71}"/>
              </a:ext>
            </a:extLst>
          </p:cNvPr>
          <p:cNvCxnSpPr/>
          <p:nvPr/>
        </p:nvCxnSpPr>
        <p:spPr>
          <a:xfrm>
            <a:off x="8701070" y="2332233"/>
            <a:ext cx="914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35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10C4C8F-F30D-45DD-9329-875DD2CBE847}"/>
              </a:ext>
            </a:extLst>
          </p:cNvPr>
          <p:cNvGraphicFramePr>
            <a:graphicFrameLocks noGrp="1"/>
          </p:cNvGraphicFramePr>
          <p:nvPr>
            <p:extLst>
              <p:ext uri="{D42A27DB-BD31-4B8C-83A1-F6EECF244321}">
                <p14:modId xmlns:p14="http://schemas.microsoft.com/office/powerpoint/2010/main" val="3353291581"/>
              </p:ext>
            </p:extLst>
          </p:nvPr>
        </p:nvGraphicFramePr>
        <p:xfrm>
          <a:off x="1936112" y="563880"/>
          <a:ext cx="3197545" cy="5730240"/>
        </p:xfrm>
        <a:graphic>
          <a:graphicData uri="http://schemas.openxmlformats.org/drawingml/2006/table">
            <a:tbl>
              <a:tblPr firstRow="1" bandRow="1">
                <a:tableStyleId>{5940675A-B579-460E-94D1-54222C63F5DA}</a:tableStyleId>
              </a:tblPr>
              <a:tblGrid>
                <a:gridCol w="2377449">
                  <a:extLst>
                    <a:ext uri="{9D8B030D-6E8A-4147-A177-3AD203B41FA5}">
                      <a16:colId xmlns:a16="http://schemas.microsoft.com/office/drawing/2014/main" val="2315345161"/>
                    </a:ext>
                  </a:extLst>
                </a:gridCol>
                <a:gridCol w="820096">
                  <a:extLst>
                    <a:ext uri="{9D8B030D-6E8A-4147-A177-3AD203B41FA5}">
                      <a16:colId xmlns:a16="http://schemas.microsoft.com/office/drawing/2014/main" val="1425234043"/>
                    </a:ext>
                  </a:extLst>
                </a:gridCol>
              </a:tblGrid>
              <a:tr h="311883">
                <a:tc gridSpan="2">
                  <a:txBody>
                    <a:bodyPr/>
                    <a:lstStyle/>
                    <a:p>
                      <a:r>
                        <a:rPr lang="en-IN" dirty="0"/>
                        <a:t>One’s Complement Form</a:t>
                      </a:r>
                    </a:p>
                  </a:txBody>
                  <a:tcPr/>
                </a:tc>
                <a:tc hMerge="1">
                  <a:txBody>
                    <a:bodyPr/>
                    <a:lstStyle/>
                    <a:p>
                      <a:endParaRPr lang="en-IN" dirty="0"/>
                    </a:p>
                  </a:txBody>
                  <a:tcPr/>
                </a:tc>
                <a:extLst>
                  <a:ext uri="{0D108BD9-81ED-4DB2-BD59-A6C34878D82A}">
                    <a16:rowId xmlns:a16="http://schemas.microsoft.com/office/drawing/2014/main" val="3866453189"/>
                  </a:ext>
                </a:extLst>
              </a:tr>
              <a:tr h="311883">
                <a:tc>
                  <a:txBody>
                    <a:bodyPr/>
                    <a:lstStyle/>
                    <a:p>
                      <a:r>
                        <a:rPr lang="en-IN" sz="1600" b="1" dirty="0"/>
                        <a:t>1000</a:t>
                      </a:r>
                    </a:p>
                  </a:txBody>
                  <a:tcPr/>
                </a:tc>
                <a:tc>
                  <a:txBody>
                    <a:bodyPr/>
                    <a:lstStyle/>
                    <a:p>
                      <a:r>
                        <a:rPr lang="en-IN" sz="1600" b="1" dirty="0"/>
                        <a:t>-7</a:t>
                      </a:r>
                    </a:p>
                  </a:txBody>
                  <a:tcPr/>
                </a:tc>
                <a:extLst>
                  <a:ext uri="{0D108BD9-81ED-4DB2-BD59-A6C34878D82A}">
                    <a16:rowId xmlns:a16="http://schemas.microsoft.com/office/drawing/2014/main" val="2293282583"/>
                  </a:ext>
                </a:extLst>
              </a:tr>
              <a:tr h="311883">
                <a:tc>
                  <a:txBody>
                    <a:bodyPr/>
                    <a:lstStyle/>
                    <a:p>
                      <a:r>
                        <a:rPr lang="en-IN" sz="1600" b="1" dirty="0"/>
                        <a:t>1001</a:t>
                      </a:r>
                    </a:p>
                  </a:txBody>
                  <a:tcPr/>
                </a:tc>
                <a:tc>
                  <a:txBody>
                    <a:bodyPr/>
                    <a:lstStyle/>
                    <a:p>
                      <a:r>
                        <a:rPr lang="en-IN" sz="1600" b="1" dirty="0"/>
                        <a:t>-6</a:t>
                      </a:r>
                    </a:p>
                  </a:txBody>
                  <a:tcPr/>
                </a:tc>
                <a:extLst>
                  <a:ext uri="{0D108BD9-81ED-4DB2-BD59-A6C34878D82A}">
                    <a16:rowId xmlns:a16="http://schemas.microsoft.com/office/drawing/2014/main" val="3115256091"/>
                  </a:ext>
                </a:extLst>
              </a:tr>
              <a:tr h="311883">
                <a:tc>
                  <a:txBody>
                    <a:bodyPr/>
                    <a:lstStyle/>
                    <a:p>
                      <a:r>
                        <a:rPr lang="en-IN" sz="1600" b="1" dirty="0"/>
                        <a:t>1010</a:t>
                      </a:r>
                    </a:p>
                  </a:txBody>
                  <a:tcPr/>
                </a:tc>
                <a:tc>
                  <a:txBody>
                    <a:bodyPr/>
                    <a:lstStyle/>
                    <a:p>
                      <a:r>
                        <a:rPr lang="en-IN" sz="1600" b="1" dirty="0"/>
                        <a:t>-5</a:t>
                      </a:r>
                    </a:p>
                  </a:txBody>
                  <a:tcPr/>
                </a:tc>
                <a:extLst>
                  <a:ext uri="{0D108BD9-81ED-4DB2-BD59-A6C34878D82A}">
                    <a16:rowId xmlns:a16="http://schemas.microsoft.com/office/drawing/2014/main" val="2478526871"/>
                  </a:ext>
                </a:extLst>
              </a:tr>
              <a:tr h="311883">
                <a:tc>
                  <a:txBody>
                    <a:bodyPr/>
                    <a:lstStyle/>
                    <a:p>
                      <a:r>
                        <a:rPr lang="en-IN" sz="1600" b="1" dirty="0"/>
                        <a:t>1011</a:t>
                      </a:r>
                    </a:p>
                  </a:txBody>
                  <a:tcPr/>
                </a:tc>
                <a:tc>
                  <a:txBody>
                    <a:bodyPr/>
                    <a:lstStyle/>
                    <a:p>
                      <a:r>
                        <a:rPr lang="en-IN" sz="1600" b="1" dirty="0"/>
                        <a:t>-4</a:t>
                      </a:r>
                    </a:p>
                  </a:txBody>
                  <a:tcPr/>
                </a:tc>
                <a:extLst>
                  <a:ext uri="{0D108BD9-81ED-4DB2-BD59-A6C34878D82A}">
                    <a16:rowId xmlns:a16="http://schemas.microsoft.com/office/drawing/2014/main" val="1928569602"/>
                  </a:ext>
                </a:extLst>
              </a:tr>
              <a:tr h="311883">
                <a:tc>
                  <a:txBody>
                    <a:bodyPr/>
                    <a:lstStyle/>
                    <a:p>
                      <a:r>
                        <a:rPr lang="en-IN" sz="1600" b="1" dirty="0"/>
                        <a:t>1100</a:t>
                      </a:r>
                    </a:p>
                  </a:txBody>
                  <a:tcPr/>
                </a:tc>
                <a:tc>
                  <a:txBody>
                    <a:bodyPr/>
                    <a:lstStyle/>
                    <a:p>
                      <a:r>
                        <a:rPr lang="en-IN" sz="1600" b="1" dirty="0"/>
                        <a:t>-3</a:t>
                      </a:r>
                    </a:p>
                  </a:txBody>
                  <a:tcPr/>
                </a:tc>
                <a:extLst>
                  <a:ext uri="{0D108BD9-81ED-4DB2-BD59-A6C34878D82A}">
                    <a16:rowId xmlns:a16="http://schemas.microsoft.com/office/drawing/2014/main" val="3050282279"/>
                  </a:ext>
                </a:extLst>
              </a:tr>
              <a:tr h="311883">
                <a:tc>
                  <a:txBody>
                    <a:bodyPr/>
                    <a:lstStyle/>
                    <a:p>
                      <a:r>
                        <a:rPr lang="en-IN" sz="1600" b="1" dirty="0"/>
                        <a:t>1101</a:t>
                      </a:r>
                    </a:p>
                  </a:txBody>
                  <a:tcPr/>
                </a:tc>
                <a:tc>
                  <a:txBody>
                    <a:bodyPr/>
                    <a:lstStyle/>
                    <a:p>
                      <a:r>
                        <a:rPr lang="en-IN" sz="1600" b="1" dirty="0"/>
                        <a:t>-2</a:t>
                      </a:r>
                    </a:p>
                  </a:txBody>
                  <a:tcPr/>
                </a:tc>
                <a:extLst>
                  <a:ext uri="{0D108BD9-81ED-4DB2-BD59-A6C34878D82A}">
                    <a16:rowId xmlns:a16="http://schemas.microsoft.com/office/drawing/2014/main" val="1453631680"/>
                  </a:ext>
                </a:extLst>
              </a:tr>
              <a:tr h="311883">
                <a:tc>
                  <a:txBody>
                    <a:bodyPr/>
                    <a:lstStyle/>
                    <a:p>
                      <a:r>
                        <a:rPr lang="en-IN" sz="1600" b="1" dirty="0"/>
                        <a:t>1110</a:t>
                      </a:r>
                    </a:p>
                  </a:txBody>
                  <a:tcPr/>
                </a:tc>
                <a:tc>
                  <a:txBody>
                    <a:bodyPr/>
                    <a:lstStyle/>
                    <a:p>
                      <a:r>
                        <a:rPr lang="en-IN" sz="1600" b="1" dirty="0"/>
                        <a:t>-1</a:t>
                      </a:r>
                    </a:p>
                  </a:txBody>
                  <a:tcPr/>
                </a:tc>
                <a:extLst>
                  <a:ext uri="{0D108BD9-81ED-4DB2-BD59-A6C34878D82A}">
                    <a16:rowId xmlns:a16="http://schemas.microsoft.com/office/drawing/2014/main" val="3764953830"/>
                  </a:ext>
                </a:extLst>
              </a:tr>
              <a:tr h="311883">
                <a:tc>
                  <a:txBody>
                    <a:bodyPr/>
                    <a:lstStyle/>
                    <a:p>
                      <a:r>
                        <a:rPr lang="en-IN" sz="1600" b="1" dirty="0"/>
                        <a:t>1111</a:t>
                      </a:r>
                    </a:p>
                  </a:txBody>
                  <a:tcPr/>
                </a:tc>
                <a:tc>
                  <a:txBody>
                    <a:bodyPr/>
                    <a:lstStyle/>
                    <a:p>
                      <a:r>
                        <a:rPr lang="en-IN" sz="1600" b="1" dirty="0"/>
                        <a:t>-0</a:t>
                      </a:r>
                    </a:p>
                  </a:txBody>
                  <a:tcPr/>
                </a:tc>
                <a:extLst>
                  <a:ext uri="{0D108BD9-81ED-4DB2-BD59-A6C34878D82A}">
                    <a16:rowId xmlns:a16="http://schemas.microsoft.com/office/drawing/2014/main" val="2528923101"/>
                  </a:ext>
                </a:extLst>
              </a:tr>
              <a:tr h="311883">
                <a:tc>
                  <a:txBody>
                    <a:bodyPr/>
                    <a:lstStyle/>
                    <a:p>
                      <a:r>
                        <a:rPr lang="en-IN" sz="1600" b="1" dirty="0"/>
                        <a:t>0000</a:t>
                      </a:r>
                    </a:p>
                  </a:txBody>
                  <a:tcPr/>
                </a:tc>
                <a:tc>
                  <a:txBody>
                    <a:bodyPr/>
                    <a:lstStyle/>
                    <a:p>
                      <a:r>
                        <a:rPr lang="en-IN" sz="1600" b="1" dirty="0"/>
                        <a:t>+0</a:t>
                      </a:r>
                    </a:p>
                  </a:txBody>
                  <a:tcPr/>
                </a:tc>
                <a:extLst>
                  <a:ext uri="{0D108BD9-81ED-4DB2-BD59-A6C34878D82A}">
                    <a16:rowId xmlns:a16="http://schemas.microsoft.com/office/drawing/2014/main" val="2070233383"/>
                  </a:ext>
                </a:extLst>
              </a:tr>
              <a:tr h="311883">
                <a:tc>
                  <a:txBody>
                    <a:bodyPr/>
                    <a:lstStyle/>
                    <a:p>
                      <a:r>
                        <a:rPr lang="en-IN" sz="1600" b="1" dirty="0"/>
                        <a:t>0001</a:t>
                      </a:r>
                    </a:p>
                  </a:txBody>
                  <a:tcPr/>
                </a:tc>
                <a:tc>
                  <a:txBody>
                    <a:bodyPr/>
                    <a:lstStyle/>
                    <a:p>
                      <a:r>
                        <a:rPr lang="en-IN" sz="1600" b="1" dirty="0"/>
                        <a:t>+1</a:t>
                      </a:r>
                    </a:p>
                  </a:txBody>
                  <a:tcPr/>
                </a:tc>
                <a:extLst>
                  <a:ext uri="{0D108BD9-81ED-4DB2-BD59-A6C34878D82A}">
                    <a16:rowId xmlns:a16="http://schemas.microsoft.com/office/drawing/2014/main" val="2321296008"/>
                  </a:ext>
                </a:extLst>
              </a:tr>
              <a:tr h="311883">
                <a:tc>
                  <a:txBody>
                    <a:bodyPr/>
                    <a:lstStyle/>
                    <a:p>
                      <a:r>
                        <a:rPr lang="en-IN" sz="1600" b="1" dirty="0"/>
                        <a:t>0010</a:t>
                      </a:r>
                    </a:p>
                  </a:txBody>
                  <a:tcPr/>
                </a:tc>
                <a:tc>
                  <a:txBody>
                    <a:bodyPr/>
                    <a:lstStyle/>
                    <a:p>
                      <a:r>
                        <a:rPr lang="en-IN" sz="1600" b="1" dirty="0"/>
                        <a:t>+2</a:t>
                      </a:r>
                    </a:p>
                  </a:txBody>
                  <a:tcPr/>
                </a:tc>
                <a:extLst>
                  <a:ext uri="{0D108BD9-81ED-4DB2-BD59-A6C34878D82A}">
                    <a16:rowId xmlns:a16="http://schemas.microsoft.com/office/drawing/2014/main" val="3994041340"/>
                  </a:ext>
                </a:extLst>
              </a:tr>
              <a:tr h="311883">
                <a:tc>
                  <a:txBody>
                    <a:bodyPr/>
                    <a:lstStyle/>
                    <a:p>
                      <a:r>
                        <a:rPr lang="en-IN" sz="1600" b="1" dirty="0"/>
                        <a:t>0011</a:t>
                      </a:r>
                    </a:p>
                  </a:txBody>
                  <a:tcPr/>
                </a:tc>
                <a:tc>
                  <a:txBody>
                    <a:bodyPr/>
                    <a:lstStyle/>
                    <a:p>
                      <a:r>
                        <a:rPr lang="en-IN" sz="1600" b="1" dirty="0"/>
                        <a:t>+3</a:t>
                      </a:r>
                    </a:p>
                  </a:txBody>
                  <a:tcPr/>
                </a:tc>
                <a:extLst>
                  <a:ext uri="{0D108BD9-81ED-4DB2-BD59-A6C34878D82A}">
                    <a16:rowId xmlns:a16="http://schemas.microsoft.com/office/drawing/2014/main" val="3957638873"/>
                  </a:ext>
                </a:extLst>
              </a:tr>
              <a:tr h="311883">
                <a:tc>
                  <a:txBody>
                    <a:bodyPr/>
                    <a:lstStyle/>
                    <a:p>
                      <a:r>
                        <a:rPr lang="en-IN" sz="1600" b="1" dirty="0"/>
                        <a:t>0100</a:t>
                      </a:r>
                    </a:p>
                  </a:txBody>
                  <a:tcPr/>
                </a:tc>
                <a:tc>
                  <a:txBody>
                    <a:bodyPr/>
                    <a:lstStyle/>
                    <a:p>
                      <a:r>
                        <a:rPr lang="en-IN" sz="1600" b="1" dirty="0"/>
                        <a:t>+4</a:t>
                      </a:r>
                    </a:p>
                  </a:txBody>
                  <a:tcPr/>
                </a:tc>
                <a:extLst>
                  <a:ext uri="{0D108BD9-81ED-4DB2-BD59-A6C34878D82A}">
                    <a16:rowId xmlns:a16="http://schemas.microsoft.com/office/drawing/2014/main" val="1110390292"/>
                  </a:ext>
                </a:extLst>
              </a:tr>
              <a:tr h="311883">
                <a:tc>
                  <a:txBody>
                    <a:bodyPr/>
                    <a:lstStyle/>
                    <a:p>
                      <a:r>
                        <a:rPr lang="en-IN" sz="1600" b="1" dirty="0"/>
                        <a:t>0101</a:t>
                      </a:r>
                    </a:p>
                  </a:txBody>
                  <a:tcPr/>
                </a:tc>
                <a:tc>
                  <a:txBody>
                    <a:bodyPr/>
                    <a:lstStyle/>
                    <a:p>
                      <a:r>
                        <a:rPr lang="en-IN" sz="1600" b="1" dirty="0"/>
                        <a:t>+5</a:t>
                      </a:r>
                    </a:p>
                  </a:txBody>
                  <a:tcPr/>
                </a:tc>
                <a:extLst>
                  <a:ext uri="{0D108BD9-81ED-4DB2-BD59-A6C34878D82A}">
                    <a16:rowId xmlns:a16="http://schemas.microsoft.com/office/drawing/2014/main" val="860944303"/>
                  </a:ext>
                </a:extLst>
              </a:tr>
              <a:tr h="311883">
                <a:tc>
                  <a:txBody>
                    <a:bodyPr/>
                    <a:lstStyle/>
                    <a:p>
                      <a:r>
                        <a:rPr lang="en-IN" sz="1600" b="1" dirty="0"/>
                        <a:t>0110</a:t>
                      </a:r>
                    </a:p>
                  </a:txBody>
                  <a:tcPr/>
                </a:tc>
                <a:tc>
                  <a:txBody>
                    <a:bodyPr/>
                    <a:lstStyle/>
                    <a:p>
                      <a:r>
                        <a:rPr lang="en-IN" sz="1600" b="1" dirty="0"/>
                        <a:t>+6</a:t>
                      </a:r>
                    </a:p>
                  </a:txBody>
                  <a:tcPr/>
                </a:tc>
                <a:extLst>
                  <a:ext uri="{0D108BD9-81ED-4DB2-BD59-A6C34878D82A}">
                    <a16:rowId xmlns:a16="http://schemas.microsoft.com/office/drawing/2014/main" val="2872685706"/>
                  </a:ext>
                </a:extLst>
              </a:tr>
              <a:tr h="311883">
                <a:tc>
                  <a:txBody>
                    <a:bodyPr/>
                    <a:lstStyle/>
                    <a:p>
                      <a:r>
                        <a:rPr lang="en-IN" sz="1600" b="1" dirty="0"/>
                        <a:t>0111</a:t>
                      </a:r>
                    </a:p>
                  </a:txBody>
                  <a:tcPr/>
                </a:tc>
                <a:tc>
                  <a:txBody>
                    <a:bodyPr/>
                    <a:lstStyle/>
                    <a:p>
                      <a:r>
                        <a:rPr lang="en-IN" sz="1600" b="1" dirty="0"/>
                        <a:t>+7</a:t>
                      </a:r>
                    </a:p>
                  </a:txBody>
                  <a:tcPr/>
                </a:tc>
                <a:extLst>
                  <a:ext uri="{0D108BD9-81ED-4DB2-BD59-A6C34878D82A}">
                    <a16:rowId xmlns:a16="http://schemas.microsoft.com/office/drawing/2014/main" val="3435208520"/>
                  </a:ext>
                </a:extLst>
              </a:tr>
            </a:tbl>
          </a:graphicData>
        </a:graphic>
      </p:graphicFrame>
      <p:sp>
        <p:nvSpPr>
          <p:cNvPr id="5" name="TextBox 4">
            <a:extLst>
              <a:ext uri="{FF2B5EF4-FFF2-40B4-BE49-F238E27FC236}">
                <a16:creationId xmlns:a16="http://schemas.microsoft.com/office/drawing/2014/main" id="{55FA296F-4FB9-4BB8-ACE0-061803191582}"/>
              </a:ext>
            </a:extLst>
          </p:cNvPr>
          <p:cNvSpPr txBox="1"/>
          <p:nvPr/>
        </p:nvSpPr>
        <p:spPr>
          <a:xfrm>
            <a:off x="6625690" y="1191802"/>
            <a:ext cx="1686103" cy="1754326"/>
          </a:xfrm>
          <a:prstGeom prst="rect">
            <a:avLst/>
          </a:prstGeom>
          <a:noFill/>
        </p:spPr>
        <p:txBody>
          <a:bodyPr wrap="square" rtlCol="0">
            <a:spAutoFit/>
          </a:bodyPr>
          <a:lstStyle/>
          <a:p>
            <a:r>
              <a:rPr lang="en-IN" dirty="0"/>
              <a:t>5+ (-5)=0</a:t>
            </a:r>
          </a:p>
          <a:p>
            <a:endParaRPr lang="en-IN" dirty="0"/>
          </a:p>
          <a:p>
            <a:r>
              <a:rPr lang="en-IN" dirty="0"/>
              <a:t> 0101+</a:t>
            </a:r>
          </a:p>
          <a:p>
            <a:r>
              <a:rPr lang="en-IN" dirty="0"/>
              <a:t> 1010</a:t>
            </a:r>
          </a:p>
          <a:p>
            <a:r>
              <a:rPr lang="en-IN" dirty="0">
                <a:solidFill>
                  <a:srgbClr val="FF0000"/>
                </a:solidFill>
              </a:rPr>
              <a:t>1111  </a:t>
            </a:r>
            <a:r>
              <a:rPr lang="en-IN" dirty="0">
                <a:solidFill>
                  <a:srgbClr val="FF0000"/>
                </a:solidFill>
                <a:sym typeface="Wingdings" panose="05000000000000000000" pitchFamily="2" charset="2"/>
              </a:rPr>
              <a:t>-0</a:t>
            </a:r>
            <a:endParaRPr lang="en-IN" dirty="0">
              <a:solidFill>
                <a:srgbClr val="FF0000"/>
              </a:solidFill>
            </a:endParaRPr>
          </a:p>
          <a:p>
            <a:endParaRPr lang="en-IN" dirty="0"/>
          </a:p>
        </p:txBody>
      </p:sp>
      <p:cxnSp>
        <p:nvCxnSpPr>
          <p:cNvPr id="6" name="Straight Connector 5">
            <a:extLst>
              <a:ext uri="{FF2B5EF4-FFF2-40B4-BE49-F238E27FC236}">
                <a16:creationId xmlns:a16="http://schemas.microsoft.com/office/drawing/2014/main" id="{3A587F34-FF82-4E97-A6BF-B10F791ADF18}"/>
              </a:ext>
            </a:extLst>
          </p:cNvPr>
          <p:cNvCxnSpPr/>
          <p:nvPr/>
        </p:nvCxnSpPr>
        <p:spPr>
          <a:xfrm>
            <a:off x="6524090" y="2332233"/>
            <a:ext cx="914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B977199-F169-4374-8DCF-941C3C7CC57E}"/>
              </a:ext>
            </a:extLst>
          </p:cNvPr>
          <p:cNvSpPr txBox="1"/>
          <p:nvPr/>
        </p:nvSpPr>
        <p:spPr>
          <a:xfrm>
            <a:off x="8701070" y="1191802"/>
            <a:ext cx="1686103" cy="1754326"/>
          </a:xfrm>
          <a:prstGeom prst="rect">
            <a:avLst/>
          </a:prstGeom>
          <a:noFill/>
        </p:spPr>
        <p:txBody>
          <a:bodyPr wrap="square" rtlCol="0">
            <a:spAutoFit/>
          </a:bodyPr>
          <a:lstStyle/>
          <a:p>
            <a:r>
              <a:rPr lang="en-IN" dirty="0"/>
              <a:t>6+ (-2)=4</a:t>
            </a:r>
          </a:p>
          <a:p>
            <a:endParaRPr lang="en-IN" dirty="0"/>
          </a:p>
          <a:p>
            <a:r>
              <a:rPr lang="en-IN" dirty="0"/>
              <a:t> 0110+</a:t>
            </a:r>
          </a:p>
          <a:p>
            <a:r>
              <a:rPr lang="en-IN" dirty="0"/>
              <a:t> 1101</a:t>
            </a:r>
          </a:p>
          <a:p>
            <a:r>
              <a:rPr lang="en-IN" dirty="0">
                <a:solidFill>
                  <a:srgbClr val="FF0000"/>
                </a:solidFill>
              </a:rPr>
              <a:t>10011  </a:t>
            </a:r>
            <a:r>
              <a:rPr lang="en-IN" dirty="0">
                <a:solidFill>
                  <a:srgbClr val="FF0000"/>
                </a:solidFill>
                <a:sym typeface="Wingdings" panose="05000000000000000000" pitchFamily="2" charset="2"/>
              </a:rPr>
              <a:t>3</a:t>
            </a:r>
            <a:endParaRPr lang="en-IN" dirty="0">
              <a:solidFill>
                <a:srgbClr val="FF0000"/>
              </a:solidFill>
            </a:endParaRPr>
          </a:p>
          <a:p>
            <a:endParaRPr lang="en-IN" dirty="0"/>
          </a:p>
        </p:txBody>
      </p:sp>
      <p:cxnSp>
        <p:nvCxnSpPr>
          <p:cNvPr id="8" name="Straight Connector 7">
            <a:extLst>
              <a:ext uri="{FF2B5EF4-FFF2-40B4-BE49-F238E27FC236}">
                <a16:creationId xmlns:a16="http://schemas.microsoft.com/office/drawing/2014/main" id="{BE9F1C95-3B3C-4F34-A542-64D28385AA83}"/>
              </a:ext>
            </a:extLst>
          </p:cNvPr>
          <p:cNvCxnSpPr/>
          <p:nvPr/>
        </p:nvCxnSpPr>
        <p:spPr>
          <a:xfrm>
            <a:off x="8618306" y="2332233"/>
            <a:ext cx="914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630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1907</Words>
  <Application>Microsoft Office PowerPoint</Application>
  <PresentationFormat>Widescreen</PresentationFormat>
  <Paragraphs>376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ECT 206 COMPUTER ARCHITECTURE AND MICROCONTROLLERS Lecture-3 Date: 06-05-2021 </vt:lpstr>
      <vt:lpstr>PowerPoint Presentation</vt:lpstr>
      <vt:lpstr>PowerPoint Presentation</vt:lpstr>
      <vt:lpstr>PowerPoint Presentation</vt:lpstr>
      <vt:lpstr>PowerPoint Presentation</vt:lpstr>
      <vt:lpstr>Example 2: 11011 X 10101 </vt:lpstr>
      <vt:lpstr>ECT 206 COMPUTER ARCHITECTURE AND MICROCONTROLLERS Lecture-4 Date: 07-05-2021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ECT 206 COMPUTER ARCHITECTURE AND MICROCONTROLLERS Lecture-5 Date: 10-05-2021 </vt:lpstr>
      <vt:lpstr>Booth Algorithm for Multiplication</vt:lpstr>
      <vt:lpstr>PowerPoint Presentation</vt:lpstr>
      <vt:lpstr>PowerPoint Presentation</vt:lpstr>
      <vt:lpstr>Hardware for Booth algorithm</vt:lpstr>
      <vt:lpstr>Example 1: Compute  -3 ×-7 using the Booth’s algorithm.  The 2’s complement representations for them are 1101 and 1001, respectively.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ECT 206 COMPUTER ARCHITECTURE AND MICROCONTROLLERS Prerequisite: ECT 203 Logic Circuit Design </dc:title>
  <dc:creator>Lenovo</dc:creator>
  <cp:lastModifiedBy>Lenovo</cp:lastModifiedBy>
  <cp:revision>76</cp:revision>
  <dcterms:created xsi:type="dcterms:W3CDTF">2021-04-28T17:05:59Z</dcterms:created>
  <dcterms:modified xsi:type="dcterms:W3CDTF">2021-05-20T17:36:13Z</dcterms:modified>
</cp:coreProperties>
</file>