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379" r:id="rId2"/>
    <p:sldId id="380" r:id="rId3"/>
    <p:sldId id="398" r:id="rId4"/>
    <p:sldId id="373" r:id="rId5"/>
    <p:sldId id="400" r:id="rId6"/>
    <p:sldId id="381" r:id="rId7"/>
    <p:sldId id="382" r:id="rId8"/>
    <p:sldId id="401" r:id="rId9"/>
    <p:sldId id="402" r:id="rId10"/>
    <p:sldId id="403" r:id="rId11"/>
    <p:sldId id="383" r:id="rId12"/>
    <p:sldId id="384" r:id="rId13"/>
    <p:sldId id="404" r:id="rId14"/>
    <p:sldId id="405" r:id="rId15"/>
    <p:sldId id="406" r:id="rId16"/>
    <p:sldId id="407" r:id="rId17"/>
  </p:sldIdLst>
  <p:sldSz cx="12192000" cy="6858000"/>
  <p:notesSz cx="6858000" cy="9144000"/>
  <p:embeddedFontLst>
    <p:embeddedFont>
      <p:font typeface="맑은 고딕" pitchFamily="50" charset="-127"/>
      <p:regular r:id="rId18"/>
      <p:bold r:id="rId19"/>
    </p:embeddedFont>
    <p:embeddedFont>
      <p:font typeface="a로케트" pitchFamily="18" charset="-127"/>
      <p:regular r:id="rId20"/>
    </p:embeddedFont>
    <p:embeddedFont>
      <p:font typeface="a타임머신" pitchFamily="18" charset="-127"/>
      <p:regular r:id="rId21"/>
    </p:embeddedFont>
    <p:embeddedFont>
      <p:font typeface="a옛날사진관5" pitchFamily="18" charset="-127"/>
      <p:regular r:id="rId22"/>
    </p:embeddedFont>
    <p:embeddedFont>
      <p:font typeface="a시월구일2" pitchFamily="18" charset="-127"/>
      <p:regular r:id="rId23"/>
    </p:embeddedFont>
    <p:embeddedFont>
      <p:font typeface="a시월구일1" pitchFamily="18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FE1BB"/>
    <a:srgbClr val="E27D45"/>
    <a:srgbClr val="854311"/>
    <a:srgbClr val="5C2E0C"/>
    <a:srgbClr val="773C0F"/>
    <a:srgbClr val="904812"/>
    <a:srgbClr val="89A6C8"/>
    <a:srgbClr val="B6CDEF"/>
    <a:srgbClr val="9DB4D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8" autoAdjust="0"/>
    <p:restoredTop sz="94660"/>
  </p:normalViewPr>
  <p:slideViewPr>
    <p:cSldViewPr snapToGrid="0">
      <p:cViewPr>
        <p:scale>
          <a:sx n="75" d="100"/>
          <a:sy n="75" d="100"/>
        </p:scale>
        <p:origin x="-1013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/>
                </a:solidFill>
                <a:cs typeface="Aharoni" panose="02010803020104030203" pitchFamily="2" charset="-79"/>
              </a:rPr>
              <a:t>컴퓨터 구조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13034" y="1121979"/>
            <a:ext cx="8894212" cy="4255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20194111 </a:t>
            </a:r>
            <a:r>
              <a:rPr lang="ko-KR" altLang="en-US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 </a:t>
            </a:r>
          </a:p>
          <a:p>
            <a:pPr lvl="0" algn="ctr" latinLnBrk="0">
              <a:defRPr/>
            </a:pPr>
            <a:r>
              <a:rPr lang="en-US" altLang="ko-KR" sz="9600" b="1" kern="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2</a:t>
            </a:r>
            <a:r>
              <a:rPr lang="ko-KR" altLang="en-US" sz="9600" b="1" kern="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장 과제</a:t>
            </a:r>
            <a:endParaRPr lang="en-US" altLang="ko-KR" sz="4000" b="1" kern="0" dirty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2-1,2,3</a:t>
            </a:r>
            <a:endParaRPr lang="ko-KR" altLang="en-US" sz="19900" kern="0" dirty="0">
              <a:solidFill>
                <a:schemeClr val="tx1">
                  <a:lumMod val="50000"/>
                  <a:lumOff val="50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2791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2-2.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비트 수준 연산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실행결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과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87120" y="2048272"/>
            <a:ext cx="9966960" cy="477053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600" dirty="0" err="1" smtClean="0">
                <a:latin typeface="a시월구일1" pitchFamily="18" charset="-127"/>
                <a:ea typeface="a시월구일1" pitchFamily="18" charset="-127"/>
              </a:rPr>
              <a:t>우분투에서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gcc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컴파일러를 이용 해 컴파일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실행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작업이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10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번에 거쳐 잘 실행되고 있는 것을 확인할 수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있다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6994" y="2139244"/>
            <a:ext cx="2392045" cy="45765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41434" y="2136415"/>
            <a:ext cx="2000885" cy="45793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9193" y="2150110"/>
            <a:ext cx="5241974" cy="21170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69660" y="1757952"/>
              <a:ext cx="4222790" cy="3257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42950" lvl="0" indent="-742950" algn="ctr" latinLnBrk="0">
                <a:defRPr/>
              </a:pPr>
              <a:r>
                <a:rPr lang="en-US" altLang="ko-KR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2 - 3</a:t>
              </a:r>
              <a:r>
                <a:rPr lang="en-US" altLang="ko-KR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. </a:t>
              </a:r>
              <a:r>
                <a:rPr lang="ko-KR" altLang="en-US" sz="4000" kern="0" dirty="0" err="1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형변환</a:t>
              </a:r>
              <a:r>
                <a:rPr lang="ko-KR" altLang="en-US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 효과</a:t>
              </a:r>
              <a:endParaRPr lang="en-US" altLang="ko-KR" sz="4000" kern="0" dirty="0" smtClean="0">
                <a:solidFill>
                  <a:schemeClr val="tx1"/>
                </a:solidFill>
                <a:latin typeface="a타임머신" pitchFamily="18" charset="-127"/>
                <a:ea typeface="a타임머신" pitchFamily="18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402877" y="5465567"/>
            <a:ext cx="67556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a옛날사진관5" pitchFamily="18" charset="-127"/>
                <a:ea typeface="a옛날사진관5" pitchFamily="18" charset="-127"/>
              </a:rPr>
              <a:t>Virtual Box    </a:t>
            </a:r>
            <a:r>
              <a:rPr lang="en-US" altLang="ko-KR" sz="1400" dirty="0" err="1" smtClean="0">
                <a:solidFill>
                  <a:schemeClr val="bg1"/>
                </a:solidFill>
                <a:latin typeface="a옛날사진관5" pitchFamily="18" charset="-127"/>
                <a:ea typeface="a옛날사진관5" pitchFamily="18" charset="-127"/>
              </a:rPr>
              <a:t>Ubuntu</a:t>
            </a:r>
            <a:r>
              <a:rPr lang="en-US" altLang="ko-KR" sz="1400" dirty="0" smtClean="0">
                <a:solidFill>
                  <a:schemeClr val="bg1"/>
                </a:solidFill>
                <a:latin typeface="a옛날사진관5" pitchFamily="18" charset="-127"/>
                <a:ea typeface="a옛날사진관5" pitchFamily="18" charset="-127"/>
              </a:rPr>
              <a:t> -20.04.1</a:t>
            </a:r>
            <a:endParaRPr lang="ko-KR" altLang="en-US" sz="1400" dirty="0">
              <a:solidFill>
                <a:schemeClr val="bg1"/>
              </a:solidFill>
              <a:latin typeface="a옛날사진관5" pitchFamily="18" charset="-127"/>
              <a:ea typeface="a옛날사진관5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/>
                </a:solidFill>
                <a:cs typeface="Aharoni" panose="02010803020104030203" pitchFamily="2" charset="-79"/>
              </a:rPr>
              <a:t>컴퓨터 구조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279109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2-3.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형변환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효과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32000"/>
            <a:ext cx="9966960" cy="48013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문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제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solidFill>
                <a:srgbClr val="FF0000"/>
              </a:solidFill>
              <a:latin typeface="a옛날사진관5" pitchFamily="18" charset="-127"/>
              <a:ea typeface="a옛날사진관5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아래 예에 대해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length &gt; 0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인 정상적인 배열 값들에 대해 실행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결과 출력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length = 0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인 값을 인수로 전달하여 실행 시 발생하는 에러를 관찰하고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이유 설명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에러를 수정하고 실행한 결과 출력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8718" y="3125977"/>
            <a:ext cx="5608001" cy="36609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2-3.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형변환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효과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-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① 정상적인 실행 결과 출력하기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32000"/>
            <a:ext cx="9966960" cy="455509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solidFill>
                <a:srgbClr val="FF0000"/>
              </a:solidFill>
              <a:latin typeface="a옛날사진관5" pitchFamily="18" charset="-127"/>
              <a:ea typeface="a옛날사진관5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                                 ▲ 소스 코드                                                                 ▲실행 결과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-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정상적으로 배열 요소들의 합이 출력되는 것을 확인할 수 있다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3323" y="2116455"/>
            <a:ext cx="5476875" cy="3600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22" name="직선 연결선 21"/>
          <p:cNvCxnSpPr/>
          <p:nvPr/>
        </p:nvCxnSpPr>
        <p:spPr>
          <a:xfrm flipV="1">
            <a:off x="2011680" y="5151120"/>
            <a:ext cx="4592320" cy="101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22320" y="5120640"/>
            <a:ext cx="238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주석 처리</a:t>
            </a:r>
            <a:r>
              <a:rPr lang="en-US" altLang="ko-KR" sz="1600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!</a:t>
            </a:r>
            <a:endParaRPr lang="ko-KR" altLang="en-US" sz="1600" dirty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7194" y="4985703"/>
            <a:ext cx="4180479" cy="714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2-3.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형변환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효과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-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②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에러 관찰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32000"/>
            <a:ext cx="9966960" cy="455509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solidFill>
                <a:srgbClr val="FF0000"/>
              </a:solidFill>
              <a:latin typeface="a옛날사진관5" pitchFamily="18" charset="-127"/>
              <a:ea typeface="a옛날사진관5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                                 ▲ 소스 코드                                                                 ▲실행 결과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- length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값에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을 넣자 프로그램이 결과를 출력하지 못하고 무한히 실행된다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1265" y="2136140"/>
            <a:ext cx="554355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22" name="직선 연결선 21"/>
          <p:cNvCxnSpPr/>
          <p:nvPr/>
        </p:nvCxnSpPr>
        <p:spPr>
          <a:xfrm flipV="1">
            <a:off x="2103120" y="4947920"/>
            <a:ext cx="4592320" cy="101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45200" y="4541520"/>
            <a:ext cx="1788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주석 처리</a:t>
            </a:r>
            <a:r>
              <a:rPr lang="en-US" altLang="ko-KR" sz="12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!</a:t>
            </a:r>
            <a:endParaRPr lang="ko-KR" altLang="en-US" sz="1200" b="1" dirty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1035" y="4946333"/>
            <a:ext cx="3890126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2-3.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형변환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효과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-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②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에러 발생 이유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32000"/>
            <a:ext cx="9966960" cy="280076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에러가 발생한 이유를 생각해보면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아래와 같다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우선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unsigned,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즉 </a:t>
            </a:r>
            <a:r>
              <a:rPr lang="ko-KR" altLang="en-US" sz="1600" dirty="0" err="1" smtClean="0">
                <a:latin typeface="a시월구일1" pitchFamily="18" charset="-127"/>
                <a:ea typeface="a시월구일1" pitchFamily="18" charset="-127"/>
              </a:rPr>
              <a:t>비부호형에서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0 -1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연산을 </a:t>
            </a:r>
            <a:r>
              <a:rPr lang="ko-KR" altLang="en-US" sz="1600" dirty="0" err="1" smtClean="0">
                <a:latin typeface="a시월구일1" pitchFamily="18" charset="-127"/>
                <a:ea typeface="a시월구일1" pitchFamily="18" charset="-127"/>
              </a:rPr>
              <a:t>하게되면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dirty="0" err="1" smtClean="0">
                <a:latin typeface="a시월구일1" pitchFamily="18" charset="-127"/>
                <a:ea typeface="a시월구일1" pitchFamily="18" charset="-127"/>
              </a:rPr>
              <a:t>부호형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 연산에서는 </a:t>
            </a:r>
            <a:r>
              <a:rPr lang="ko-KR" altLang="en-US" sz="1600" dirty="0" err="1" smtClean="0">
                <a:latin typeface="a시월구일1" pitchFamily="18" charset="-127"/>
                <a:ea typeface="a시월구일1" pitchFamily="18" charset="-127"/>
              </a:rPr>
              <a:t>결괏값이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-1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인 것과 달리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modular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연산처럼 실행되어 범위에서 표현할 수 있는 가장 큰 값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Umax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)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이 된다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length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값에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을 넣고 이를 인수로 전달하면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for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문의 </a:t>
            </a:r>
            <a:r>
              <a:rPr lang="ko-KR" altLang="en-US" sz="1600" dirty="0" err="1" smtClean="0">
                <a:latin typeface="a시월구일1" pitchFamily="18" charset="-127"/>
                <a:ea typeface="a시월구일1" pitchFamily="18" charset="-127"/>
              </a:rPr>
              <a:t>조건문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 식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i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 = 0; 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i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 &lt;= length-1; 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i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++)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에서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i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 = 0; 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i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 &lt;= 0-1; 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i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++)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이 되게 되는데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여기서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length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가 비부호형이므로 이 </a:t>
            </a:r>
            <a:r>
              <a:rPr lang="ko-KR" altLang="en-US" sz="1600" dirty="0" err="1" smtClean="0">
                <a:latin typeface="a시월구일1" pitchFamily="18" charset="-127"/>
                <a:ea typeface="a시월구일1" pitchFamily="18" charset="-127"/>
              </a:rPr>
              <a:t>조건식은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 곧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i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 = 0; 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i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 &lt;= 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Umax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; 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i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++)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로 해석되어 모든 숫자들이 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Umax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보다 작거나 같으므로 반복문이 무한히 실행되게 된다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따라서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프로그램이 종료되지 않고 계속해서 실행하게 되는 것이다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그렇다면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이 문제를 해결하려면 어떻게 해야할까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?</a:t>
            </a:r>
          </a:p>
          <a:p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→ 간단하게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length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의 자료형을 </a:t>
            </a:r>
            <a:r>
              <a:rPr lang="ko-KR" altLang="en-US" sz="1600" dirty="0" err="1" smtClean="0">
                <a:latin typeface="a시월구일1" pitchFamily="18" charset="-127"/>
                <a:ea typeface="a시월구일1" pitchFamily="18" charset="-127"/>
              </a:rPr>
              <a:t>부호형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(signed) </a:t>
            </a:r>
            <a:r>
              <a:rPr lang="ko-KR" altLang="en-US" sz="1600" dirty="0" err="1" smtClean="0">
                <a:latin typeface="a시월구일1" pitchFamily="18" charset="-127"/>
                <a:ea typeface="a시월구일1" pitchFamily="18" charset="-127"/>
              </a:rPr>
              <a:t>자료형으로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 바꾸어주면 </a:t>
            </a:r>
            <a:r>
              <a:rPr lang="ko-KR" altLang="en-US" sz="1600" dirty="0" err="1" smtClean="0">
                <a:latin typeface="a시월구일1" pitchFamily="18" charset="-127"/>
                <a:ea typeface="a시월구일1" pitchFamily="18" charset="-127"/>
              </a:rPr>
              <a:t>되는것이다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2-3.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형변환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효과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-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③ 에러 수정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32000"/>
            <a:ext cx="9966960" cy="455509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                                 ▲ 소스 코드                                                                 ▲실행 결과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-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정상적으로 배열들의 합이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으로 </a:t>
            </a:r>
            <a:r>
              <a:rPr lang="ko-KR" altLang="en-US" sz="1600" dirty="0" err="1" smtClean="0">
                <a:latin typeface="a시월구일1" pitchFamily="18" charset="-127"/>
                <a:ea typeface="a시월구일1" pitchFamily="18" charset="-127"/>
              </a:rPr>
              <a:t>나타나는것을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 확인할 수 있다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5223" y="2125980"/>
            <a:ext cx="5553075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3900" y="5015548"/>
            <a:ext cx="3794230" cy="613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직선 연결선 18"/>
          <p:cNvCxnSpPr/>
          <p:nvPr/>
        </p:nvCxnSpPr>
        <p:spPr>
          <a:xfrm>
            <a:off x="3911600" y="2326640"/>
            <a:ext cx="1066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01440" y="2336800"/>
            <a:ext cx="1788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부호형</a:t>
            </a:r>
            <a:r>
              <a:rPr lang="ko-KR" altLang="en-US" sz="12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자료형</a:t>
            </a:r>
            <a:r>
              <a:rPr lang="ko-KR" altLang="en-US" sz="12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 사용</a:t>
            </a:r>
            <a:r>
              <a:rPr lang="en-US" altLang="ko-KR" sz="12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!</a:t>
            </a:r>
            <a:endParaRPr lang="ko-KR" altLang="en-US" sz="1200" b="1" dirty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69660" y="1757952"/>
              <a:ext cx="4222790" cy="3257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42950" lvl="0" indent="-742950" algn="ctr" latinLnBrk="0">
                <a:defRPr/>
              </a:pPr>
              <a:r>
                <a:rPr lang="en-US" altLang="ko-KR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2-1. </a:t>
              </a:r>
              <a:r>
                <a:rPr lang="ko-KR" altLang="en-US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데이터 객체들의 바이트 표시</a:t>
              </a:r>
              <a:endParaRPr lang="en-US" altLang="ko-KR" sz="4000" kern="0" dirty="0" smtClean="0">
                <a:solidFill>
                  <a:schemeClr val="tx1"/>
                </a:solidFill>
                <a:latin typeface="a타임머신" pitchFamily="18" charset="-127"/>
                <a:ea typeface="a타임머신" pitchFamily="18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402877" y="5465567"/>
            <a:ext cx="67556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a옛날사진관5" pitchFamily="18" charset="-127"/>
                <a:ea typeface="a옛날사진관5" pitchFamily="18" charset="-127"/>
              </a:rPr>
              <a:t>연습 문제 풀이</a:t>
            </a:r>
            <a:endParaRPr lang="ko-KR" altLang="en-US" sz="1400" dirty="0">
              <a:solidFill>
                <a:schemeClr val="bg1"/>
              </a:solidFill>
              <a:latin typeface="a옛날사진관5" pitchFamily="18" charset="-127"/>
              <a:ea typeface="a옛날사진관5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/>
                </a:solidFill>
                <a:cs typeface="Aharoni" panose="02010803020104030203" pitchFamily="2" charset="-79"/>
              </a:rPr>
              <a:t>컴퓨터 구조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279109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2-1.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데이터 객체들의 바이트 표시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소스 코드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110799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문제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solidFill>
                <a:srgbClr val="FF0000"/>
              </a:solidFill>
              <a:latin typeface="a옛날사진관5" pitchFamily="18" charset="-127"/>
              <a:ea typeface="a옛날사진관5" pitchFamily="18" charset="-127"/>
            </a:endParaRPr>
          </a:p>
          <a:p>
            <a:pPr>
              <a:buFontTx/>
              <a:buChar char="-"/>
            </a:pP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show_bytes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코드를 참조하여 아래와 같이 데이터들의 바이트 표시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C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프로그램을 작성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컴파일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실행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임의의 정수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실수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문자열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포인터 등의 데이터 객체 값에 대한 바이트를 표시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64bit, 32bit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머신 버전에 대해 각각 실행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17600" y="3216672"/>
            <a:ext cx="9966960" cy="353943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&lt;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소스 코드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&gt;</a:t>
            </a: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ko-KR" altLang="en-US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9671" y="3559847"/>
            <a:ext cx="5038089" cy="312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r="13754"/>
          <a:stretch>
            <a:fillRect/>
          </a:stretch>
        </p:blipFill>
        <p:spPr bwMode="auto">
          <a:xfrm>
            <a:off x="6219191" y="3533270"/>
            <a:ext cx="4347209" cy="3152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582323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2-1.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데이터 객체들의 바이트 표시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64bit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실행결과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760" y="2026920"/>
            <a:ext cx="4726028" cy="320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8750" y="2042160"/>
            <a:ext cx="4579210" cy="455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5781040" y="4876800"/>
            <a:ext cx="1910080" cy="1747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529840" y="5709920"/>
            <a:ext cx="44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64bit</a:t>
            </a:r>
            <a:r>
              <a:rPr lang="ko-KR" altLang="en-US" sz="12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에서는 포인터 자료형의 크기가 </a:t>
            </a:r>
            <a:r>
              <a:rPr lang="en-US" altLang="ko-KR" sz="12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8</a:t>
            </a:r>
            <a:r>
              <a:rPr lang="ko-KR" altLang="en-US" sz="12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바이트</a:t>
            </a:r>
            <a:r>
              <a:rPr lang="en-US" altLang="ko-KR" sz="12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!</a:t>
            </a:r>
            <a:endParaRPr lang="ko-KR" altLang="en-US" sz="1200" b="1" dirty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2-1.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데이터 객체들의 바이트 표시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32bit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실행결과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9190" y="2075180"/>
            <a:ext cx="52197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2390" y="2164080"/>
            <a:ext cx="4672104" cy="439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6421120" y="5435600"/>
            <a:ext cx="1910080" cy="1148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169920" y="5709920"/>
            <a:ext cx="44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32bit</a:t>
            </a:r>
            <a:r>
              <a:rPr lang="ko-KR" altLang="en-US" sz="12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에서는 포인터 자료형의 크기가 </a:t>
            </a:r>
            <a:r>
              <a:rPr lang="en-US" altLang="ko-KR" sz="12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4</a:t>
            </a:r>
            <a:r>
              <a:rPr lang="ko-KR" altLang="en-US" sz="12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바이트</a:t>
            </a:r>
            <a:r>
              <a:rPr lang="en-US" altLang="ko-KR" sz="12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!</a:t>
            </a:r>
            <a:endParaRPr lang="ko-KR" altLang="en-US" sz="1200" b="1" dirty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69660" y="1757952"/>
              <a:ext cx="4222790" cy="3257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42950" lvl="0" indent="-742950" algn="ctr" latinLnBrk="0">
                <a:defRPr/>
              </a:pPr>
              <a:r>
                <a:rPr lang="en-US" altLang="ko-KR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2</a:t>
              </a:r>
              <a:r>
                <a:rPr lang="en-US" altLang="ko-KR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-2. </a:t>
              </a:r>
              <a:r>
                <a:rPr lang="ko-KR" altLang="en-US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비트 수준 연산</a:t>
              </a:r>
              <a:endParaRPr lang="en-US" altLang="ko-KR" sz="4000" kern="0" dirty="0" smtClean="0">
                <a:solidFill>
                  <a:schemeClr val="tx1"/>
                </a:solidFill>
                <a:latin typeface="a타임머신" pitchFamily="18" charset="-127"/>
                <a:ea typeface="a타임머신" pitchFamily="18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402877" y="5465567"/>
            <a:ext cx="67556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a옛날사진관5" pitchFamily="18" charset="-127"/>
                <a:ea typeface="a옛날사진관5" pitchFamily="18" charset="-127"/>
              </a:rPr>
              <a:t>Virtual Box    </a:t>
            </a:r>
            <a:r>
              <a:rPr lang="en-US" altLang="ko-KR" sz="1400" dirty="0" err="1" smtClean="0">
                <a:solidFill>
                  <a:schemeClr val="bg1"/>
                </a:solidFill>
                <a:latin typeface="a옛날사진관5" pitchFamily="18" charset="-127"/>
                <a:ea typeface="a옛날사진관5" pitchFamily="18" charset="-127"/>
              </a:rPr>
              <a:t>Ubuntu</a:t>
            </a:r>
            <a:r>
              <a:rPr lang="en-US" altLang="ko-KR" sz="1400" dirty="0" smtClean="0">
                <a:solidFill>
                  <a:schemeClr val="bg1"/>
                </a:solidFill>
                <a:latin typeface="a옛날사진관5" pitchFamily="18" charset="-127"/>
                <a:ea typeface="a옛날사진관5" pitchFamily="18" charset="-127"/>
              </a:rPr>
              <a:t> -20.04.1</a:t>
            </a:r>
            <a:endParaRPr lang="ko-KR" altLang="en-US" sz="1400" dirty="0">
              <a:solidFill>
                <a:schemeClr val="bg1"/>
              </a:solidFill>
              <a:latin typeface="a옛날사진관5" pitchFamily="18" charset="-127"/>
              <a:ea typeface="a옛날사진관5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/>
                </a:solidFill>
                <a:cs typeface="Aharoni" panose="02010803020104030203" pitchFamily="2" charset="-79"/>
              </a:rPr>
              <a:t>컴퓨터 구조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279109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2-2.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비트 수준 연산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07440" y="2042160"/>
            <a:ext cx="9966960" cy="110799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문제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</a:p>
          <a:p>
            <a:pPr>
              <a:buFontTx/>
              <a:buChar char="-"/>
            </a:pP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x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의 최하위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(least significant)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바이트와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y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의 나머지 바이트들로 이루어진 워드를 만드는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C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수식을 작성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→ 이 수식을 두 개의 오퍼랜드를 인수로 받는 함수로 작성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임의의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10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개의 값들의 오퍼랜드 쌍을 인수로 전달하고 결과를 출력하도록 수정</a:t>
            </a:r>
            <a:endParaRPr lang="ko-KR" altLang="en-US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17600" y="3216672"/>
            <a:ext cx="9966960" cy="353943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&lt;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작성한 소스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코드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&gt;</a:t>
            </a: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코드 설명은 뒤 슬라이드에</a:t>
            </a:r>
            <a:endParaRPr lang="ko-KR" altLang="en-US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3321" y="3543300"/>
            <a:ext cx="4803118" cy="2369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3760" y="3503874"/>
            <a:ext cx="4849812" cy="249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2-2.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비트 수준 연산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소스 코드 설명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87120" y="2048272"/>
            <a:ext cx="9966960" cy="255454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&lt;</a:t>
            </a:r>
            <a:r>
              <a:rPr lang="ko-KR" altLang="en-US" sz="16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작성한 함</a:t>
            </a:r>
            <a:r>
              <a:rPr lang="ko-KR" altLang="en-US" sz="16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수</a:t>
            </a:r>
            <a:r>
              <a:rPr lang="en-US" altLang="ko-KR" sz="16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&gt;</a:t>
            </a:r>
            <a:endParaRPr lang="en-US" altLang="ko-KR" sz="1600" b="1" dirty="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두 개의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unsigned 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int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타입 오퍼랜드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x, y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를 인수로 받은 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dirty="0" err="1" smtClean="0">
                <a:latin typeface="a시월구일1" pitchFamily="18" charset="-127"/>
                <a:ea typeface="a시월구일1" pitchFamily="18" charset="-127"/>
              </a:rPr>
              <a:t>마스킹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 연산을 이용 해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x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의 최하위 바이트와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y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에서 최하위 바이트를 제외한 나머지 바이트들을 연결 해 만들어진 워드를 변수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res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에 할당한 후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이를 반환한다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 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4440" y="2438400"/>
            <a:ext cx="7567613" cy="147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2-2.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비트 수준 연산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소스 코드 설명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87120" y="2048272"/>
            <a:ext cx="9966960" cy="452431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&lt;</a:t>
            </a:r>
            <a:r>
              <a:rPr lang="ko-KR" altLang="en-US" sz="16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메인</a:t>
            </a:r>
            <a:r>
              <a:rPr lang="ko-KR" altLang="en-US" sz="16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 함</a:t>
            </a:r>
            <a:r>
              <a:rPr lang="ko-KR" altLang="en-US" sz="16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수</a:t>
            </a:r>
            <a:r>
              <a:rPr lang="en-US" altLang="ko-KR" sz="1600" b="1" dirty="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&gt;</a:t>
            </a:r>
            <a:endParaRPr lang="en-US" altLang="ko-KR" sz="1600" b="1" dirty="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1" y="2354580"/>
            <a:ext cx="5970006" cy="41478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7254240" y="2560320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a시월구일1" pitchFamily="18" charset="-127"/>
                <a:ea typeface="a시월구일1" pitchFamily="18" charset="-127"/>
              </a:rPr>
              <a:t>난수의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200" dirty="0" err="1" smtClean="0">
                <a:latin typeface="a시월구일1" pitchFamily="18" charset="-127"/>
                <a:ea typeface="a시월구일1" pitchFamily="18" charset="-127"/>
              </a:rPr>
              <a:t>시드값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 초기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화</a:t>
            </a:r>
            <a:endParaRPr lang="ko-KR" altLang="en-US" sz="1200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64400" y="2926080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10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번 반복</a:t>
            </a:r>
            <a:endParaRPr lang="ko-KR" altLang="en-US" sz="1200" dirty="0">
              <a:latin typeface="a시월구일1" pitchFamily="18" charset="-127"/>
              <a:ea typeface="a시월구일1" pitchFamily="18" charset="-127"/>
            </a:endParaRPr>
          </a:p>
        </p:txBody>
      </p:sp>
      <p:cxnSp>
        <p:nvCxnSpPr>
          <p:cNvPr id="26" name="직선 화살표 연결선 25"/>
          <p:cNvCxnSpPr>
            <a:endCxn id="19" idx="1"/>
          </p:cNvCxnSpPr>
          <p:nvPr/>
        </p:nvCxnSpPr>
        <p:spPr>
          <a:xfrm flipV="1">
            <a:off x="3749040" y="2698820"/>
            <a:ext cx="3505200" cy="1256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24" idx="1"/>
          </p:cNvCxnSpPr>
          <p:nvPr/>
        </p:nvCxnSpPr>
        <p:spPr>
          <a:xfrm flipV="1">
            <a:off x="4653280" y="3064580"/>
            <a:ext cx="2611120" cy="647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712720" y="3627120"/>
            <a:ext cx="3413760" cy="1239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stCxn id="31" idx="3"/>
          </p:cNvCxnSpPr>
          <p:nvPr/>
        </p:nvCxnSpPr>
        <p:spPr>
          <a:xfrm flipV="1">
            <a:off x="6126480" y="3596640"/>
            <a:ext cx="1320800" cy="6502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96480" y="3403600"/>
            <a:ext cx="360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두 </a:t>
            </a:r>
            <a:r>
              <a:rPr lang="ko-KR" altLang="en-US" sz="1200" dirty="0" err="1" smtClean="0">
                <a:latin typeface="a시월구일1" pitchFamily="18" charset="-127"/>
                <a:ea typeface="a시월구일1" pitchFamily="18" charset="-127"/>
              </a:rPr>
              <a:t>피연산자를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 임의의 값으로 만드는 과정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rand() 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함수가 네 자리밖에 생성하지 못하므로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, </a:t>
            </a:r>
          </a:p>
          <a:p>
            <a:r>
              <a:rPr lang="ko-KR" altLang="en-US" sz="1200" dirty="0" err="1" smtClean="0">
                <a:latin typeface="a시월구일1" pitchFamily="18" charset="-127"/>
                <a:ea typeface="a시월구일1" pitchFamily="18" charset="-127"/>
              </a:rPr>
              <a:t>마스킹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 연산과 </a:t>
            </a:r>
            <a:r>
              <a:rPr lang="ko-KR" altLang="en-US" sz="1200" dirty="0" err="1" smtClean="0">
                <a:latin typeface="a시월구일1" pitchFamily="18" charset="-127"/>
                <a:ea typeface="a시월구일1" pitchFamily="18" charset="-127"/>
              </a:rPr>
              <a:t>쉬프트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 연산을 이용 해 여덟 자리의 </a:t>
            </a:r>
            <a:r>
              <a:rPr lang="ko-KR" altLang="en-US" sz="1200" dirty="0" err="1" smtClean="0">
                <a:latin typeface="a시월구일1" pitchFamily="18" charset="-127"/>
                <a:ea typeface="a시월구일1" pitchFamily="18" charset="-127"/>
              </a:rPr>
              <a:t>랜덤한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16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진수를 만들어줌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!</a:t>
            </a:r>
            <a:endParaRPr lang="ko-KR" altLang="en-US" sz="1200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722880" y="4937760"/>
            <a:ext cx="4175760" cy="883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>
            <a:stCxn id="36" idx="3"/>
          </p:cNvCxnSpPr>
          <p:nvPr/>
        </p:nvCxnSpPr>
        <p:spPr>
          <a:xfrm flipV="1">
            <a:off x="6898640" y="5069840"/>
            <a:ext cx="690880" cy="3098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559040" y="4876800"/>
            <a:ext cx="360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두 </a:t>
            </a:r>
            <a:r>
              <a:rPr lang="ko-KR" altLang="en-US" sz="1200" dirty="0" err="1" smtClean="0">
                <a:latin typeface="a시월구일1" pitchFamily="18" charset="-127"/>
                <a:ea typeface="a시월구일1" pitchFamily="18" charset="-127"/>
              </a:rPr>
              <a:t>피연산자의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 값과 </a:t>
            </a:r>
            <a:r>
              <a:rPr lang="ko-KR" altLang="en-US" sz="1200" dirty="0" err="1" smtClean="0">
                <a:latin typeface="a시월구일1" pitchFamily="18" charset="-127"/>
                <a:ea typeface="a시월구일1" pitchFamily="18" charset="-127"/>
              </a:rPr>
              <a:t>결괏값을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 각각 출력</a:t>
            </a:r>
            <a:endParaRPr lang="en-US" altLang="ko-KR" sz="12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두 </a:t>
            </a:r>
            <a:r>
              <a:rPr lang="ko-KR" altLang="en-US" sz="1200" dirty="0" err="1" smtClean="0">
                <a:latin typeface="a시월구일1" pitchFamily="18" charset="-127"/>
                <a:ea typeface="a시월구일1" pitchFamily="18" charset="-127"/>
              </a:rPr>
              <a:t>피연산자를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 인수로 하여 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mask </a:t>
            </a:r>
            <a:r>
              <a:rPr lang="ko-KR" altLang="en-US" sz="1200" dirty="0" smtClean="0">
                <a:latin typeface="a시월구일1" pitchFamily="18" charset="-127"/>
                <a:ea typeface="a시월구일1" pitchFamily="18" charset="-127"/>
              </a:rPr>
              <a:t>함수 호출</a:t>
            </a:r>
            <a:r>
              <a:rPr lang="en-US" altLang="ko-KR" sz="1200" dirty="0" smtClean="0">
                <a:latin typeface="a시월구일1" pitchFamily="18" charset="-127"/>
                <a:ea typeface="a시월구일1" pitchFamily="18" charset="-127"/>
              </a:rPr>
              <a:t>)</a:t>
            </a:r>
            <a:endParaRPr lang="ko-KR" altLang="en-US" sz="1200" dirty="0"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</TotalTime>
  <Words>724</Words>
  <Application>Microsoft Office PowerPoint</Application>
  <PresentationFormat>사용자 지정</PresentationFormat>
  <Paragraphs>208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굴림</vt:lpstr>
      <vt:lpstr>Arial</vt:lpstr>
      <vt:lpstr>맑은 고딕</vt:lpstr>
      <vt:lpstr>Aharoni</vt:lpstr>
      <vt:lpstr>a로케트</vt:lpstr>
      <vt:lpstr>a타임머신</vt:lpstr>
      <vt:lpstr>a옛날사진관5</vt:lpstr>
      <vt:lpstr>a시월구일2</vt:lpstr>
      <vt:lpstr>a시월구일1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최민규</cp:lastModifiedBy>
  <cp:revision>239</cp:revision>
  <dcterms:created xsi:type="dcterms:W3CDTF">2019-02-08T07:37:09Z</dcterms:created>
  <dcterms:modified xsi:type="dcterms:W3CDTF">2020-09-17T07:08:48Z</dcterms:modified>
</cp:coreProperties>
</file>