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32" r:id="rId5"/>
    <p:sldId id="431" r:id="rId6"/>
    <p:sldId id="433" r:id="rId7"/>
  </p:sldIdLst>
  <p:sldSz cx="12192000" cy="6858000"/>
  <p:notesSz cx="6858000" cy="9144000"/>
  <p:embeddedFontLst>
    <p:embeddedFont>
      <p:font typeface="맑은 고딕" pitchFamily="50" charset="-127"/>
      <p:regular r:id="rId8"/>
      <p:bold r:id="rId9"/>
    </p:embeddedFont>
    <p:embeddedFont>
      <p:font typeface="a로케트" pitchFamily="18" charset="-127"/>
      <p:regular r:id="rId10"/>
    </p:embeddedFont>
    <p:embeddedFont>
      <p:font typeface="a타임머신" pitchFamily="18" charset="-127"/>
      <p:regular r:id="rId11"/>
    </p:embeddedFont>
    <p:embeddedFont>
      <p:font typeface="a옛날사진관5" pitchFamily="18" charset="-127"/>
      <p:regular r:id="rId12"/>
    </p:embeddedFont>
    <p:embeddedFont>
      <p:font typeface="a시월구일2" pitchFamily="18" charset="-127"/>
      <p:regular r:id="rId13"/>
    </p:embeddedFont>
    <p:embeddedFont>
      <p:font typeface="a시월구일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E1BB"/>
    <a:srgbClr val="E27D45"/>
    <a:srgbClr val="854311"/>
    <a:srgbClr val="5C2E0C"/>
    <a:srgbClr val="773C0F"/>
    <a:srgbClr val="904812"/>
    <a:srgbClr val="89A6C8"/>
    <a:srgbClr val="B6CDEF"/>
    <a:srgbClr val="9DB4D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90" d="100"/>
          <a:sy n="90" d="100"/>
        </p:scale>
        <p:origin x="-43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3</a:t>
            </a:r>
            <a:r>
              <a:rPr lang="ko-KR" altLang="en-US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3-10</a:t>
            </a:r>
            <a:endParaRPr lang="ko-KR" altLang="en-US" sz="19900" kern="0" dirty="0">
              <a:solidFill>
                <a:schemeClr val="tx1">
                  <a:lumMod val="50000"/>
                  <a:lumOff val="50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3-10.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dincr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()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함수의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gdbgui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실행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3-10.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dincr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4465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dincr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 )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함수를 아래와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같이 각각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프로그램을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작성하고 컴파일 한 후 실행파일을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gdbgui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로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실행하여 메모리 및 레지스터 등의 상태 추적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실행 파일 생성을 위해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main()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 추가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아래와 같이 컴파일하고 주요 단계 실행 및 상태를 추적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캡쳐하고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설명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xmm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레지스터 보기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: (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gdb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 info registers see</a:t>
            </a:r>
            <a:endParaRPr lang="ko-KR" altLang="en-US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6960" y="3530600"/>
            <a:ext cx="9966960" cy="30469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dincr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 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소스 코드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                                                                    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위와 같이 최적화 버전으로 컴파일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9358" y="3990975"/>
            <a:ext cx="26479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7015" y="3820102"/>
            <a:ext cx="3024717" cy="271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3-10.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dincr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dincr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(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3266" y="2492586"/>
            <a:ext cx="5621867" cy="212365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p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가 가리키는 주소에 존재하는 값은 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3.7, 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v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의 값은 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6.3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이고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각각 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1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), %xmm0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저장되어있다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p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가 가리키는 주소에 존재하는 값은 부동 소수점 형이지만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인수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p 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자체는 포인터로서 정수형이므로 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할당된다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v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는 부동소수점형이므로 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%xmm0</a:t>
            </a:r>
            <a:r>
              <a:rPr lang="ko-KR" altLang="en-US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 할당됐다</a:t>
            </a:r>
            <a:r>
              <a:rPr lang="en-US" altLang="ko-KR" sz="11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100" b="1" dirty="0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①</a:t>
            </a:r>
            <a:r>
              <a:rPr lang="en-US" altLang="ko-KR" sz="1100" b="1" dirty="0" err="1" smtClean="0">
                <a:latin typeface="a시월구일1" pitchFamily="18" charset="-127"/>
                <a:ea typeface="a시월구일1" pitchFamily="18" charset="-127"/>
              </a:rPr>
              <a:t>movapd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 %xmm0, %xmm1: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%xmm0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v=6.3)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%xmm1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로 옮긴다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 </a:t>
            </a:r>
          </a:p>
          <a:p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부동소수점 데이터를 할당하는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XMM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레지스터들 중 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%xmm0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은 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return value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를 할당하는 역할을 수행하기 때문에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xmm1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로 옮기는 것이다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100" b="1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100" b="1" dirty="0" err="1" smtClean="0">
                <a:latin typeface="a시월구일1" pitchFamily="18" charset="-127"/>
                <a:ea typeface="a시월구일1" pitchFamily="18" charset="-127"/>
              </a:rPr>
              <a:t>movapd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연산은 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aligned packed double precision, 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, 16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바이트로 정렬되어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패킹된  더블 값을 </a:t>
            </a:r>
            <a:r>
              <a:rPr lang="en-US" altLang="ko-KR" sz="1100" b="1" dirty="0" err="1" smtClean="0">
                <a:latin typeface="a시월구일1" pitchFamily="18" charset="-127"/>
                <a:ea typeface="a시월구일1" pitchFamily="18" charset="-127"/>
              </a:rPr>
              <a:t>xmm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메모리에 복사하는 명령이다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.)</a:t>
            </a:r>
            <a:endParaRPr lang="en-US" altLang="ko-KR" sz="1100" b="1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428" y="6270818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movapd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%xmm0,%xmm1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3987" y="4028439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2192826" y="5494872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구부러진 연결선 51"/>
          <p:cNvCxnSpPr>
            <a:endCxn id="38" idx="1"/>
          </p:cNvCxnSpPr>
          <p:nvPr/>
        </p:nvCxnSpPr>
        <p:spPr>
          <a:xfrm>
            <a:off x="3623733" y="5179060"/>
            <a:ext cx="982134" cy="41607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2288" y="2445279"/>
            <a:ext cx="18002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2838" y="2444221"/>
            <a:ext cx="1935161" cy="93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9171" y="5924550"/>
            <a:ext cx="2143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8483" y="3428471"/>
            <a:ext cx="2019300" cy="54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" name="TextBox 58"/>
          <p:cNvSpPr txBox="1"/>
          <p:nvPr/>
        </p:nvSpPr>
        <p:spPr>
          <a:xfrm>
            <a:off x="665437" y="5245950"/>
            <a:ext cx="361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xmm0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1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2304" y="6092616"/>
            <a:ext cx="361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①연산 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xmm1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1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05867" y="5295053"/>
            <a:ext cx="5621867" cy="600164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16</a:t>
            </a:r>
            <a:r>
              <a:rPr lang="ko-KR" altLang="en-US" sz="1100" dirty="0" err="1" smtClean="0">
                <a:latin typeface="a시월구일1" pitchFamily="18" charset="-127"/>
                <a:ea typeface="a시월구일1" pitchFamily="18" charset="-127"/>
              </a:rPr>
              <a:t>진수값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0x4019333333333333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진수로 나타내면</a:t>
            </a:r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0100000000011001001100110011001100110011001100110011001100110011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이는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IEEE 754 </a:t>
            </a:r>
            <a:r>
              <a:rPr lang="ko-KR" altLang="en-US" sz="1100" dirty="0" err="1" smtClean="0">
                <a:latin typeface="a시월구일1" pitchFamily="18" charset="-127"/>
                <a:ea typeface="a시월구일1" pitchFamily="18" charset="-127"/>
              </a:rPr>
              <a:t>디코딩을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 거치면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6.3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6" cstate="print"/>
          <a:srcRect b="47721"/>
          <a:stretch>
            <a:fillRect/>
          </a:stretch>
        </p:blipFill>
        <p:spPr bwMode="auto">
          <a:xfrm>
            <a:off x="1426633" y="5088997"/>
            <a:ext cx="2209800" cy="19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직사각형 41"/>
          <p:cNvSpPr/>
          <p:nvPr/>
        </p:nvSpPr>
        <p:spPr>
          <a:xfrm>
            <a:off x="2274146" y="5083387"/>
            <a:ext cx="1349587" cy="191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3-10.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dincr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dincr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(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3266" y="2492586"/>
            <a:ext cx="5621867" cy="76944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a시월구일1" pitchFamily="18" charset="-127"/>
                <a:ea typeface="a시월구일1" pitchFamily="18" charset="-127"/>
              </a:rPr>
              <a:t>movsd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100" b="1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),%xmm0: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),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주소가 가리키는 위치에 존재하는 값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p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가 가리키는 값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3.7)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%xmm0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(double x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return value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return value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를 할당하는 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%xmm0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x</a:t>
            </a:r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를 의미하게 된다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en-US" altLang="ko-KR" sz="1100" b="1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895" y="6423218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movsd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(%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), %xmm0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2520" y="4180839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2218227" y="5630339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구부러진 연결선 51"/>
          <p:cNvCxnSpPr>
            <a:stCxn id="47" idx="3"/>
            <a:endCxn id="24" idx="1"/>
          </p:cNvCxnSpPr>
          <p:nvPr/>
        </p:nvCxnSpPr>
        <p:spPr>
          <a:xfrm>
            <a:off x="4834466" y="2757594"/>
            <a:ext cx="558800" cy="11971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2288" y="2445279"/>
            <a:ext cx="18002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2838" y="2444221"/>
            <a:ext cx="1935161" cy="93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직사각형 46"/>
          <p:cNvSpPr/>
          <p:nvPr/>
        </p:nvSpPr>
        <p:spPr>
          <a:xfrm>
            <a:off x="3061546" y="2653454"/>
            <a:ext cx="1772920" cy="208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80770" y="5389883"/>
            <a:ext cx="361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▲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메모리값</a:t>
            </a:r>
            <a:endParaRPr lang="ko-KR" altLang="en-US" sz="11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0838" y="6236550"/>
            <a:ext cx="361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연산 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xmm0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1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549400" y="2751667"/>
            <a:ext cx="880534" cy="186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6898" y="4501091"/>
            <a:ext cx="303847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/>
          <a:srcRect b="75848"/>
          <a:stretch>
            <a:fillRect/>
          </a:stretch>
        </p:blipFill>
        <p:spPr bwMode="auto">
          <a:xfrm>
            <a:off x="1184807" y="5039254"/>
            <a:ext cx="2608262" cy="235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63135" y="6085416"/>
            <a:ext cx="2133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구부러진 연결선 62"/>
          <p:cNvCxnSpPr>
            <a:stCxn id="2057" idx="2"/>
            <a:endCxn id="2058" idx="0"/>
          </p:cNvCxnSpPr>
          <p:nvPr/>
        </p:nvCxnSpPr>
        <p:spPr>
          <a:xfrm rot="5400000">
            <a:off x="2333231" y="4866348"/>
            <a:ext cx="328613" cy="1719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 71"/>
          <p:cNvCxnSpPr>
            <a:stCxn id="74" idx="3"/>
            <a:endCxn id="73" idx="1"/>
          </p:cNvCxnSpPr>
          <p:nvPr/>
        </p:nvCxnSpPr>
        <p:spPr>
          <a:xfrm flipV="1">
            <a:off x="3471333" y="5097106"/>
            <a:ext cx="2146257" cy="107086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617590" y="4712385"/>
            <a:ext cx="4972918" cy="76944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16</a:t>
            </a:r>
            <a:r>
              <a:rPr lang="ko-KR" altLang="en-US" sz="1100" dirty="0" err="1" smtClean="0">
                <a:latin typeface="a시월구일1" pitchFamily="18" charset="-127"/>
                <a:ea typeface="a시월구일1" pitchFamily="18" charset="-127"/>
              </a:rPr>
              <a:t>진수값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0x400d99999999999a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진수로 나타내면</a:t>
            </a:r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0100000000001101100110011001100110011001100110011001100110011010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이는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IEEE 754 </a:t>
            </a:r>
            <a:r>
              <a:rPr lang="ko-KR" altLang="en-US" sz="1100" dirty="0" err="1" smtClean="0">
                <a:latin typeface="a시월구일1" pitchFamily="18" charset="-127"/>
                <a:ea typeface="a시월구일1" pitchFamily="18" charset="-127"/>
              </a:rPr>
              <a:t>디코딩을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 거치면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3.7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150533" y="6096000"/>
            <a:ext cx="1320800" cy="143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266" y="3397654"/>
            <a:ext cx="1938338" cy="7843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3-10.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dincr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dincr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(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3266" y="2492586"/>
            <a:ext cx="5621867" cy="1277273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100" b="1" dirty="0" err="1" smtClean="0">
                <a:latin typeface="a시월구일1" pitchFamily="18" charset="-127"/>
                <a:ea typeface="a시월구일1" pitchFamily="18" charset="-127"/>
              </a:rPr>
              <a:t>addsd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 %xmm0, %xmm1: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%xmm0(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지역 변수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x = 3.7)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%xmm1(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v=6.3)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값을 더한 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%xmm1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에 결과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(10.0)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를 할당한다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b="1" dirty="0" err="1" smtClean="0">
                <a:latin typeface="a시월구일1" pitchFamily="18" charset="-127"/>
                <a:ea typeface="a시월구일1" pitchFamily="18" charset="-127"/>
              </a:rPr>
              <a:t>movsd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 %xmm1, (%</a:t>
            </a:r>
            <a:r>
              <a:rPr lang="en-US" altLang="ko-KR" sz="1100" b="1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b="1" dirty="0" smtClean="0">
                <a:latin typeface="a시월구일1" pitchFamily="18" charset="-127"/>
                <a:ea typeface="a시월구일1" pitchFamily="18" charset="-127"/>
              </a:rPr>
              <a:t>):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%xmm1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①덧셈 연산의 </a:t>
            </a:r>
            <a:r>
              <a:rPr lang="ko-KR" altLang="en-US" sz="1100" dirty="0" err="1" smtClean="0">
                <a:latin typeface="a시월구일1" pitchFamily="18" charset="-127"/>
                <a:ea typeface="a시월구일1" pitchFamily="18" charset="-127"/>
              </a:rPr>
              <a:t>결괏값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10.0)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),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가 주소로서 가리키도록 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.(*p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10.0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주소를 가리키게 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b="1" dirty="0" smtClean="0">
                <a:latin typeface="a시월구일1" pitchFamily="18" charset="-127"/>
                <a:ea typeface="a시월구일1" pitchFamily="18" charset="-127"/>
              </a:rPr>
              <a:t>③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%xmm0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값을 리턴한다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235" y="6423218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addsd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%xmm0, %xmm1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52" name="구부러진 연결선 51"/>
          <p:cNvCxnSpPr>
            <a:stCxn id="47" idx="3"/>
            <a:endCxn id="24" idx="1"/>
          </p:cNvCxnSpPr>
          <p:nvPr/>
        </p:nvCxnSpPr>
        <p:spPr>
          <a:xfrm flipV="1">
            <a:off x="4851399" y="3131223"/>
            <a:ext cx="541867" cy="9203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2288" y="2445279"/>
            <a:ext cx="18002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2838" y="2444221"/>
            <a:ext cx="1935161" cy="93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직사각형 46"/>
          <p:cNvSpPr/>
          <p:nvPr/>
        </p:nvSpPr>
        <p:spPr>
          <a:xfrm>
            <a:off x="3078479" y="2848187"/>
            <a:ext cx="1772920" cy="75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90838" y="6236550"/>
            <a:ext cx="361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연산 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xmm1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1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557867" y="2895600"/>
            <a:ext cx="880534" cy="186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2" y="4688416"/>
            <a:ext cx="2133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TextBox 72"/>
          <p:cNvSpPr txBox="1"/>
          <p:nvPr/>
        </p:nvSpPr>
        <p:spPr>
          <a:xfrm>
            <a:off x="3644857" y="4399118"/>
            <a:ext cx="3534876" cy="93871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16</a:t>
            </a:r>
            <a:r>
              <a:rPr lang="ko-KR" altLang="en-US" sz="1100" dirty="0" err="1" smtClean="0">
                <a:latin typeface="a시월구일1" pitchFamily="18" charset="-127"/>
                <a:ea typeface="a시월구일1" pitchFamily="18" charset="-127"/>
              </a:rPr>
              <a:t>진수값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0x 4024000000000000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진수로 나타내면</a:t>
            </a:r>
            <a:endParaRPr lang="en-US" altLang="ko-KR" sz="11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0100000000100100000000000000000000000000000000000000000000000000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이고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이는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IEEE 754 </a:t>
            </a:r>
            <a:r>
              <a:rPr lang="ko-KR" altLang="en-US" sz="1100" dirty="0" err="1" smtClean="0">
                <a:latin typeface="a시월구일1" pitchFamily="18" charset="-127"/>
                <a:ea typeface="a시월구일1" pitchFamily="18" charset="-127"/>
              </a:rPr>
              <a:t>디코딩을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 거치면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10.0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2520" y="4180839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지역 변수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266" y="3397654"/>
            <a:ext cx="1938338" cy="7843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6741" y="6076949"/>
            <a:ext cx="2152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1659462" y="4856484"/>
            <a:ext cx="1684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연산 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xmm0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1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3038" y="5128683"/>
            <a:ext cx="2143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1659462" y="5313684"/>
            <a:ext cx="1684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연산 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xmm1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1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2218227" y="5630339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209800" y="6087533"/>
            <a:ext cx="1320800" cy="143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구부러진 연결선 71"/>
          <p:cNvCxnSpPr>
            <a:stCxn id="46" idx="3"/>
            <a:endCxn id="73" idx="2"/>
          </p:cNvCxnSpPr>
          <p:nvPr/>
        </p:nvCxnSpPr>
        <p:spPr>
          <a:xfrm flipV="1">
            <a:off x="3530600" y="5337837"/>
            <a:ext cx="1881695" cy="821663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96436" y="4678681"/>
            <a:ext cx="361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연산 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메모리값</a:t>
            </a:r>
            <a:endParaRPr lang="ko-KR" altLang="en-US" sz="11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26364" y="3925358"/>
            <a:ext cx="303847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9" cstate="print"/>
          <a:srcRect b="75848"/>
          <a:stretch>
            <a:fillRect/>
          </a:stretch>
        </p:blipFill>
        <p:spPr bwMode="auto">
          <a:xfrm>
            <a:off x="7924273" y="4463521"/>
            <a:ext cx="2608262" cy="235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56" name="구부러진 연결선 55"/>
          <p:cNvCxnSpPr>
            <a:stCxn id="54" idx="2"/>
            <a:endCxn id="55" idx="0"/>
          </p:cNvCxnSpPr>
          <p:nvPr/>
        </p:nvCxnSpPr>
        <p:spPr>
          <a:xfrm rot="5400000">
            <a:off x="9072697" y="4290615"/>
            <a:ext cx="328613" cy="1719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00974" y="5942013"/>
            <a:ext cx="2873926" cy="247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03608" y="5316538"/>
            <a:ext cx="306705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58" name="구부러진 연결선 57"/>
          <p:cNvCxnSpPr>
            <a:stCxn id="3077" idx="2"/>
            <a:endCxn id="3075" idx="0"/>
          </p:cNvCxnSpPr>
          <p:nvPr/>
        </p:nvCxnSpPr>
        <p:spPr>
          <a:xfrm rot="16200000" flipH="1">
            <a:off x="9043860" y="5747936"/>
            <a:ext cx="387350" cy="80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아래쪽 화살표 66"/>
          <p:cNvSpPr/>
          <p:nvPr/>
        </p:nvSpPr>
        <p:spPr>
          <a:xfrm>
            <a:off x="9000027" y="4927606"/>
            <a:ext cx="436880" cy="406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379503" y="6202681"/>
            <a:ext cx="361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연산 후 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1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1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dirty="0" smtClean="0">
                <a:latin typeface="a시월구일1" pitchFamily="18" charset="-127"/>
                <a:ea typeface="a시월구일1" pitchFamily="18" charset="-127"/>
              </a:rPr>
              <a:t>의 메모리값</a:t>
            </a:r>
            <a:endParaRPr lang="ko-KR" altLang="en-US" sz="11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54102" y="6423218"/>
            <a:ext cx="361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②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movsd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%xmm1, (%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400" dirty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606</Words>
  <Application>Microsoft Office PowerPoint</Application>
  <PresentationFormat>사용자 지정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굴림</vt:lpstr>
      <vt:lpstr>Arial</vt:lpstr>
      <vt:lpstr>맑은 고딕</vt:lpstr>
      <vt:lpstr>Aharoni</vt:lpstr>
      <vt:lpstr>a로케트</vt:lpstr>
      <vt:lpstr>a타임머신</vt:lpstr>
      <vt:lpstr>a옛날사진관5</vt:lpstr>
      <vt:lpstr>a시월구일2</vt:lpstr>
      <vt:lpstr>a시월구일1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323</cp:revision>
  <dcterms:created xsi:type="dcterms:W3CDTF">2019-02-08T07:37:09Z</dcterms:created>
  <dcterms:modified xsi:type="dcterms:W3CDTF">2020-10-26T17:23:55Z</dcterms:modified>
</cp:coreProperties>
</file>