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380" r:id="rId3"/>
    <p:sldId id="398" r:id="rId4"/>
    <p:sldId id="431" r:id="rId5"/>
    <p:sldId id="466" r:id="rId6"/>
    <p:sldId id="463" r:id="rId7"/>
    <p:sldId id="467" r:id="rId8"/>
    <p:sldId id="464" r:id="rId9"/>
    <p:sldId id="473" r:id="rId10"/>
    <p:sldId id="465" r:id="rId11"/>
    <p:sldId id="468" r:id="rId12"/>
    <p:sldId id="469" r:id="rId13"/>
    <p:sldId id="470" r:id="rId14"/>
    <p:sldId id="471" r:id="rId15"/>
    <p:sldId id="472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7" r:id="rId29"/>
  </p:sldIdLst>
  <p:sldSz cx="12192000" cy="6858000"/>
  <p:notesSz cx="6858000" cy="9144000"/>
  <p:embeddedFontLst>
    <p:embeddedFont>
      <p:font typeface="맑은 고딕" pitchFamily="50" charset="-127"/>
      <p:regular r:id="rId30"/>
      <p:bold r:id="rId31"/>
    </p:embeddedFont>
    <p:embeddedFont>
      <p:font typeface="a로케트" pitchFamily="18" charset="-127"/>
      <p:regular r:id="rId32"/>
    </p:embeddedFont>
    <p:embeddedFont>
      <p:font typeface="a타임머신" pitchFamily="18" charset="-127"/>
      <p:regular r:id="rId33"/>
    </p:embeddedFont>
    <p:embeddedFont>
      <p:font typeface="a옛날사진관5" pitchFamily="18" charset="-127"/>
      <p:regular r:id="rId34"/>
    </p:embeddedFont>
    <p:embeddedFont>
      <p:font typeface="a시월구일2" pitchFamily="18" charset="-127"/>
      <p:regular r:id="rId35"/>
    </p:embeddedFont>
    <p:embeddedFont>
      <p:font typeface="a시월구일1" pitchFamily="18" charset="-127"/>
      <p:regular r:id="rId36"/>
    </p:embeddedFont>
    <p:embeddedFont>
      <p:font typeface="a시월구일3" pitchFamily="18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E1BB"/>
    <a:srgbClr val="E27D45"/>
    <a:srgbClr val="854311"/>
    <a:srgbClr val="5C2E0C"/>
    <a:srgbClr val="773C0F"/>
    <a:srgbClr val="904812"/>
    <a:srgbClr val="89A6C8"/>
    <a:srgbClr val="B6CDEF"/>
    <a:srgbClr val="9DB4D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 snapToGrid="0">
      <p:cViewPr>
        <p:scale>
          <a:sx n="90" d="100"/>
          <a:sy n="90" d="100"/>
        </p:scale>
        <p:origin x="-437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5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8.png"/><Relationship Id="rId7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5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5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6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38.png"/><Relationship Id="rId7" Type="http://schemas.openxmlformats.org/officeDocument/2006/relationships/image" Target="../media/image6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en-US" altLang="ko-KR" sz="9600" b="1" kern="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3</a:t>
            </a:r>
            <a:r>
              <a:rPr lang="ko-KR" altLang="en-US" sz="9600" b="1" kern="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장 과제</a:t>
            </a: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3-9</a:t>
            </a:r>
            <a:endParaRPr lang="ko-KR" altLang="en-US" sz="19900" kern="0" dirty="0">
              <a:solidFill>
                <a:schemeClr val="tx1">
                  <a:lumMod val="50000"/>
                  <a:lumOff val="50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3-7. call_incr2(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call_incr2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4960" y="2458720"/>
            <a:ext cx="5648960" cy="24622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값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(call_incr2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함수에서 사용했던 인수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x = 16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값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과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 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값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incr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함수에서 리턴 된 결과값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을 더해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스택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포인터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rsp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상수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0x10(10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진수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:16)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을 더한다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 = 16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바이트의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스택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공간을 다시 반환한다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이는 데이터 구조적으로 두 번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pop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연산을 한 것과 동일하다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.)</a:t>
            </a:r>
          </a:p>
          <a:p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 marL="228600" indent="-228600">
              <a:buAutoNum type="circleNumDbPlain" startAt="3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처음에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스택에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할당했던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main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함수 에서 사용되었을지 모르는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스택에서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꺼낸다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228600" indent="-228600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 marL="228600" indent="-228600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④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값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(15229)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을 리턴한다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17733" y="6278879"/>
            <a:ext cx="193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③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pop 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29320" y="6390640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3548" y="2462530"/>
            <a:ext cx="2343825" cy="2251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110" y="2476819"/>
            <a:ext cx="1956095" cy="158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>
            <a:off x="2998894" y="3882813"/>
            <a:ext cx="2286000" cy="799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57386" y="6170506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①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add 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rbx,%rax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82134" y="3330785"/>
            <a:ext cx="1940560" cy="699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>
            <a:off x="7069666" y="5571066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5262033"/>
            <a:ext cx="1981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3258" y="5584825"/>
            <a:ext cx="2114550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91141" y="5981700"/>
            <a:ext cx="215265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6" name="아래쪽 화살표 35"/>
          <p:cNvSpPr/>
          <p:nvPr/>
        </p:nvSpPr>
        <p:spPr>
          <a:xfrm>
            <a:off x="2252133" y="5765799"/>
            <a:ext cx="436880" cy="34713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302933" y="5291669"/>
            <a:ext cx="120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시월구일3" pitchFamily="18" charset="-127"/>
                <a:ea typeface="a시월구일3" pitchFamily="18" charset="-127"/>
              </a:rPr>
              <a:t>+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latin typeface="a시월구일3" pitchFamily="18" charset="-127"/>
              <a:ea typeface="a시월구일3" pitchFamily="18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50012" y="5281611"/>
            <a:ext cx="1933575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49637" y="6020330"/>
            <a:ext cx="2752725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55304" y="5985404"/>
            <a:ext cx="1838325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83505" y="5374746"/>
            <a:ext cx="2752725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3640665" y="6246706"/>
            <a:ext cx="228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②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add $0x10,%rsp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4" name="아래쪽 화살표 43"/>
          <p:cNvSpPr/>
          <p:nvPr/>
        </p:nvSpPr>
        <p:spPr>
          <a:xfrm>
            <a:off x="4555066" y="5647266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040814" y="5645151"/>
            <a:ext cx="1171575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33868" y="5030788"/>
            <a:ext cx="2578026" cy="26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46"/>
          <p:cNvSpPr txBox="1"/>
          <p:nvPr/>
        </p:nvSpPr>
        <p:spPr>
          <a:xfrm>
            <a:off x="8495454" y="5298440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main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에서 출력 결과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3-7. call_incr2(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call_incr2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31466" y="5861209"/>
            <a:ext cx="193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(pop %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en-US" altLang="ko-KR" sz="14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)</a:t>
            </a:r>
            <a:endParaRPr lang="ko-KR" altLang="en-US" sz="1400" b="1" dirty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3548" y="2428662"/>
            <a:ext cx="2343825" cy="2251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110" y="2476819"/>
            <a:ext cx="1956095" cy="158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>
            <a:off x="2998894" y="3848945"/>
            <a:ext cx="2286000" cy="799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82134" y="3330785"/>
            <a:ext cx="1940560" cy="699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>
            <a:off x="5748866" y="5830730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9212" y="5541275"/>
            <a:ext cx="1933575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34504" y="6245068"/>
            <a:ext cx="1838325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2277533" y="4713128"/>
          <a:ext cx="2692401" cy="182979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92401"/>
              </a:tblGrid>
              <a:tr h="343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…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425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0x654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(call_incr2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906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$0x0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(Main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380068" y="5906931"/>
            <a:ext cx="117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%</a:t>
            </a:r>
            <a:r>
              <a:rPr lang="en-US" altLang="ko-KR" b="1" dirty="0" err="1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rsp</a:t>
            </a:r>
            <a:r>
              <a:rPr lang="ko-KR" altLang="en-US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→</a:t>
            </a:r>
            <a:endParaRPr lang="ko-KR" altLang="en-US" b="1" dirty="0">
              <a:ln>
                <a:solidFill>
                  <a:schemeClr val="bg1"/>
                </a:solidFill>
              </a:ln>
              <a:latin typeface="a시월구일3" pitchFamily="18" charset="-127"/>
              <a:ea typeface="a시월구일3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47411" y="6518931"/>
            <a:ext cx="4003040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(add $0x10,%rsp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를 통해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16byte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크기의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스택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공간 삭제됨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296161" y="5660813"/>
            <a:ext cx="2656840" cy="850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구부러진 연결선 46"/>
          <p:cNvCxnSpPr>
            <a:endCxn id="35" idx="1"/>
          </p:cNvCxnSpPr>
          <p:nvPr/>
        </p:nvCxnSpPr>
        <p:spPr>
          <a:xfrm flipV="1">
            <a:off x="4936067" y="6033930"/>
            <a:ext cx="812799" cy="4064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8356600" y="5441262"/>
          <a:ext cx="2692401" cy="92286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92401"/>
              </a:tblGrid>
              <a:tr h="343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…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425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0x654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(call_incr2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아래쪽 화살표 48"/>
          <p:cNvSpPr/>
          <p:nvPr/>
        </p:nvSpPr>
        <p:spPr>
          <a:xfrm rot="16200000">
            <a:off x="7498079" y="5241450"/>
            <a:ext cx="436880" cy="111082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950945" y="6400397"/>
            <a:ext cx="1429188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pop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연산 수행 후</a:t>
            </a:r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69558" y="4431453"/>
            <a:ext cx="4765041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왼쪽 코드를 통한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스택의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변화를 아래 그림과 같이 나타낼 수 있다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16802" y="5983131"/>
            <a:ext cx="117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%</a:t>
            </a:r>
            <a:r>
              <a:rPr lang="en-US" altLang="ko-KR" b="1" dirty="0" err="1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rsp</a:t>
            </a:r>
            <a:r>
              <a:rPr lang="ko-KR" altLang="en-US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→</a:t>
            </a:r>
            <a:endParaRPr lang="ko-KR" altLang="en-US" b="1" dirty="0">
              <a:ln>
                <a:solidFill>
                  <a:schemeClr val="bg1"/>
                </a:solidFill>
              </a:ln>
              <a:latin typeface="a시월구일3" pitchFamily="18" charset="-127"/>
              <a:ea typeface="a시월구일3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3-8. </a:t>
              </a:r>
              <a:r>
                <a:rPr lang="en-US" altLang="ko-KR" sz="4000" kern="0" dirty="0" err="1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pcount_r</a:t>
              </a: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()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함수의 </a:t>
              </a:r>
              <a:r>
                <a:rPr lang="en-US" altLang="ko-KR" sz="4000" kern="0" dirty="0" err="1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gdbgui</a:t>
              </a: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실행</a:t>
              </a: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02877" y="5465567"/>
            <a:ext cx="675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실습 과제</a:t>
            </a:r>
            <a:endParaRPr lang="ko-KR" altLang="en-US" sz="1400" dirty="0">
              <a:solidFill>
                <a:schemeClr val="bg1"/>
              </a:solidFill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3-8.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166199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문제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가상머신에서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앞의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pcount_r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 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함수를 아래와 같이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C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프로그램을 작성하고 컴파일 한 후 실행파일을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gdbgui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로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실행하여 메모리 및 레지스터 등의 상태 추적</a:t>
            </a: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실행파일 생성을 위해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main()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함수 추가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아래와 같이 컴파일하고 주요 단계 실행 및 상태를 추적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캡쳐하고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설명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Og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 –g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fno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 –stack-protector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옵션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스택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손상 검출 코드 생략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각 단계에서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스택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프레임 내용 도시하고 설명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최소한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3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번 이상의 재귀적 호출을 하도록 실행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6960" y="3769360"/>
            <a:ext cx="9966960" cy="30469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소스 코드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&gt;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42818"/>
          <a:stretch>
            <a:fillRect/>
          </a:stretch>
        </p:blipFill>
        <p:spPr bwMode="auto">
          <a:xfrm>
            <a:off x="1148292" y="4157133"/>
            <a:ext cx="4014042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t="60027"/>
          <a:stretch>
            <a:fillRect/>
          </a:stretch>
        </p:blipFill>
        <p:spPr bwMode="auto">
          <a:xfrm>
            <a:off x="5246157" y="4148667"/>
            <a:ext cx="5767306" cy="193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3-8.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64633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 -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Og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-g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–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fno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-stack-protector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버전 컴파일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dirty="0" err="1" smtClean="0">
                <a:latin typeface="a시월구일1" pitchFamily="18" charset="-127"/>
                <a:ea typeface="a시월구일1" pitchFamily="18" charset="-127"/>
              </a:rPr>
              <a:t>가상머신에서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 앞의 </a:t>
            </a:r>
            <a:r>
              <a:rPr lang="en-US" altLang="ko-KR" dirty="0" err="1" smtClean="0">
                <a:latin typeface="a시월구일1" pitchFamily="18" charset="-127"/>
                <a:ea typeface="a시월구일1" pitchFamily="18" charset="-127"/>
              </a:rPr>
              <a:t>pcount_r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( )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함수를 아래와 같이 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–</a:t>
            </a:r>
            <a:r>
              <a:rPr lang="en-US" altLang="ko-KR" dirty="0" err="1" smtClean="0">
                <a:latin typeface="a시월구일1" pitchFamily="18" charset="-127"/>
                <a:ea typeface="a시월구일1" pitchFamily="18" charset="-127"/>
              </a:rPr>
              <a:t>Og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 –g -</a:t>
            </a:r>
            <a:r>
              <a:rPr lang="en-US" altLang="ko-KR" dirty="0" err="1" smtClean="0">
                <a:latin typeface="a시월구일1" pitchFamily="18" charset="-127"/>
                <a:ea typeface="a시월구일1" pitchFamily="18" charset="-127"/>
              </a:rPr>
              <a:t>fno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옵션으로 컴파일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609" y="3055408"/>
            <a:ext cx="10177992" cy="106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3-8.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–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x1&gt;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4959" y="2458720"/>
            <a:ext cx="5874173" cy="230832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*main</a:t>
            </a:r>
            <a:r>
              <a:rPr lang="ko-KR" altLang="en-US" sz="1200" b="1" dirty="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에서 전달된 인수 </a:t>
            </a:r>
            <a:r>
              <a:rPr lang="en-US" altLang="ko-KR" sz="1200" b="1" dirty="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x</a:t>
            </a:r>
            <a:r>
              <a:rPr lang="ko-KR" altLang="en-US" sz="1200" b="1" dirty="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의 값은 </a:t>
            </a:r>
            <a:r>
              <a:rPr lang="en-US" altLang="ko-KR" sz="1200" b="1" dirty="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7</a:t>
            </a:r>
            <a:r>
              <a:rPr lang="ko-KR" altLang="en-US" sz="1200" b="1" dirty="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b="1" dirty="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2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2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가장 먼저</a:t>
            </a:r>
            <a:r>
              <a:rPr lang="en-US" altLang="ko-KR" sz="12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main </a:t>
            </a:r>
            <a:r>
              <a:rPr lang="ko-KR" altLang="en-US" sz="12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함수에서 </a:t>
            </a:r>
            <a:r>
              <a:rPr lang="en-US" altLang="ko-KR" sz="1200" b="1" dirty="0" err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pcount_r</a:t>
            </a:r>
            <a:r>
              <a:rPr lang="en-US" altLang="ko-KR" sz="12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함수를 호출할 때 리턴 될 </a:t>
            </a:r>
            <a:r>
              <a:rPr lang="ko-KR" altLang="en-US" sz="1200" b="1" dirty="0" err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주소값이</a:t>
            </a:r>
            <a:r>
              <a:rPr lang="ko-KR" altLang="en-US" sz="12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b="1" dirty="0" err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스택에</a:t>
            </a:r>
            <a:r>
              <a:rPr lang="ko-KR" altLang="en-US" sz="12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저장된다</a:t>
            </a:r>
            <a:r>
              <a:rPr lang="en-US" altLang="ko-KR" sz="12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                                                 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if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조건문에서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값을 먼저 체크한다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 %test 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 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연산을 통해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인지 체크한 후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jne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(lump not equal)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명령을 통해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이 아닐 때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zf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!=1) 0x675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로 점프한다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② 만약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이 아니라면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main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에서 사용되었을 수 있는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값을 스택에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push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callee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-save)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③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x = 7)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3120" y="4663440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6" name="아래쪽 화살표 35"/>
          <p:cNvSpPr/>
          <p:nvPr/>
        </p:nvSpPr>
        <p:spPr>
          <a:xfrm>
            <a:off x="4597401" y="5616791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949786" y="6382179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③에서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6147" y="6397413"/>
            <a:ext cx="361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▲ ②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스택에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저장될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main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값</a:t>
            </a:r>
            <a:endParaRPr lang="ko-KR" altLang="en-US" sz="12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0538" y="2502430"/>
            <a:ext cx="22193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 b="42818"/>
          <a:stretch>
            <a:fillRect/>
          </a:stretch>
        </p:blipFill>
        <p:spPr bwMode="auto">
          <a:xfrm>
            <a:off x="267759" y="2472267"/>
            <a:ext cx="2746449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직사각형 39"/>
          <p:cNvSpPr/>
          <p:nvPr/>
        </p:nvSpPr>
        <p:spPr>
          <a:xfrm>
            <a:off x="3036146" y="2734733"/>
            <a:ext cx="2196254" cy="364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8201" y="2879196"/>
            <a:ext cx="21336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17625" y="6118755"/>
            <a:ext cx="188595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07029" y="5284259"/>
            <a:ext cx="1971675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1" name="직사각형 40"/>
          <p:cNvSpPr/>
          <p:nvPr/>
        </p:nvSpPr>
        <p:spPr>
          <a:xfrm>
            <a:off x="3036146" y="2489200"/>
            <a:ext cx="2196254" cy="245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구부러진 연결선 41"/>
          <p:cNvCxnSpPr>
            <a:stCxn id="40" idx="3"/>
            <a:endCxn id="41" idx="3"/>
          </p:cNvCxnSpPr>
          <p:nvPr/>
        </p:nvCxnSpPr>
        <p:spPr>
          <a:xfrm flipV="1">
            <a:off x="5232400" y="2611967"/>
            <a:ext cx="12700" cy="304800"/>
          </a:xfrm>
          <a:prstGeom prst="curvedConnector3">
            <a:avLst>
              <a:gd name="adj1" fmla="val 220000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14679" y="3302000"/>
            <a:ext cx="2374053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53079" y="3420534"/>
            <a:ext cx="2196254" cy="245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구부러진 연결선 53"/>
          <p:cNvCxnSpPr>
            <a:stCxn id="40" idx="1"/>
            <a:endCxn id="53" idx="1"/>
          </p:cNvCxnSpPr>
          <p:nvPr/>
        </p:nvCxnSpPr>
        <p:spPr>
          <a:xfrm rot="10800000" flipH="1" flipV="1">
            <a:off x="3036145" y="2916767"/>
            <a:ext cx="16933" cy="626534"/>
          </a:xfrm>
          <a:prstGeom prst="curvedConnector3">
            <a:avLst>
              <a:gd name="adj1" fmla="val -205003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22375" y="4115330"/>
            <a:ext cx="131445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9" name="TextBox 58"/>
          <p:cNvSpPr txBox="1"/>
          <p:nvPr/>
        </p:nvSpPr>
        <p:spPr>
          <a:xfrm>
            <a:off x="1058334" y="5559212"/>
            <a:ext cx="2479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▲ ①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endParaRPr lang="ko-KR" altLang="en-US" sz="12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52863" y="5327649"/>
            <a:ext cx="1895475" cy="26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35929" y="6042025"/>
            <a:ext cx="18954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6968066" y="4876799"/>
          <a:ext cx="2692401" cy="158496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92401"/>
              </a:tblGrid>
              <a:tr h="385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…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376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59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$0x0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(main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6742853" y="6416046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현재까지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스택의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상태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36736" y="6008531"/>
            <a:ext cx="117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%</a:t>
            </a:r>
            <a:r>
              <a:rPr lang="en-US" altLang="ko-KR" b="1" dirty="0" err="1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rsp</a:t>
            </a:r>
            <a:r>
              <a:rPr lang="ko-KR" altLang="en-US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→</a:t>
            </a:r>
            <a:endParaRPr lang="ko-KR" altLang="en-US" b="1" dirty="0">
              <a:ln>
                <a:solidFill>
                  <a:schemeClr val="bg1"/>
                </a:solidFill>
              </a:ln>
              <a:latin typeface="a시월구일3" pitchFamily="18" charset="-127"/>
              <a:ea typeface="a시월구일3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3-8.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–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x1 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4959" y="2458720"/>
            <a:ext cx="5874173" cy="12003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① 상수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$0x1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ebx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값과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and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연산 한 뒤 결과를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ebx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 (AND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연산 결과는 어차피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32-bit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범위로도 충분히 계산할 수 있으므로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ebx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를 이용한다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.)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x =7)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을 쉬프트 연산한 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 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③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pcount_r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함수를 호출한다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p_count_r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리턴 주소 값이 스택에 할당된다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3120" y="4663440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6" name="아래쪽 화살표 35"/>
          <p:cNvSpPr/>
          <p:nvPr/>
        </p:nvSpPr>
        <p:spPr>
          <a:xfrm>
            <a:off x="1913468" y="5633723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5853" y="6399111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① 에서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and $0x1,%ebx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0538" y="2502430"/>
            <a:ext cx="22193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 b="42818"/>
          <a:stretch>
            <a:fillRect/>
          </a:stretch>
        </p:blipFill>
        <p:spPr bwMode="auto">
          <a:xfrm>
            <a:off x="267759" y="2472267"/>
            <a:ext cx="2746449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직사각형 47"/>
          <p:cNvSpPr/>
          <p:nvPr/>
        </p:nvSpPr>
        <p:spPr>
          <a:xfrm>
            <a:off x="614679" y="3302000"/>
            <a:ext cx="2374053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27679" y="3640667"/>
            <a:ext cx="2196254" cy="516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2375" y="4115330"/>
            <a:ext cx="131445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9" name="TextBox 58"/>
          <p:cNvSpPr txBox="1"/>
          <p:nvPr/>
        </p:nvSpPr>
        <p:spPr>
          <a:xfrm>
            <a:off x="3200401" y="6422811"/>
            <a:ext cx="24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②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shr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36663" y="5254623"/>
            <a:ext cx="18954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6553199" y="4224865"/>
          <a:ext cx="2692401" cy="218248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92401"/>
              </a:tblGrid>
              <a:tr h="385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…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376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59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$0x0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(main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5975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6048586" y="6432980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현재까지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스택의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상태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37995" y="5488515"/>
            <a:ext cx="1895475" cy="26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35593" y="6123515"/>
            <a:ext cx="1962150" cy="26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84033" y="6152621"/>
            <a:ext cx="19050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4" name="아래쪽 화살표 43"/>
          <p:cNvSpPr/>
          <p:nvPr/>
        </p:nvSpPr>
        <p:spPr>
          <a:xfrm>
            <a:off x="4182535" y="5752257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구부러진 연결선 44"/>
          <p:cNvCxnSpPr>
            <a:stCxn id="53" idx="3"/>
            <a:endCxn id="51" idx="3"/>
          </p:cNvCxnSpPr>
          <p:nvPr/>
        </p:nvCxnSpPr>
        <p:spPr>
          <a:xfrm flipV="1">
            <a:off x="5223933" y="2810934"/>
            <a:ext cx="42333" cy="1087966"/>
          </a:xfrm>
          <a:prstGeom prst="curvedConnector3">
            <a:avLst>
              <a:gd name="adj1" fmla="val 52000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070012" y="2726267"/>
            <a:ext cx="2196254" cy="1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672669" y="5881531"/>
            <a:ext cx="117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%</a:t>
            </a:r>
            <a:r>
              <a:rPr lang="en-US" altLang="ko-KR" b="1" dirty="0" err="1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rsp</a:t>
            </a:r>
            <a:r>
              <a:rPr lang="ko-KR" altLang="en-US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→</a:t>
            </a:r>
            <a:endParaRPr lang="ko-KR" altLang="en-US" b="1" dirty="0">
              <a:ln>
                <a:solidFill>
                  <a:schemeClr val="bg1"/>
                </a:solidFill>
              </a:ln>
              <a:latin typeface="a시월구일3" pitchFamily="18" charset="-127"/>
              <a:ea typeface="a시월구일3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3-8.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–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x2 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4959" y="2458720"/>
            <a:ext cx="5874173" cy="156966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if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조건문에서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값을 먼저 체크한다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 %test 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 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연산을 통해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인지 체크한 후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jne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(lump not equal)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명령을 통해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이 아닐 때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zf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!=1) 0x675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로 점프한다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② 만약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이 아니라면 이전 함수 호출에서 사용 된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이전 함수 호출에서 체크한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개수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값을 스택에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push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callee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-save)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③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x = 3)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3120" y="4663440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0538" y="2502430"/>
            <a:ext cx="22193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 b="42818"/>
          <a:stretch>
            <a:fillRect/>
          </a:stretch>
        </p:blipFill>
        <p:spPr bwMode="auto">
          <a:xfrm>
            <a:off x="267759" y="2472267"/>
            <a:ext cx="2746449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직사각형 47"/>
          <p:cNvSpPr/>
          <p:nvPr/>
        </p:nvSpPr>
        <p:spPr>
          <a:xfrm>
            <a:off x="614679" y="3302000"/>
            <a:ext cx="2374053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575040" y="4273980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◀현재까지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스택의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상태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8480" y="4152899"/>
            <a:ext cx="13239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69471" y="5240338"/>
            <a:ext cx="1914525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905934" y="5483012"/>
            <a:ext cx="2479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▲ ①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endParaRPr lang="ko-KR" altLang="en-US" sz="12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36146" y="2734733"/>
            <a:ext cx="2196254" cy="364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036146" y="2489200"/>
            <a:ext cx="2196254" cy="245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구부러진 연결선 46"/>
          <p:cNvCxnSpPr>
            <a:stCxn id="42" idx="3"/>
            <a:endCxn id="46" idx="3"/>
          </p:cNvCxnSpPr>
          <p:nvPr/>
        </p:nvCxnSpPr>
        <p:spPr>
          <a:xfrm flipV="1">
            <a:off x="5232400" y="2611967"/>
            <a:ext cx="12700" cy="304800"/>
          </a:xfrm>
          <a:prstGeom prst="curvedConnector3">
            <a:avLst>
              <a:gd name="adj1" fmla="val 220000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053079" y="3420534"/>
            <a:ext cx="2196254" cy="245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구부러진 연결선 49"/>
          <p:cNvCxnSpPr>
            <a:stCxn id="42" idx="1"/>
            <a:endCxn id="49" idx="1"/>
          </p:cNvCxnSpPr>
          <p:nvPr/>
        </p:nvCxnSpPr>
        <p:spPr>
          <a:xfrm rot="10800000" flipH="1" flipV="1">
            <a:off x="3036145" y="2916767"/>
            <a:ext cx="16933" cy="626534"/>
          </a:xfrm>
          <a:prstGeom prst="curvedConnector3">
            <a:avLst>
              <a:gd name="adj1" fmla="val -205003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3434" y="5900208"/>
            <a:ext cx="1905000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948268" y="6219612"/>
            <a:ext cx="265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▲ ②이전 함수에서 사용한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값</a:t>
            </a:r>
            <a:endParaRPr lang="ko-KR" altLang="en-US" sz="12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271" y="5333471"/>
            <a:ext cx="1914525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79824" y="5995459"/>
            <a:ext cx="1885950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5" name="아래쪽 화살표 54"/>
          <p:cNvSpPr/>
          <p:nvPr/>
        </p:nvSpPr>
        <p:spPr>
          <a:xfrm>
            <a:off x="4597401" y="5616791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890519" y="6314446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③에서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5994399" y="4089398"/>
          <a:ext cx="2692401" cy="270086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92401"/>
              </a:tblGrid>
              <a:tr h="343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…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376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59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$0x0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(main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320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5975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이전 호출의 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8627536" y="6186331"/>
            <a:ext cx="117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←</a:t>
            </a:r>
            <a:r>
              <a:rPr lang="en-US" altLang="ko-KR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%</a:t>
            </a:r>
            <a:r>
              <a:rPr lang="en-US" altLang="ko-KR" b="1" dirty="0" err="1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rsp</a:t>
            </a:r>
            <a:endParaRPr lang="ko-KR" altLang="en-US" b="1" dirty="0">
              <a:ln>
                <a:solidFill>
                  <a:schemeClr val="bg1"/>
                </a:solidFill>
              </a:ln>
              <a:latin typeface="a시월구일3" pitchFamily="18" charset="-127"/>
              <a:ea typeface="a시월구일3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3-8.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–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x2 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4959" y="2458720"/>
            <a:ext cx="5874173" cy="12003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① 상수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$0x1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ebx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값과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and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연산 한 뒤 결과를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ebx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 (AND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연산 결과는 어차피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32-bit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범위로도 충분히 계산할 수 있으므로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ebx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를 이용한다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.)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x =3)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을 쉬프트 연산한 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 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③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pcount_r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함수를 호출한다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p_count_r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리턴 주소 값이 스택에 할당된다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3120" y="4663440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6" name="아래쪽 화살표 35"/>
          <p:cNvSpPr/>
          <p:nvPr/>
        </p:nvSpPr>
        <p:spPr>
          <a:xfrm>
            <a:off x="1913468" y="5633723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5853" y="6399111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① 에서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and $0x1,%ebx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0538" y="2502430"/>
            <a:ext cx="22193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 b="42818"/>
          <a:stretch>
            <a:fillRect/>
          </a:stretch>
        </p:blipFill>
        <p:spPr bwMode="auto">
          <a:xfrm>
            <a:off x="267759" y="2472267"/>
            <a:ext cx="2746449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직사각형 47"/>
          <p:cNvSpPr/>
          <p:nvPr/>
        </p:nvSpPr>
        <p:spPr>
          <a:xfrm>
            <a:off x="614679" y="3302000"/>
            <a:ext cx="2374053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27679" y="3640667"/>
            <a:ext cx="2196254" cy="516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200401" y="6422811"/>
            <a:ext cx="24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②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shr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5593" y="6123515"/>
            <a:ext cx="1962150" cy="26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4" name="아래쪽 화살표 43"/>
          <p:cNvSpPr/>
          <p:nvPr/>
        </p:nvSpPr>
        <p:spPr>
          <a:xfrm>
            <a:off x="4182535" y="5752257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구부러진 연결선 44"/>
          <p:cNvCxnSpPr>
            <a:stCxn id="53" idx="3"/>
            <a:endCxn id="51" idx="3"/>
          </p:cNvCxnSpPr>
          <p:nvPr/>
        </p:nvCxnSpPr>
        <p:spPr>
          <a:xfrm flipV="1">
            <a:off x="5223933" y="2810934"/>
            <a:ext cx="42333" cy="1087966"/>
          </a:xfrm>
          <a:prstGeom prst="curvedConnector3">
            <a:avLst>
              <a:gd name="adj1" fmla="val 52000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070012" y="2726267"/>
            <a:ext cx="2196254" cy="1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8480" y="4152899"/>
            <a:ext cx="13239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7139" y="5266267"/>
            <a:ext cx="19145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2405" y="5401204"/>
            <a:ext cx="1914525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14196" y="6192308"/>
            <a:ext cx="1895475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>
          <a:xfrm>
            <a:off x="8414173" y="3689779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◀현재까지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스택의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상태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5740399" y="3691466"/>
          <a:ext cx="2692401" cy="301980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92401"/>
              </a:tblGrid>
              <a:tr h="304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…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304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74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$0x0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(main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3045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7476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이전 호출의 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368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8415869" y="6330264"/>
            <a:ext cx="117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←</a:t>
            </a:r>
            <a:r>
              <a:rPr lang="en-US" altLang="ko-KR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%</a:t>
            </a:r>
            <a:r>
              <a:rPr lang="en-US" altLang="ko-KR" b="1" dirty="0" err="1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rsp</a:t>
            </a:r>
            <a:endParaRPr lang="ko-KR" altLang="en-US" b="1" dirty="0">
              <a:ln>
                <a:solidFill>
                  <a:schemeClr val="bg1"/>
                </a:solidFill>
              </a:ln>
              <a:latin typeface="a시월구일3" pitchFamily="18" charset="-127"/>
              <a:ea typeface="a시월구일3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3-8.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–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x3 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4959" y="2458720"/>
            <a:ext cx="5874173" cy="156966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if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조건문에서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값을 먼저 체크한다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 %test 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 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연산을 통해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인지 체크한 후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jne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(lump not equal)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명령을 통해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이 아닐 때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zf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!=1) 0x675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로 점프한다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② 만약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이 아니라면 이전 함수 호출에서 사용 된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이전 함수 호출에서 체크한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개수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값을 스택에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push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callee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-save)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③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x = 1)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3120" y="4663440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0538" y="2502430"/>
            <a:ext cx="22193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 b="42818"/>
          <a:stretch>
            <a:fillRect/>
          </a:stretch>
        </p:blipFill>
        <p:spPr bwMode="auto">
          <a:xfrm>
            <a:off x="267759" y="2472267"/>
            <a:ext cx="2746449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직사각형 47"/>
          <p:cNvSpPr/>
          <p:nvPr/>
        </p:nvSpPr>
        <p:spPr>
          <a:xfrm>
            <a:off x="614679" y="3302000"/>
            <a:ext cx="2374053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05934" y="5483012"/>
            <a:ext cx="2479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▲ ①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endParaRPr lang="ko-KR" altLang="en-US" sz="12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36146" y="2734733"/>
            <a:ext cx="2196254" cy="364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036146" y="2489200"/>
            <a:ext cx="2196254" cy="245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구부러진 연결선 46"/>
          <p:cNvCxnSpPr>
            <a:stCxn id="42" idx="3"/>
            <a:endCxn id="46" idx="3"/>
          </p:cNvCxnSpPr>
          <p:nvPr/>
        </p:nvCxnSpPr>
        <p:spPr>
          <a:xfrm flipV="1">
            <a:off x="5232400" y="2611967"/>
            <a:ext cx="12700" cy="304800"/>
          </a:xfrm>
          <a:prstGeom prst="curvedConnector3">
            <a:avLst>
              <a:gd name="adj1" fmla="val 220000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053079" y="3420534"/>
            <a:ext cx="2196254" cy="245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구부러진 연결선 49"/>
          <p:cNvCxnSpPr>
            <a:stCxn id="42" idx="1"/>
            <a:endCxn id="49" idx="1"/>
          </p:cNvCxnSpPr>
          <p:nvPr/>
        </p:nvCxnSpPr>
        <p:spPr>
          <a:xfrm rot="10800000" flipH="1" flipV="1">
            <a:off x="3036145" y="2916767"/>
            <a:ext cx="16933" cy="626534"/>
          </a:xfrm>
          <a:prstGeom prst="curvedConnector3">
            <a:avLst>
              <a:gd name="adj1" fmla="val -205003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3434" y="5900208"/>
            <a:ext cx="1905000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948268" y="6219612"/>
            <a:ext cx="265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▲ ②이전 함수에서 사용한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값</a:t>
            </a:r>
            <a:endParaRPr lang="ko-KR" altLang="en-US" sz="12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4597401" y="5616791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890519" y="6314446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③에서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4559" y="4228570"/>
            <a:ext cx="1276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34547" y="5133447"/>
            <a:ext cx="193357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6013" y="5192714"/>
            <a:ext cx="193357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51791" y="6095471"/>
            <a:ext cx="1809750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3-9.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다중 배열의 </a:t>
              </a:r>
              <a:r>
                <a:rPr lang="en-US" altLang="ko-KR" sz="4000" kern="0" dirty="0" err="1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gdbgui</a:t>
              </a: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실행</a:t>
              </a: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02877" y="5465567"/>
            <a:ext cx="675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실습 과제</a:t>
            </a:r>
            <a:endParaRPr lang="ko-KR" altLang="en-US" sz="1400" dirty="0">
              <a:solidFill>
                <a:schemeClr val="bg1"/>
              </a:solidFill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3-8.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–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x3 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0538" y="2502430"/>
            <a:ext cx="22193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 b="42818"/>
          <a:stretch>
            <a:fillRect/>
          </a:stretch>
        </p:blipFill>
        <p:spPr bwMode="auto">
          <a:xfrm>
            <a:off x="267759" y="2472267"/>
            <a:ext cx="2746449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직사각형 47"/>
          <p:cNvSpPr/>
          <p:nvPr/>
        </p:nvSpPr>
        <p:spPr>
          <a:xfrm>
            <a:off x="614679" y="3302000"/>
            <a:ext cx="2374053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575040" y="2512914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◀현재까지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스택의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상태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36146" y="2734733"/>
            <a:ext cx="2196254" cy="364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036146" y="2489200"/>
            <a:ext cx="2196254" cy="245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구부러진 연결선 46"/>
          <p:cNvCxnSpPr>
            <a:stCxn id="42" idx="3"/>
            <a:endCxn id="46" idx="3"/>
          </p:cNvCxnSpPr>
          <p:nvPr/>
        </p:nvCxnSpPr>
        <p:spPr>
          <a:xfrm flipV="1">
            <a:off x="5232400" y="2611967"/>
            <a:ext cx="12700" cy="304800"/>
          </a:xfrm>
          <a:prstGeom prst="curvedConnector3">
            <a:avLst>
              <a:gd name="adj1" fmla="val 220000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053079" y="3420534"/>
            <a:ext cx="2196254" cy="245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구부러진 연결선 49"/>
          <p:cNvCxnSpPr>
            <a:stCxn id="42" idx="1"/>
            <a:endCxn id="49" idx="1"/>
          </p:cNvCxnSpPr>
          <p:nvPr/>
        </p:nvCxnSpPr>
        <p:spPr>
          <a:xfrm rot="10800000" flipH="1" flipV="1">
            <a:off x="3036145" y="2916767"/>
            <a:ext cx="16933" cy="626534"/>
          </a:xfrm>
          <a:prstGeom prst="curvedConnector3">
            <a:avLst>
              <a:gd name="adj1" fmla="val -205003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576736" y="5932331"/>
            <a:ext cx="117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←</a:t>
            </a:r>
            <a:r>
              <a:rPr lang="en-US" altLang="ko-KR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%</a:t>
            </a:r>
            <a:r>
              <a:rPr lang="en-US" altLang="ko-KR" b="1" dirty="0" err="1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rsp</a:t>
            </a:r>
            <a:endParaRPr lang="ko-KR" altLang="en-US" b="1" dirty="0">
              <a:ln>
                <a:solidFill>
                  <a:schemeClr val="bg1"/>
                </a:solidFill>
              </a:ln>
              <a:latin typeface="a시월구일3" pitchFamily="18" charset="-127"/>
              <a:ea typeface="a시월구일3" pitchFamily="18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5833533" y="2539999"/>
          <a:ext cx="2692401" cy="384276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92401"/>
              </a:tblGrid>
              <a:tr h="304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…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304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74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$0x0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(main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3045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7476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이전 호출의 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368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368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이전 호출의 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3-8.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–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x3 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4959" y="2458720"/>
            <a:ext cx="5874173" cy="12003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① 상수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$0x1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ebx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값과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and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연산 한 뒤 결과를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ebx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 (AND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연산 결과는 어차피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32-bit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범위로도 충분히 계산할 수 있으므로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ebx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를 이용한다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.)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x =3)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을 쉬프트 연산한 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 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③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pcount_r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함수를 호출한다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p_count_r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리턴 주소 값이 스택에 할당된다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3120" y="4663440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6" name="아래쪽 화살표 35"/>
          <p:cNvSpPr/>
          <p:nvPr/>
        </p:nvSpPr>
        <p:spPr>
          <a:xfrm>
            <a:off x="1913468" y="5633723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5853" y="6399111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① 에서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and $0x1,%ebx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0538" y="2502430"/>
            <a:ext cx="22193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 b="42818"/>
          <a:stretch>
            <a:fillRect/>
          </a:stretch>
        </p:blipFill>
        <p:spPr bwMode="auto">
          <a:xfrm>
            <a:off x="267759" y="2472267"/>
            <a:ext cx="2746449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직사각형 47"/>
          <p:cNvSpPr/>
          <p:nvPr/>
        </p:nvSpPr>
        <p:spPr>
          <a:xfrm>
            <a:off x="614679" y="3302000"/>
            <a:ext cx="2374053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27679" y="3640667"/>
            <a:ext cx="2196254" cy="516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200401" y="6422811"/>
            <a:ext cx="24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②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shr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5593" y="6123515"/>
            <a:ext cx="1962150" cy="26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4" name="아래쪽 화살표 43"/>
          <p:cNvSpPr/>
          <p:nvPr/>
        </p:nvSpPr>
        <p:spPr>
          <a:xfrm>
            <a:off x="4182535" y="5752257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구부러진 연결선 44"/>
          <p:cNvCxnSpPr>
            <a:stCxn id="53" idx="3"/>
            <a:endCxn id="51" idx="3"/>
          </p:cNvCxnSpPr>
          <p:nvPr/>
        </p:nvCxnSpPr>
        <p:spPr>
          <a:xfrm flipV="1">
            <a:off x="5223933" y="2810934"/>
            <a:ext cx="42333" cy="1087966"/>
          </a:xfrm>
          <a:prstGeom prst="curvedConnector3">
            <a:avLst>
              <a:gd name="adj1" fmla="val 52000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070012" y="2726267"/>
            <a:ext cx="2196254" cy="1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4559" y="4228570"/>
            <a:ext cx="1276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4859" y="5319182"/>
            <a:ext cx="1962150" cy="26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78213" y="5353580"/>
            <a:ext cx="193357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58105" y="6187547"/>
            <a:ext cx="1838325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3-8.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–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x3 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0538" y="2502430"/>
            <a:ext cx="22193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 b="42818"/>
          <a:stretch>
            <a:fillRect/>
          </a:stretch>
        </p:blipFill>
        <p:spPr bwMode="auto">
          <a:xfrm>
            <a:off x="267759" y="2472267"/>
            <a:ext cx="2746449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직사각형 47"/>
          <p:cNvSpPr/>
          <p:nvPr/>
        </p:nvSpPr>
        <p:spPr>
          <a:xfrm>
            <a:off x="614679" y="3302000"/>
            <a:ext cx="2374053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27679" y="3640667"/>
            <a:ext cx="2196254" cy="516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구부러진 연결선 44"/>
          <p:cNvCxnSpPr>
            <a:stCxn id="53" idx="3"/>
            <a:endCxn id="51" idx="3"/>
          </p:cNvCxnSpPr>
          <p:nvPr/>
        </p:nvCxnSpPr>
        <p:spPr>
          <a:xfrm flipV="1">
            <a:off x="5223933" y="2810934"/>
            <a:ext cx="42333" cy="1087966"/>
          </a:xfrm>
          <a:prstGeom prst="curvedConnector3">
            <a:avLst>
              <a:gd name="adj1" fmla="val 52000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070012" y="2726267"/>
            <a:ext cx="2196254" cy="1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575040" y="2512914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◀현재까지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스택의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상태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59803" y="6364131"/>
            <a:ext cx="117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←</a:t>
            </a:r>
            <a:r>
              <a:rPr lang="en-US" altLang="ko-KR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%</a:t>
            </a:r>
            <a:r>
              <a:rPr lang="en-US" altLang="ko-KR" b="1" dirty="0" err="1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rsp</a:t>
            </a:r>
            <a:endParaRPr lang="ko-KR" altLang="en-US" b="1" dirty="0">
              <a:ln>
                <a:solidFill>
                  <a:schemeClr val="bg1"/>
                </a:solidFill>
              </a:ln>
              <a:latin typeface="a시월구일3" pitchFamily="18" charset="-127"/>
              <a:ea typeface="a시월구일3" pitchFamily="18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5833533" y="2539999"/>
          <a:ext cx="2692401" cy="421081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92401"/>
              </a:tblGrid>
              <a:tr h="304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…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304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74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$0x0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(main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3045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7476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이전 호출의 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368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368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이전 호출의 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368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3-8.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–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x4 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4959" y="2458720"/>
            <a:ext cx="5874173" cy="12003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if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조건문에서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값을 먼저 체크한다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 %test 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 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연산을 통해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인지 체크한 후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jne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(lump not equal)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명령을 통해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이 아닐 때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zf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!=1) 0x675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로 점프한다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② 이번엔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값이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zf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= 1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이 되어 점프 명령이 수행되지 않고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상수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$0x0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eax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어차피 상수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$0x0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은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32-bit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범위를 넘지 않으므로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eax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사용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③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리턴한다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3120" y="4663440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0538" y="2502430"/>
            <a:ext cx="22193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 b="42818"/>
          <a:stretch>
            <a:fillRect/>
          </a:stretch>
        </p:blipFill>
        <p:spPr bwMode="auto">
          <a:xfrm>
            <a:off x="267759" y="2472267"/>
            <a:ext cx="2746449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직사각형 47"/>
          <p:cNvSpPr/>
          <p:nvPr/>
        </p:nvSpPr>
        <p:spPr>
          <a:xfrm>
            <a:off x="555413" y="2997200"/>
            <a:ext cx="2374053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05934" y="5483012"/>
            <a:ext cx="2479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▲ ①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endParaRPr lang="ko-KR" altLang="en-US" sz="12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36146" y="2734733"/>
            <a:ext cx="2196254" cy="541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5455" y="5216525"/>
            <a:ext cx="1876425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5834" y="4249208"/>
            <a:ext cx="1295400" cy="476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0" name="직사각형 39"/>
          <p:cNvSpPr/>
          <p:nvPr/>
        </p:nvSpPr>
        <p:spPr>
          <a:xfrm>
            <a:off x="3019213" y="4504267"/>
            <a:ext cx="2196254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구부러진 연결선 42"/>
          <p:cNvCxnSpPr>
            <a:stCxn id="42" idx="3"/>
            <a:endCxn id="40" idx="3"/>
          </p:cNvCxnSpPr>
          <p:nvPr/>
        </p:nvCxnSpPr>
        <p:spPr>
          <a:xfrm flipH="1">
            <a:off x="5215467" y="3005667"/>
            <a:ext cx="16933" cy="1625600"/>
          </a:xfrm>
          <a:prstGeom prst="curvedConnector3">
            <a:avLst>
              <a:gd name="adj1" fmla="val -135002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5816567" y="3730677"/>
          <a:ext cx="1600199" cy="310192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00199"/>
              </a:tblGrid>
              <a:tr h="228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…</a:t>
                      </a:r>
                      <a:endParaRPr lang="ko-KR" altLang="en-US" sz="11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228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1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550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$0x0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(main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1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2289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550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이전 호출의 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2708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5342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이전 호출의 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2708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8534399" y="3843867"/>
          <a:ext cx="1600199" cy="283112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00199"/>
              </a:tblGrid>
              <a:tr h="228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…</a:t>
                      </a:r>
                      <a:endParaRPr lang="ko-KR" altLang="en-US" sz="11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228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1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550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$0x0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(main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1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2289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550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이전 호출의 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2708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5342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이전 호출의 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아래쪽 화살표 64"/>
          <p:cNvSpPr/>
          <p:nvPr/>
        </p:nvSpPr>
        <p:spPr>
          <a:xfrm rot="16200000">
            <a:off x="7787932" y="4528264"/>
            <a:ext cx="373643" cy="105155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0172090" y="6164485"/>
            <a:ext cx="126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←</a:t>
            </a:r>
            <a:r>
              <a:rPr lang="en-US" altLang="ko-KR" sz="1600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%</a:t>
            </a:r>
            <a:r>
              <a:rPr lang="en-US" altLang="ko-KR" sz="1600" b="1" dirty="0" err="1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rsp</a:t>
            </a:r>
            <a:endParaRPr lang="ko-KR" altLang="en-US" sz="1600" b="1" dirty="0">
              <a:ln>
                <a:solidFill>
                  <a:schemeClr val="bg1"/>
                </a:solidFill>
              </a:ln>
              <a:latin typeface="a시월구일3" pitchFamily="18" charset="-127"/>
              <a:ea typeface="a시월구일3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352690" y="6519446"/>
            <a:ext cx="126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←</a:t>
            </a:r>
            <a:r>
              <a:rPr lang="en-US" altLang="ko-KR" sz="1600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%</a:t>
            </a:r>
            <a:r>
              <a:rPr lang="en-US" altLang="ko-KR" sz="1600" b="1" dirty="0" err="1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rsp</a:t>
            </a:r>
            <a:endParaRPr lang="ko-KR" altLang="en-US" sz="1600" b="1" dirty="0">
              <a:ln>
                <a:solidFill>
                  <a:schemeClr val="bg1"/>
                </a:solidFill>
              </a:ln>
              <a:latin typeface="a시월구일3" pitchFamily="18" charset="-127"/>
              <a:ea typeface="a시월구일3" pitchFamily="18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" cstate="print"/>
          <a:srcRect t="88308" r="62589" b="2766"/>
          <a:stretch>
            <a:fillRect/>
          </a:stretch>
        </p:blipFill>
        <p:spPr bwMode="auto">
          <a:xfrm>
            <a:off x="7467072" y="5181599"/>
            <a:ext cx="830262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3-8.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–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x4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→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x3&gt;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84892" y="2484120"/>
            <a:ext cx="5874173" cy="10156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(1)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과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(0)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을 더해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스택에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저장되어있던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$0x1 (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이전 호출의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값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을 꺼내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③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리턴한다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0538" y="2502430"/>
            <a:ext cx="22193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 b="42818"/>
          <a:stretch>
            <a:fillRect/>
          </a:stretch>
        </p:blipFill>
        <p:spPr bwMode="auto">
          <a:xfrm>
            <a:off x="267759" y="2472267"/>
            <a:ext cx="2746449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직사각형 47"/>
          <p:cNvSpPr/>
          <p:nvPr/>
        </p:nvSpPr>
        <p:spPr>
          <a:xfrm>
            <a:off x="563879" y="3310467"/>
            <a:ext cx="2374053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22401" y="6075679"/>
            <a:ext cx="2479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▲ ①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add 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rbx,%rax</a:t>
            </a:r>
            <a:endParaRPr lang="ko-KR" altLang="en-US" sz="12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10746" y="4157133"/>
            <a:ext cx="2196254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32100" y="5084235"/>
            <a:ext cx="1638301" cy="9101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99843" y="5607579"/>
            <a:ext cx="1646127" cy="285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6637867" y="6278878"/>
            <a:ext cx="2479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pop %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rbx</a:t>
            </a:r>
            <a:endParaRPr lang="ko-KR" altLang="en-US" sz="1200" b="1" dirty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83072" y="3488129"/>
            <a:ext cx="251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▼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스택의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상태 변화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90959" y="6164484"/>
            <a:ext cx="126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%</a:t>
            </a:r>
            <a:r>
              <a:rPr lang="en-US" altLang="ko-KR" sz="1600" b="1" dirty="0" err="1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rsp</a:t>
            </a:r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→</a:t>
            </a:r>
            <a:endParaRPr lang="ko-KR" altLang="en-US" sz="1600" b="1" dirty="0">
              <a:ln>
                <a:solidFill>
                  <a:schemeClr val="bg1"/>
                </a:solidFill>
              </a:ln>
              <a:latin typeface="a시월구일3" pitchFamily="18" charset="-127"/>
              <a:ea typeface="a시월구일3" pitchFamily="18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5333999" y="3784600"/>
          <a:ext cx="1600199" cy="283112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00199"/>
              </a:tblGrid>
              <a:tr h="228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…</a:t>
                      </a:r>
                      <a:endParaRPr lang="ko-KR" altLang="en-US" sz="11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228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1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550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$0x0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(main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1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2289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550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이전 호출의 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2708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42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이전 호출의 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1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1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8478760" y="5969751"/>
            <a:ext cx="1266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%</a:t>
            </a:r>
            <a:r>
              <a:rPr lang="en-US" altLang="ko-KR" sz="1400" b="1" dirty="0" err="1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rsp</a:t>
            </a:r>
            <a:r>
              <a:rPr lang="ko-KR" altLang="en-US" sz="1400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→</a:t>
            </a:r>
            <a:endParaRPr lang="ko-KR" altLang="en-US" sz="1400" b="1" dirty="0">
              <a:ln>
                <a:solidFill>
                  <a:schemeClr val="bg1"/>
                </a:solidFill>
              </a:ln>
              <a:latin typeface="a시월구일3" pitchFamily="18" charset="-127"/>
              <a:ea typeface="a시월구일3" pitchFamily="18" charset="-127"/>
            </a:endParaRPr>
          </a:p>
        </p:txBody>
      </p:sp>
      <p:sp>
        <p:nvSpPr>
          <p:cNvPr id="49" name="아래쪽 화살표 48"/>
          <p:cNvSpPr/>
          <p:nvPr/>
        </p:nvSpPr>
        <p:spPr>
          <a:xfrm rot="16200000">
            <a:off x="7919165" y="3660431"/>
            <a:ext cx="356712" cy="219455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구부러진 연결선 49"/>
          <p:cNvCxnSpPr>
            <a:endCxn id="13317" idx="2"/>
          </p:cNvCxnSpPr>
          <p:nvPr/>
        </p:nvCxnSpPr>
        <p:spPr>
          <a:xfrm flipV="1">
            <a:off x="6942667" y="5892799"/>
            <a:ext cx="1080240" cy="414868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/>
          <a:srcRect t="88308" r="62589" b="2766"/>
          <a:stretch>
            <a:fillRect/>
          </a:stretch>
        </p:blipFill>
        <p:spPr bwMode="auto">
          <a:xfrm>
            <a:off x="7577138" y="4910665"/>
            <a:ext cx="830262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7433733" y="5076612"/>
            <a:ext cx="134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값 리턴</a:t>
            </a:r>
            <a:endParaRPr lang="ko-KR" altLang="en-US" sz="1200" b="1" dirty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cxnSp>
        <p:nvCxnSpPr>
          <p:cNvPr id="58" name="구부러진 연결선 49"/>
          <p:cNvCxnSpPr>
            <a:endCxn id="56" idx="1"/>
          </p:cNvCxnSpPr>
          <p:nvPr/>
        </p:nvCxnSpPr>
        <p:spPr>
          <a:xfrm rot="5400000" flipH="1" flipV="1">
            <a:off x="6815402" y="5105665"/>
            <a:ext cx="855135" cy="668337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9254066" y="4165599"/>
          <a:ext cx="1701800" cy="218550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01800"/>
              </a:tblGrid>
              <a:tr h="28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…</a:t>
                      </a:r>
                      <a:endParaRPr lang="ko-KR" altLang="en-US" sz="12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28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2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2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665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$0x0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(main</a:t>
                      </a:r>
                      <a:r>
                        <a:rPr lang="ko-KR" altLang="en-US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</a:t>
                      </a: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2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2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2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2850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2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2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6651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이전 호출의 </a:t>
                      </a: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2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2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2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" cstate="print"/>
          <a:srcRect r="42337" b="16555"/>
          <a:stretch>
            <a:fillRect/>
          </a:stretch>
        </p:blipFill>
        <p:spPr bwMode="auto">
          <a:xfrm>
            <a:off x="985309" y="5141913"/>
            <a:ext cx="1579369" cy="827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3" name="아래쪽 화살표 62"/>
          <p:cNvSpPr/>
          <p:nvPr/>
        </p:nvSpPr>
        <p:spPr>
          <a:xfrm rot="16200000">
            <a:off x="2508966" y="5286031"/>
            <a:ext cx="373643" cy="50122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3-8.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–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x3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→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x2&gt;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84892" y="2484120"/>
            <a:ext cx="5874173" cy="10156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(1)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과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(0)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을 더해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스택에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저장되어있던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$0x1 (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이전 호출의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값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을 꺼내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③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리턴한다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0538" y="2502430"/>
            <a:ext cx="22193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 b="42818"/>
          <a:stretch>
            <a:fillRect/>
          </a:stretch>
        </p:blipFill>
        <p:spPr bwMode="auto">
          <a:xfrm>
            <a:off x="267759" y="2472267"/>
            <a:ext cx="2746449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직사각형 47"/>
          <p:cNvSpPr/>
          <p:nvPr/>
        </p:nvSpPr>
        <p:spPr>
          <a:xfrm>
            <a:off x="563879" y="3310467"/>
            <a:ext cx="2374053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22401" y="6075679"/>
            <a:ext cx="2479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▲ ①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add 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rbx,%rax</a:t>
            </a:r>
            <a:endParaRPr lang="ko-KR" altLang="en-US" sz="12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10746" y="4157133"/>
            <a:ext cx="2196254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9843" y="5607579"/>
            <a:ext cx="1646127" cy="285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6637867" y="6278878"/>
            <a:ext cx="2479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pop %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rbx</a:t>
            </a:r>
            <a:endParaRPr lang="ko-KR" altLang="en-US" sz="1200" b="1" dirty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83072" y="3488129"/>
            <a:ext cx="251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▼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스택의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상태 변화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74026" y="6003617"/>
            <a:ext cx="126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%</a:t>
            </a:r>
            <a:r>
              <a:rPr lang="en-US" altLang="ko-KR" sz="1600" b="1" dirty="0" err="1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rsp</a:t>
            </a:r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→</a:t>
            </a:r>
            <a:endParaRPr lang="ko-KR" altLang="en-US" sz="1600" b="1" dirty="0">
              <a:ln>
                <a:solidFill>
                  <a:schemeClr val="bg1"/>
                </a:solidFill>
              </a:ln>
              <a:latin typeface="a시월구일3" pitchFamily="18" charset="-127"/>
              <a:ea typeface="a시월구일3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81960" y="5156951"/>
            <a:ext cx="1266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%</a:t>
            </a:r>
            <a:r>
              <a:rPr lang="en-US" altLang="ko-KR" sz="1400" b="1" dirty="0" err="1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rsp</a:t>
            </a:r>
            <a:r>
              <a:rPr lang="ko-KR" altLang="en-US" sz="1400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→</a:t>
            </a:r>
            <a:endParaRPr lang="ko-KR" altLang="en-US" sz="1400" b="1" dirty="0">
              <a:ln>
                <a:solidFill>
                  <a:schemeClr val="bg1"/>
                </a:solidFill>
              </a:ln>
              <a:latin typeface="a시월구일3" pitchFamily="18" charset="-127"/>
              <a:ea typeface="a시월구일3" pitchFamily="18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/>
          <a:srcRect t="88308" r="62589" b="2766"/>
          <a:stretch>
            <a:fillRect/>
          </a:stretch>
        </p:blipFill>
        <p:spPr bwMode="auto">
          <a:xfrm>
            <a:off x="7577138" y="4910665"/>
            <a:ext cx="830262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7433733" y="5076612"/>
            <a:ext cx="134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값 리턴</a:t>
            </a:r>
            <a:endParaRPr lang="ko-KR" altLang="en-US" sz="1200" b="1" dirty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9800" y="5115984"/>
            <a:ext cx="1638851" cy="7852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85546" y="5075238"/>
            <a:ext cx="1781857" cy="8514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4" name="아래쪽 화살표 43"/>
          <p:cNvSpPr/>
          <p:nvPr/>
        </p:nvSpPr>
        <p:spPr>
          <a:xfrm rot="16200000">
            <a:off x="2508966" y="5286031"/>
            <a:ext cx="373643" cy="50122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5317066" y="4216399"/>
          <a:ext cx="1701800" cy="218550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01800"/>
              </a:tblGrid>
              <a:tr h="28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…</a:t>
                      </a:r>
                      <a:endParaRPr lang="ko-KR" altLang="en-US" sz="12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28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2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2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665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$0x0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(main</a:t>
                      </a:r>
                      <a:r>
                        <a:rPr lang="ko-KR" altLang="en-US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</a:t>
                      </a: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2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2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2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2850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2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2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651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이전 호출의 </a:t>
                      </a: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2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2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2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" name="아래쪽 화살표 50"/>
          <p:cNvSpPr/>
          <p:nvPr/>
        </p:nvSpPr>
        <p:spPr>
          <a:xfrm rot="16200000">
            <a:off x="8054633" y="3635031"/>
            <a:ext cx="356712" cy="219455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구부러진 연결선 49"/>
          <p:cNvCxnSpPr>
            <a:endCxn id="56" idx="1"/>
          </p:cNvCxnSpPr>
          <p:nvPr/>
        </p:nvCxnSpPr>
        <p:spPr>
          <a:xfrm flipV="1">
            <a:off x="6968067" y="5012265"/>
            <a:ext cx="609071" cy="55033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49"/>
          <p:cNvCxnSpPr/>
          <p:nvPr/>
        </p:nvCxnSpPr>
        <p:spPr>
          <a:xfrm flipV="1">
            <a:off x="6942667" y="5892799"/>
            <a:ext cx="1080240" cy="414868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9440333" y="4487334"/>
          <a:ext cx="1701800" cy="123528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01800"/>
              </a:tblGrid>
              <a:tr h="28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…</a:t>
                      </a:r>
                      <a:endParaRPr lang="ko-KR" altLang="en-US" sz="12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28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2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2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665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$0x0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(main</a:t>
                      </a:r>
                      <a:r>
                        <a:rPr lang="ko-KR" altLang="en-US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</a:t>
                      </a: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2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2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2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3-8.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–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x2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→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x1&gt;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84892" y="2484120"/>
            <a:ext cx="5874173" cy="10156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(1)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과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(1)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을 더해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스택에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저장되어있던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$0x1 (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이전 호출의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값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을 꺼내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③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리턴한다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0538" y="2502430"/>
            <a:ext cx="22193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 b="42818"/>
          <a:stretch>
            <a:fillRect/>
          </a:stretch>
        </p:blipFill>
        <p:spPr bwMode="auto">
          <a:xfrm>
            <a:off x="267759" y="2472267"/>
            <a:ext cx="2746449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직사각형 47"/>
          <p:cNvSpPr/>
          <p:nvPr/>
        </p:nvSpPr>
        <p:spPr>
          <a:xfrm>
            <a:off x="563879" y="3310467"/>
            <a:ext cx="2374053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22401" y="6075679"/>
            <a:ext cx="2479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▲ ①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add 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rbx,%rax</a:t>
            </a:r>
            <a:endParaRPr lang="ko-KR" altLang="en-US" sz="12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10746" y="4157133"/>
            <a:ext cx="2196254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4714" y="4955646"/>
            <a:ext cx="1646127" cy="285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7162804" y="5499946"/>
            <a:ext cx="2479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pop %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rbx</a:t>
            </a:r>
            <a:endParaRPr lang="ko-KR" altLang="en-US" sz="1200" b="1" dirty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83072" y="3488129"/>
            <a:ext cx="251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▼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스택의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상태 변화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71959" y="5173884"/>
            <a:ext cx="1266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%</a:t>
            </a:r>
            <a:r>
              <a:rPr lang="en-US" altLang="ko-KR" sz="1400" b="1" dirty="0" err="1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rsp</a:t>
            </a:r>
            <a:r>
              <a:rPr lang="ko-KR" altLang="en-US" sz="1400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→</a:t>
            </a:r>
            <a:endParaRPr lang="ko-KR" altLang="en-US" sz="1400" b="1" dirty="0">
              <a:ln>
                <a:solidFill>
                  <a:schemeClr val="bg1"/>
                </a:solidFill>
              </a:ln>
              <a:latin typeface="a시월구일3" pitchFamily="18" charset="-127"/>
              <a:ea typeface="a시월구일3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93631" y="4581218"/>
            <a:ext cx="1266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%</a:t>
            </a:r>
            <a:r>
              <a:rPr lang="en-US" altLang="ko-KR" sz="1400" b="1" dirty="0" err="1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rsp</a:t>
            </a:r>
            <a:r>
              <a:rPr lang="ko-KR" altLang="en-US" sz="1400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→</a:t>
            </a:r>
            <a:endParaRPr lang="ko-KR" altLang="en-US" sz="1400" b="1" dirty="0">
              <a:ln>
                <a:solidFill>
                  <a:schemeClr val="bg1"/>
                </a:solidFill>
              </a:ln>
              <a:latin typeface="a시월구일3" pitchFamily="18" charset="-127"/>
              <a:ea typeface="a시월구일3" pitchFamily="18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/>
          <a:srcRect t="88308" r="62589" b="2766"/>
          <a:stretch>
            <a:fillRect/>
          </a:stretch>
        </p:blipFill>
        <p:spPr bwMode="auto">
          <a:xfrm>
            <a:off x="7822675" y="4301065"/>
            <a:ext cx="830262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7628470" y="4001345"/>
            <a:ext cx="134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값 리턴</a:t>
            </a:r>
            <a:endParaRPr lang="ko-KR" altLang="en-US" sz="1200" b="1" dirty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5079" y="5083705"/>
            <a:ext cx="1781857" cy="8514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" name="아래쪽 화살표 50"/>
          <p:cNvSpPr/>
          <p:nvPr/>
        </p:nvSpPr>
        <p:spPr>
          <a:xfrm rot="16200000">
            <a:off x="7948802" y="4011803"/>
            <a:ext cx="356712" cy="142408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구부러진 연결선 49"/>
          <p:cNvCxnSpPr>
            <a:endCxn id="56" idx="1"/>
          </p:cNvCxnSpPr>
          <p:nvPr/>
        </p:nvCxnSpPr>
        <p:spPr>
          <a:xfrm flipV="1">
            <a:off x="7264400" y="4402665"/>
            <a:ext cx="558275" cy="38100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49"/>
          <p:cNvCxnSpPr>
            <a:endCxn id="13317" idx="2"/>
          </p:cNvCxnSpPr>
          <p:nvPr/>
        </p:nvCxnSpPr>
        <p:spPr>
          <a:xfrm flipV="1">
            <a:off x="7154338" y="5240866"/>
            <a:ext cx="1283440" cy="287867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0471" y="5043488"/>
            <a:ext cx="1914525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3" name="아래쪽 화살표 42"/>
          <p:cNvSpPr/>
          <p:nvPr/>
        </p:nvSpPr>
        <p:spPr>
          <a:xfrm rot="16200000">
            <a:off x="2508966" y="5286031"/>
            <a:ext cx="373643" cy="50122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5630338" y="4368799"/>
          <a:ext cx="1701800" cy="123528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01800"/>
              </a:tblGrid>
              <a:tr h="28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…</a:t>
                      </a:r>
                      <a:endParaRPr lang="ko-KR" altLang="en-US" sz="12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28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2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2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65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$0x0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(main</a:t>
                      </a:r>
                      <a:r>
                        <a:rPr lang="ko-KR" altLang="en-US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</a:t>
                      </a: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2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2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2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677399" y="4610706"/>
            <a:ext cx="1618192" cy="23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3-8.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–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x2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→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x1&gt;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84892" y="2484120"/>
            <a:ext cx="5874173" cy="10156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(1)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과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(2)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을 더해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스택에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저장되어있던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$0x1 (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이전 호출의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값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을 꺼내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③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리턴한다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재귀적인 구간이 모두 종료되고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메인으로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리턴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0538" y="2502430"/>
            <a:ext cx="22193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 b="42818"/>
          <a:stretch>
            <a:fillRect/>
          </a:stretch>
        </p:blipFill>
        <p:spPr bwMode="auto">
          <a:xfrm>
            <a:off x="267759" y="2472267"/>
            <a:ext cx="2746449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직사각형 47"/>
          <p:cNvSpPr/>
          <p:nvPr/>
        </p:nvSpPr>
        <p:spPr>
          <a:xfrm>
            <a:off x="563879" y="3310467"/>
            <a:ext cx="2374053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22401" y="6075679"/>
            <a:ext cx="2479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▲ ①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add 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rbx,%rax</a:t>
            </a:r>
            <a:endParaRPr lang="ko-KR" altLang="en-US" sz="12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10746" y="4157133"/>
            <a:ext cx="2196254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4714" y="4955646"/>
            <a:ext cx="1646127" cy="285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7162804" y="5499946"/>
            <a:ext cx="2479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pop %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rbx</a:t>
            </a:r>
            <a:endParaRPr lang="ko-KR" altLang="en-US" sz="1200" b="1" dirty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91538" y="4013062"/>
            <a:ext cx="251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▼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스택의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상태 변화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71959" y="5173884"/>
            <a:ext cx="1266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%</a:t>
            </a:r>
            <a:r>
              <a:rPr lang="en-US" altLang="ko-KR" sz="1400" b="1" dirty="0" err="1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rsp</a:t>
            </a:r>
            <a:r>
              <a:rPr lang="ko-KR" altLang="en-US" sz="1400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→</a:t>
            </a:r>
            <a:endParaRPr lang="ko-KR" altLang="en-US" sz="1400" b="1" dirty="0">
              <a:ln>
                <a:solidFill>
                  <a:schemeClr val="bg1"/>
                </a:solidFill>
              </a:ln>
              <a:latin typeface="a시월구일3" pitchFamily="18" charset="-127"/>
              <a:ea typeface="a시월구일3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93631" y="4581218"/>
            <a:ext cx="1266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%</a:t>
            </a:r>
            <a:r>
              <a:rPr lang="en-US" altLang="ko-KR" sz="1400" b="1" dirty="0" err="1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rsp</a:t>
            </a:r>
            <a:r>
              <a:rPr lang="ko-KR" altLang="en-US" sz="1400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→</a:t>
            </a:r>
            <a:endParaRPr lang="ko-KR" altLang="en-US" sz="1400" b="1" dirty="0">
              <a:ln>
                <a:solidFill>
                  <a:schemeClr val="bg1"/>
                </a:solidFill>
              </a:ln>
              <a:latin typeface="a시월구일3" pitchFamily="18" charset="-127"/>
              <a:ea typeface="a시월구일3" pitchFamily="18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/>
          <a:srcRect t="88308" r="62589" b="2766"/>
          <a:stretch>
            <a:fillRect/>
          </a:stretch>
        </p:blipFill>
        <p:spPr bwMode="auto">
          <a:xfrm>
            <a:off x="7822675" y="4301065"/>
            <a:ext cx="830262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7628470" y="4001345"/>
            <a:ext cx="134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값 리턴</a:t>
            </a:r>
            <a:endParaRPr lang="ko-KR" altLang="en-US" sz="1200" b="1" dirty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5079" y="5083705"/>
            <a:ext cx="1781857" cy="8514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" name="아래쪽 화살표 50"/>
          <p:cNvSpPr/>
          <p:nvPr/>
        </p:nvSpPr>
        <p:spPr>
          <a:xfrm rot="16200000">
            <a:off x="7948802" y="4011803"/>
            <a:ext cx="356712" cy="142408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구부러진 연결선 49"/>
          <p:cNvCxnSpPr>
            <a:endCxn id="56" idx="1"/>
          </p:cNvCxnSpPr>
          <p:nvPr/>
        </p:nvCxnSpPr>
        <p:spPr>
          <a:xfrm flipV="1">
            <a:off x="7264400" y="4402665"/>
            <a:ext cx="558275" cy="38100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49"/>
          <p:cNvCxnSpPr>
            <a:endCxn id="13317" idx="2"/>
          </p:cNvCxnSpPr>
          <p:nvPr/>
        </p:nvCxnSpPr>
        <p:spPr>
          <a:xfrm flipV="1">
            <a:off x="7154338" y="5240866"/>
            <a:ext cx="1283440" cy="287867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0471" y="5043488"/>
            <a:ext cx="1914525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3" name="아래쪽 화살표 42"/>
          <p:cNvSpPr/>
          <p:nvPr/>
        </p:nvSpPr>
        <p:spPr>
          <a:xfrm rot="16200000">
            <a:off x="2508966" y="5286031"/>
            <a:ext cx="373643" cy="50122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5630338" y="4368799"/>
          <a:ext cx="1701800" cy="123528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01800"/>
              </a:tblGrid>
              <a:tr h="28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…</a:t>
                      </a:r>
                      <a:endParaRPr lang="ko-KR" altLang="en-US" sz="12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28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2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pcount_r</a:t>
                      </a:r>
                      <a:r>
                        <a:rPr lang="ko-KR" altLang="en-US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2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65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$0x0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(main</a:t>
                      </a:r>
                      <a:r>
                        <a:rPr lang="ko-KR" altLang="en-US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</a:t>
                      </a: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2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2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2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2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677399" y="4610706"/>
            <a:ext cx="1618192" cy="23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80088" y="5915555"/>
            <a:ext cx="885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5587871" y="6222862"/>
            <a:ext cx="251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▲프로그램 출력 결과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3-8.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–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x2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→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x1&gt;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8425" y="6451937"/>
            <a:ext cx="10200641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수업 시간에 배웠던 예시와 같이 그림으로 정리하면 위의 그림처럼 정리할 수 있다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스택은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이전 슬라이드들에서 다뤘으므로 따로 표시하지 않았다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9788" y="2470680"/>
            <a:ext cx="5163079" cy="390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3-9.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다중 배열의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14465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문제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가상머신에서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앞의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다중 배열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다중 수준 배열을 아래와 같이 각각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C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프로그램을 작성</a:t>
            </a:r>
            <a:endParaRPr lang="ko-KR" altLang="en-US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다중 배열 버전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다중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수준 배열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각각 컴파일 한 후 실행파일을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gdbgui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로 실행하여 주요 단계 실행 및 상태를 추적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캡쳐하고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설명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각 배열 요소 접근 어셈블리 코드를 분석하고 비교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앞에서 소개 된 코드와의 차이도 설명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6960" y="3530600"/>
            <a:ext cx="9966960" cy="30469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다중 배열 버전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-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소스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코드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&gt;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                                                                     (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위와 같이 최적화 버전으로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컴파일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333" y="3823230"/>
            <a:ext cx="41148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7973" y="4167189"/>
            <a:ext cx="5824216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3-7. call_incr2(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call_incr2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4959" y="2458720"/>
            <a:ext cx="5874173" cy="30469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*main </a:t>
            </a:r>
            <a:r>
              <a:rPr lang="ko-KR" altLang="en-US" sz="1200" b="1" dirty="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함수에서 </a:t>
            </a:r>
            <a:r>
              <a:rPr lang="en-US" altLang="ko-KR" sz="1200" b="1" dirty="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call_incr2</a:t>
            </a:r>
            <a:r>
              <a:rPr lang="ko-KR" altLang="en-US" sz="1200" b="1" dirty="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함수가 먼저 호출 되니 </a:t>
            </a:r>
            <a:r>
              <a:rPr lang="en-US" altLang="ko-KR" sz="1200" b="1" dirty="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call_incr2 </a:t>
            </a:r>
            <a:r>
              <a:rPr lang="ko-KR" altLang="en-US" sz="1200" b="1" dirty="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함수의 어셈블리 코드를 먼저 살펴보자</a:t>
            </a:r>
            <a:r>
              <a:rPr lang="en-US" altLang="ko-KR" sz="1200" b="1" dirty="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. main</a:t>
            </a:r>
            <a:r>
              <a:rPr lang="ko-KR" altLang="en-US" sz="1200" b="1" dirty="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에서 전달된 인수 </a:t>
            </a:r>
            <a:r>
              <a:rPr lang="en-US" altLang="ko-KR" sz="1200" b="1" dirty="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x</a:t>
            </a:r>
            <a:r>
              <a:rPr lang="ko-KR" altLang="en-US" sz="1200" b="1" dirty="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의 값은 </a:t>
            </a:r>
            <a:r>
              <a:rPr lang="en-US" altLang="ko-KR" sz="1200" b="1" dirty="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16</a:t>
            </a:r>
            <a:r>
              <a:rPr lang="ko-KR" altLang="en-US" sz="1200" b="1" dirty="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b="1" dirty="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2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2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가장 먼저</a:t>
            </a:r>
            <a:r>
              <a:rPr lang="en-US" altLang="ko-KR" sz="12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main </a:t>
            </a:r>
            <a:r>
              <a:rPr lang="ko-KR" altLang="en-US" sz="12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함수에서 </a:t>
            </a:r>
            <a:r>
              <a:rPr lang="en-US" altLang="ko-KR" sz="12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call_incr2 </a:t>
            </a:r>
            <a:r>
              <a:rPr lang="ko-KR" altLang="en-US" sz="12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함수를 호출할 때 </a:t>
            </a:r>
            <a:r>
              <a:rPr lang="ko-KR" altLang="en-US" sz="1200" b="1" dirty="0" err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리턴될</a:t>
            </a:r>
            <a:r>
              <a:rPr lang="ko-KR" altLang="en-US" sz="12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b="1" dirty="0" err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주소값이</a:t>
            </a:r>
            <a:r>
              <a:rPr lang="ko-KR" altLang="en-US" sz="12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b="1" dirty="0" err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스택에</a:t>
            </a:r>
            <a:r>
              <a:rPr lang="ko-KR" altLang="en-US" sz="12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저장된다</a:t>
            </a:r>
            <a:r>
              <a:rPr lang="en-US" altLang="ko-KR" sz="12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                                                    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① 제일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첫줄을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보면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스택에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저장하는데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이는 피호출자 저장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callee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-save)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으로써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피호출자인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call_incr2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에서 호출자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main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함수에서 사용 되었을 수 있는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레지스터의 값을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스택에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저장하는 것을 뜻한다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컴파일러는 이런 식으로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스택을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이용 해 값의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over-writing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을 사전에 방지한다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② 레지스터 포인터인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rsp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값을 상수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0x10 (10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진수로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16)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만큼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감소 시키는데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이는 스택에서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16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바이트 만큼의 공간을 만든다는 의미이고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 long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자료형이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바이트 이므로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 long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자료형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두 개를 할당할 수 있는 공간을 내는 것을 의미한다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③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 (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x = 16)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로 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mov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한다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.(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incr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()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함수 호출 시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사용해야하므로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현재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call_incr2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스택에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미리 대피시켜 놓는 것이다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93347" y="6549818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②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rsp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값의 변화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(16byte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공간 생성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9320" y="490897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3548" y="2462530"/>
            <a:ext cx="2343825" cy="2251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110" y="2476819"/>
            <a:ext cx="1956095" cy="158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>
            <a:off x="3027680" y="2509520"/>
            <a:ext cx="1910080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r="21326" b="74865"/>
          <a:stretch>
            <a:fillRect/>
          </a:stretch>
        </p:blipFill>
        <p:spPr bwMode="auto">
          <a:xfrm>
            <a:off x="3936577" y="6165008"/>
            <a:ext cx="2787650" cy="354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12447" y="5527151"/>
            <a:ext cx="2819400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5" name="아래쪽 화살표 34"/>
          <p:cNvSpPr/>
          <p:nvPr/>
        </p:nvSpPr>
        <p:spPr>
          <a:xfrm>
            <a:off x="5139267" y="5858938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7118" y="4113636"/>
            <a:ext cx="1838325" cy="828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4043" y="6194430"/>
            <a:ext cx="19716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78015" y="5537523"/>
            <a:ext cx="19240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6" name="아래쪽 화살표 35"/>
          <p:cNvSpPr/>
          <p:nvPr/>
        </p:nvSpPr>
        <p:spPr>
          <a:xfrm>
            <a:off x="7747000" y="5811525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090920" y="6543045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③에서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43026" y="6006572"/>
            <a:ext cx="1885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496147" y="6397413"/>
            <a:ext cx="361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▲ ①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스택에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저장될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main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값</a:t>
            </a:r>
            <a:endParaRPr lang="ko-KR" altLang="en-US" sz="12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66342" y="3065462"/>
            <a:ext cx="2305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3-7. call_incr2(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call_incr2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현재까지 </a:t>
            </a:r>
            <a:r>
              <a:rPr lang="ko-KR" altLang="en-US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스택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상태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93347" y="6549818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②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rsp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값의 변화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(16byte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공간 생성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3548" y="2462530"/>
            <a:ext cx="2343825" cy="2251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110" y="2476819"/>
            <a:ext cx="1956095" cy="158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>
            <a:off x="3027680" y="2509520"/>
            <a:ext cx="1910080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r="21326" b="74865"/>
          <a:stretch>
            <a:fillRect/>
          </a:stretch>
        </p:blipFill>
        <p:spPr bwMode="auto">
          <a:xfrm>
            <a:off x="3936577" y="6165008"/>
            <a:ext cx="2787650" cy="354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12447" y="5527151"/>
            <a:ext cx="2819400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5" name="아래쪽 화살표 34"/>
          <p:cNvSpPr/>
          <p:nvPr/>
        </p:nvSpPr>
        <p:spPr>
          <a:xfrm>
            <a:off x="5139267" y="5858938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4043" y="6194430"/>
            <a:ext cx="19716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78015" y="5537523"/>
            <a:ext cx="19240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6" name="아래쪽 화살표 35"/>
          <p:cNvSpPr/>
          <p:nvPr/>
        </p:nvSpPr>
        <p:spPr>
          <a:xfrm>
            <a:off x="7747000" y="5811525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090920" y="6543045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③에서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43026" y="6006572"/>
            <a:ext cx="1885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496147" y="6397413"/>
            <a:ext cx="361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▲ ①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스택에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저장될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main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rbx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값</a:t>
            </a:r>
            <a:endParaRPr lang="ko-KR" altLang="en-US" sz="1200" dirty="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5613399" y="2488199"/>
          <a:ext cx="2692401" cy="254561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92401"/>
              </a:tblGrid>
              <a:tr h="385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…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59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(call_incr2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514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$0x0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(Main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353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비었음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5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비었음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331200" y="4673600"/>
            <a:ext cx="239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← 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dirty="0" err="1" smtClean="0">
                <a:latin typeface="a시월구일1" pitchFamily="18" charset="-127"/>
                <a:ea typeface="a시월구일1" pitchFamily="18" charset="-127"/>
              </a:rPr>
              <a:t>rsp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93080" y="4275667"/>
            <a:ext cx="2712720" cy="770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712199" y="4055532"/>
            <a:ext cx="2641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sub $0x10,%rsp</a:t>
            </a:r>
            <a:r>
              <a:rPr lang="ko-KR" altLang="en-US" sz="14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의 연산을 통해 생성된 공간</a:t>
            </a:r>
            <a:endParaRPr lang="ko-KR" altLang="en-US" sz="1400" b="1" dirty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08692" y="5142654"/>
            <a:ext cx="4765041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현재까지 연산을 통해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스택의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변화를 그림으로 나타내면 위와 같다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cxnSp>
        <p:nvCxnSpPr>
          <p:cNvPr id="42" name="구부러진 연결선 32"/>
          <p:cNvCxnSpPr>
            <a:stCxn id="40" idx="1"/>
            <a:endCxn id="39" idx="3"/>
          </p:cNvCxnSpPr>
          <p:nvPr/>
        </p:nvCxnSpPr>
        <p:spPr>
          <a:xfrm rot="10800000" flipV="1">
            <a:off x="8305801" y="4317142"/>
            <a:ext cx="406399" cy="343758"/>
          </a:xfrm>
          <a:prstGeom prst="curvedConnector3">
            <a:avLst>
              <a:gd name="adj1" fmla="val 20833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3-7. call_incr2(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call_incr2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4960" y="2458720"/>
            <a:ext cx="5648960" cy="26776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① 상수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$0x3b6d(10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진수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: 15213)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rsp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+ 8(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스택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포인터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+ 8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이므로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현재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스택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포인터가 가리키는 메모리의 이전 메모리 공간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으로 이동한다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rsp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)+8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메모리주소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즉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15213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이 할당된 스택 메모리의 주소를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 marL="228600" indent="-228600">
              <a:buAutoNum type="circleNumDbPlain" startAt="3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상수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0xbb8(10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진수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:3000)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esi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(0xbb8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은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32bit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로 연산이 가능하므로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228600" indent="-228600">
              <a:buAutoNum type="circleNumDbPlain" startAt="3"/>
            </a:pP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 marL="228600" indent="-228600">
              <a:buAutoNum type="circleNumDbPlain" startAt="3"/>
            </a:pP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incr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 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함수의 리턴 주소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0x64a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스택에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push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하고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incr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함수를 호출한다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2480" y="6482080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값의 변화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1032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3548" y="2462530"/>
            <a:ext cx="2343825" cy="2251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110" y="2476819"/>
            <a:ext cx="1956095" cy="158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>
            <a:off x="3007360" y="3078479"/>
            <a:ext cx="2286000" cy="799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660986" y="6348306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할당된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3000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16000" y="3068320"/>
            <a:ext cx="1940560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3638" y="6105843"/>
            <a:ext cx="2752725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5" name="아래쪽 화살표 34"/>
          <p:cNvSpPr/>
          <p:nvPr/>
        </p:nvSpPr>
        <p:spPr>
          <a:xfrm>
            <a:off x="2438400" y="5689600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5928" y="5417820"/>
            <a:ext cx="19526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8975" y="6089650"/>
            <a:ext cx="2076450" cy="26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236605" y="5450947"/>
            <a:ext cx="1762125" cy="86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44738" y="4894263"/>
            <a:ext cx="1970684" cy="245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4258733" y="5088467"/>
            <a:ext cx="1202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incr</a:t>
            </a:r>
            <a:r>
              <a:rPr lang="en-US" altLang="ko-KR" sz="1200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()</a:t>
            </a:r>
            <a:r>
              <a:rPr lang="ko-KR" altLang="en-US" sz="1200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함수 호출</a:t>
            </a:r>
            <a:r>
              <a:rPr lang="en-US" altLang="ko-KR" sz="1200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!</a:t>
            </a:r>
            <a:endParaRPr lang="ko-KR" altLang="en-US" sz="1200" dirty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cxnSp>
        <p:nvCxnSpPr>
          <p:cNvPr id="33" name="구부러진 연결선 32"/>
          <p:cNvCxnSpPr>
            <a:endCxn id="2055" idx="3"/>
          </p:cNvCxnSpPr>
          <p:nvPr/>
        </p:nvCxnSpPr>
        <p:spPr>
          <a:xfrm rot="5400000">
            <a:off x="4018129" y="4081893"/>
            <a:ext cx="1232165" cy="637578"/>
          </a:xfrm>
          <a:prstGeom prst="curvedConnector2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3-7. call_incr2(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call_incr2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현재까지 </a:t>
            </a:r>
            <a:r>
              <a:rPr lang="ko-KR" altLang="en-US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스택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상태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3548" y="2462530"/>
            <a:ext cx="2343825" cy="2251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110" y="2476819"/>
            <a:ext cx="1956095" cy="158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>
            <a:off x="3007360" y="3078479"/>
            <a:ext cx="2286000" cy="799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16000" y="3068320"/>
            <a:ext cx="1940560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4738" y="4894263"/>
            <a:ext cx="1970684" cy="245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4258733" y="5088467"/>
            <a:ext cx="1202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incr</a:t>
            </a:r>
            <a:r>
              <a:rPr lang="en-US" altLang="ko-KR" sz="1200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()</a:t>
            </a:r>
            <a:r>
              <a:rPr lang="ko-KR" altLang="en-US" sz="1200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함수 호출</a:t>
            </a:r>
            <a:r>
              <a:rPr lang="en-US" altLang="ko-KR" sz="1200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!</a:t>
            </a:r>
            <a:endParaRPr lang="ko-KR" altLang="en-US" sz="1200" dirty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cxnSp>
        <p:nvCxnSpPr>
          <p:cNvPr id="33" name="구부러진 연결선 32"/>
          <p:cNvCxnSpPr>
            <a:endCxn id="2055" idx="3"/>
          </p:cNvCxnSpPr>
          <p:nvPr/>
        </p:nvCxnSpPr>
        <p:spPr>
          <a:xfrm rot="5400000">
            <a:off x="4018129" y="4081893"/>
            <a:ext cx="1232165" cy="637578"/>
          </a:xfrm>
          <a:prstGeom prst="curvedConnector2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6095999" y="2462799"/>
          <a:ext cx="2692401" cy="277082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92401"/>
              </a:tblGrid>
              <a:tr h="385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…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59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(call_incr2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514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$0x0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(Main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353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$0x3b6d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(10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진수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: 15213)</a:t>
                      </a:r>
                    </a:p>
                  </a:txBody>
                  <a:tcPr/>
                </a:tc>
              </a:tr>
              <a:tr h="385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incr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함수의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788399" y="4902200"/>
            <a:ext cx="239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← 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dirty="0" err="1" smtClean="0">
                <a:latin typeface="a시월구일1" pitchFamily="18" charset="-127"/>
                <a:ea typeface="a시월구일1" pitchFamily="18" charset="-127"/>
              </a:rPr>
              <a:t>rsp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79933" y="4419600"/>
            <a:ext cx="239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← 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%rsp+8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7758" y="5481320"/>
            <a:ext cx="4765041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현재까지 연산을 통해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스택의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변화를 그림으로 나타내면 위와 같다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3-7. call_incr2(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incr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95333" y="2458720"/>
            <a:ext cx="6048587" cy="20313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),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즉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가 가리키고 있는 주소의 값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(0x3b6d, 10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진수로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15213)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로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mov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값과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를 더해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 marL="228600" indent="-228600">
              <a:buAutoNum type="circleNumDbPlain" startAt="3"/>
            </a:pP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),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가 가리키는 메모리 주소의 값에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(18213)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을 할당한다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228600" indent="-228600">
              <a:buAutoNum type="circleNumDbPlain" startAt="3"/>
            </a:pP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 marL="228600" indent="-228600">
              <a:buAutoNum type="circleNumDbPlain" startAt="3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리턴하며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call_incr2()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함수로 되돌아간다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2480" y="6482080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①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15213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이 할당되는 과정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05853" y="4485639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60986" y="6348306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②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 =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rax+rsi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896" y="2473326"/>
            <a:ext cx="18192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6279" y="2475971"/>
            <a:ext cx="1813753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7371" y="5338762"/>
            <a:ext cx="3362325" cy="44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3409" y="4940300"/>
            <a:ext cx="169545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071" y="6104467"/>
            <a:ext cx="22193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42" name="구부러진 연결선 41"/>
          <p:cNvCxnSpPr>
            <a:stCxn id="3077" idx="1"/>
            <a:endCxn id="3076" idx="1"/>
          </p:cNvCxnSpPr>
          <p:nvPr/>
        </p:nvCxnSpPr>
        <p:spPr>
          <a:xfrm rot="10800000" flipV="1">
            <a:off x="977371" y="5054600"/>
            <a:ext cx="46038" cy="508000"/>
          </a:xfrm>
          <a:prstGeom prst="curvedConnector3">
            <a:avLst>
              <a:gd name="adj1" fmla="val 1019532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아래쪽 화살표 46"/>
          <p:cNvSpPr/>
          <p:nvPr/>
        </p:nvSpPr>
        <p:spPr>
          <a:xfrm>
            <a:off x="2438400" y="5689600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10067" y="4707469"/>
            <a:ext cx="1202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시월구일3" pitchFamily="18" charset="-127"/>
                <a:ea typeface="a시월구일3" pitchFamily="18" charset="-127"/>
              </a:rPr>
              <a:t>(</a:t>
            </a:r>
            <a:r>
              <a:rPr lang="ko-KR" altLang="en-US" sz="1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시월구일3" pitchFamily="18" charset="-127"/>
                <a:ea typeface="a시월구일3" pitchFamily="18" charset="-127"/>
              </a:rPr>
              <a:t>포인터</a:t>
            </a:r>
            <a:r>
              <a:rPr lang="en-US" altLang="ko-KR" sz="1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시월구일3" pitchFamily="18" charset="-127"/>
                <a:ea typeface="a시월구일3" pitchFamily="18" charset="-127"/>
              </a:rPr>
              <a:t>)</a:t>
            </a:r>
            <a:endParaRPr lang="ko-KR" altLang="en-US" sz="1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latin typeface="a시월구일3" pitchFamily="18" charset="-127"/>
              <a:ea typeface="a시월구일3" pitchFamily="18" charset="-127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 b="25194"/>
          <a:stretch>
            <a:fillRect/>
          </a:stretch>
        </p:blipFill>
        <p:spPr bwMode="auto">
          <a:xfrm>
            <a:off x="4666191" y="5603347"/>
            <a:ext cx="2114550" cy="3063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7671" y="5207000"/>
            <a:ext cx="22193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97930" y="6092296"/>
            <a:ext cx="2200275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" name="아래쪽 화살표 50"/>
          <p:cNvSpPr/>
          <p:nvPr/>
        </p:nvSpPr>
        <p:spPr>
          <a:xfrm>
            <a:off x="5723467" y="5791200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791200" y="5291669"/>
            <a:ext cx="120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시월구일3" pitchFamily="18" charset="-127"/>
                <a:ea typeface="a시월구일3" pitchFamily="18" charset="-127"/>
              </a:rPr>
              <a:t>+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latin typeface="a시월구일3" pitchFamily="18" charset="-127"/>
              <a:ea typeface="a시월구일3" pitchFamily="18" charset="-127"/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71897" y="5157258"/>
            <a:ext cx="1666875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7064584" y="5797974"/>
            <a:ext cx="361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▲ ③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pPr algn="ctr"/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에 해당하는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0x4725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가 할당된 것을 확인할 수 있다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2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44368" y="5498042"/>
            <a:ext cx="2036233" cy="3054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59" name="구부러진 연결선 58"/>
          <p:cNvCxnSpPr>
            <a:stCxn id="3081" idx="1"/>
            <a:endCxn id="3084" idx="1"/>
          </p:cNvCxnSpPr>
          <p:nvPr/>
        </p:nvCxnSpPr>
        <p:spPr>
          <a:xfrm rot="10800000" flipV="1">
            <a:off x="7844369" y="5300132"/>
            <a:ext cx="127529" cy="350627"/>
          </a:xfrm>
          <a:prstGeom prst="curvedConnector3">
            <a:avLst>
              <a:gd name="adj1" fmla="val 358922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93521" y="3706283"/>
            <a:ext cx="1581679" cy="8028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3-7. call_incr2(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스택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손상 검출 코드 생략 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incr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현재까지 </a:t>
            </a:r>
            <a:r>
              <a:rPr lang="ko-KR" altLang="en-US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스택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상태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896" y="2473326"/>
            <a:ext cx="18192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6279" y="2475971"/>
            <a:ext cx="1813753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4698999" y="2462800"/>
          <a:ext cx="2692401" cy="277082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92401"/>
              </a:tblGrid>
              <a:tr h="385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…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59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(call_incr2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514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$0x0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(Main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의 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%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rbx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값</a:t>
                      </a:r>
                      <a:endParaRPr lang="en-US" altLang="ko-KR" sz="16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callee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-saved)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  <a:tr h="353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$0x3b6d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(10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진수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: 15213)</a:t>
                      </a:r>
                    </a:p>
                  </a:txBody>
                  <a:tcPr/>
                </a:tc>
              </a:tr>
              <a:tr h="385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en-US" altLang="ko-KR" sz="1600" dirty="0" err="1" smtClean="0">
                          <a:latin typeface="a시월구일1" pitchFamily="18" charset="-127"/>
                          <a:ea typeface="a시월구일1" pitchFamily="18" charset="-127"/>
                        </a:rPr>
                        <a:t>incr</a:t>
                      </a:r>
                      <a:r>
                        <a:rPr lang="ko-KR" altLang="en-US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함수의 리턴 주소</a:t>
                      </a:r>
                      <a:r>
                        <a:rPr lang="en-US" altLang="ko-KR" sz="1600" dirty="0" smtClean="0"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600" dirty="0"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742269" y="4842935"/>
            <a:ext cx="117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%</a:t>
            </a:r>
            <a:r>
              <a:rPr lang="en-US" altLang="ko-KR" b="1" dirty="0" err="1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rsp</a:t>
            </a:r>
            <a:r>
              <a:rPr lang="ko-KR" altLang="en-US" b="1" dirty="0" smtClean="0">
                <a:ln>
                  <a:solidFill>
                    <a:schemeClr val="bg1"/>
                  </a:solidFill>
                </a:ln>
                <a:latin typeface="a시월구일3" pitchFamily="18" charset="-127"/>
                <a:ea typeface="a시월구일3" pitchFamily="18" charset="-127"/>
              </a:rPr>
              <a:t>→</a:t>
            </a:r>
            <a:endParaRPr lang="ko-KR" altLang="en-US" b="1" dirty="0">
              <a:ln>
                <a:solidFill>
                  <a:schemeClr val="bg1"/>
                </a:solidFill>
              </a:ln>
              <a:latin typeface="a시월구일3" pitchFamily="18" charset="-127"/>
              <a:ea typeface="a시월구일3" pitchFamily="18" charset="-127"/>
            </a:endParaRP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3" cstate="print"/>
          <a:srcRect t="67506" r="46697"/>
          <a:stretch>
            <a:fillRect/>
          </a:stretch>
        </p:blipFill>
        <p:spPr bwMode="auto">
          <a:xfrm>
            <a:off x="8202611" y="4826000"/>
            <a:ext cx="966787" cy="389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TextBox 52"/>
          <p:cNvSpPr txBox="1"/>
          <p:nvPr/>
        </p:nvSpPr>
        <p:spPr>
          <a:xfrm>
            <a:off x="7985749" y="5243266"/>
            <a:ext cx="1378385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리턴 연산에 이용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!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09161" y="4839546"/>
            <a:ext cx="2699172" cy="384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구부러진 연결선 55"/>
          <p:cNvCxnSpPr>
            <a:stCxn id="55" idx="3"/>
            <a:endCxn id="50" idx="1"/>
          </p:cNvCxnSpPr>
          <p:nvPr/>
        </p:nvCxnSpPr>
        <p:spPr>
          <a:xfrm flipV="1">
            <a:off x="7408333" y="5020733"/>
            <a:ext cx="794278" cy="1100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4607</TotalTime>
  <Words>3498</Words>
  <Application>Microsoft Office PowerPoint</Application>
  <PresentationFormat>사용자 지정</PresentationFormat>
  <Paragraphs>467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굴림</vt:lpstr>
      <vt:lpstr>Arial</vt:lpstr>
      <vt:lpstr>맑은 고딕</vt:lpstr>
      <vt:lpstr>Aharoni</vt:lpstr>
      <vt:lpstr>a로케트</vt:lpstr>
      <vt:lpstr>a타임머신</vt:lpstr>
      <vt:lpstr>a옛날사진관5</vt:lpstr>
      <vt:lpstr>a시월구일2</vt:lpstr>
      <vt:lpstr>a시월구일1</vt:lpstr>
      <vt:lpstr>a시월구일3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317</cp:revision>
  <dcterms:created xsi:type="dcterms:W3CDTF">2019-02-08T07:37:09Z</dcterms:created>
  <dcterms:modified xsi:type="dcterms:W3CDTF">2020-10-22T17:16:00Z</dcterms:modified>
</cp:coreProperties>
</file>