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43" r:id="rId12"/>
    <p:sldId id="444" r:id="rId13"/>
    <p:sldId id="446" r:id="rId14"/>
    <p:sldId id="447" r:id="rId15"/>
    <p:sldId id="449" r:id="rId16"/>
    <p:sldId id="442" r:id="rId17"/>
  </p:sldIdLst>
  <p:sldSz cx="12192000" cy="6858000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a로케트" pitchFamily="18" charset="-127"/>
      <p:regular r:id="rId20"/>
    </p:embeddedFont>
    <p:embeddedFont>
      <p:font typeface="a타임머신" pitchFamily="18" charset="-127"/>
      <p:regular r:id="rId21"/>
    </p:embeddedFont>
    <p:embeddedFont>
      <p:font typeface="a옛날사진관5" pitchFamily="18" charset="-127"/>
      <p:regular r:id="rId22"/>
    </p:embeddedFont>
    <p:embeddedFont>
      <p:font typeface="a시월구일2" pitchFamily="18" charset="-127"/>
      <p:regular r:id="rId23"/>
    </p:embeddedFont>
    <p:embeddedFont>
      <p:font typeface="a시월구일1" pitchFamily="18" charset="-127"/>
      <p:regular r:id="rId24"/>
    </p:embeddedFont>
    <p:embeddedFont>
      <p:font typeface="a시월구일4" pitchFamily="18" charset="-127"/>
      <p:regular r:id="rId25"/>
    </p:embeddedFont>
    <p:embeddedFont>
      <p:font typeface="a시월구일3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90" d="100"/>
          <a:sy n="90" d="100"/>
        </p:scale>
        <p:origin x="-43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4-1</a:t>
            </a:r>
            <a:endParaRPr lang="ko-KR" altLang="en-US" sz="19900" kern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4-1. sum()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② </a:t>
              </a: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Y86-64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머신 환경 분석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sum( )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함수와 이를 호출하는 메인 함수를 작성하여 실행하고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x86-64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프로그램을 작성하고 컴파일 한 후 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실행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소스 분석 및 실행 상태 추적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어셈블리 프로그램을 작성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YAS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어셈블로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어셈블하여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생성된 목적 코드 분석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YIS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실행하여 결과 분석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실습 강의노트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3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참조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위 두 어셈블리 코드의 차이점 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2085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&lt;sum( 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어셈블리 코드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                                              </a:t>
            </a:r>
            <a:r>
              <a:rPr lang="ko-KR" altLang="en-US" sz="1050" smtClean="0">
                <a:latin typeface="a시월구일1" pitchFamily="18" charset="-127"/>
                <a:ea typeface="a시월구일1" pitchFamily="18" charset="-127"/>
              </a:rPr>
              <a:t>프로그램 실행에 필요한 어셈블리 코드 파일을           </a:t>
            </a:r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5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                                                                                                           </a:t>
            </a:r>
            <a:r>
              <a:rPr lang="ko-KR" altLang="en-US" sz="1050" smtClean="0">
                <a:latin typeface="a시월구일1" pitchFamily="18" charset="-127"/>
                <a:ea typeface="a시월구일1" pitchFamily="18" charset="-127"/>
              </a:rPr>
              <a:t>이와 같이 작성하였다</a:t>
            </a:r>
            <a:r>
              <a:rPr lang="en-US" altLang="ko-KR" sz="105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 b="46373"/>
          <a:stretch>
            <a:fillRect/>
          </a:stretch>
        </p:blipFill>
        <p:spPr bwMode="auto">
          <a:xfrm>
            <a:off x="1149348" y="3865033"/>
            <a:ext cx="3142871" cy="28659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 t="53454"/>
          <a:stretch>
            <a:fillRect/>
          </a:stretch>
        </p:blipFill>
        <p:spPr bwMode="auto">
          <a:xfrm>
            <a:off x="4349748" y="3852332"/>
            <a:ext cx="3637055" cy="2878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②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Y86-64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머신 환경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YAS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 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sum(  ).yo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목적 코드 분석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 l="697" r="29353" b="61673"/>
          <a:stretch>
            <a:fillRect/>
          </a:stretch>
        </p:blipFill>
        <p:spPr bwMode="auto">
          <a:xfrm>
            <a:off x="990597" y="2584455"/>
            <a:ext cx="4351870" cy="2537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596474" y="2492586"/>
            <a:ext cx="5621867" cy="1954381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*C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언어에서는 컴파일러가 다음과 같은 일들을 자동으로 수행 해 주지만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머신에서 어셈블리 코드를 이용 해 시뮬레이션을 하기 위해서는 직접 작성 해 주어야 했다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초기화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(init)</a:t>
            </a:r>
          </a:p>
          <a:p>
            <a:pPr>
              <a:buFontTx/>
              <a:buChar char="-"/>
            </a:pP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stack(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스택 포인터가 가리켜야 할 주소값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%rsp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스택 포인터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Main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Main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함수가 종료되면 프로그램을 종료한다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배열 설정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사용 할 메모리를 각각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바이트씩 정렬한다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안에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개의 요소 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1,2,3,4,5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90145" y="2577255"/>
            <a:ext cx="2035387" cy="1148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22" idx="3"/>
            <a:endCxn id="25" idx="1"/>
          </p:cNvCxnSpPr>
          <p:nvPr/>
        </p:nvCxnSpPr>
        <p:spPr>
          <a:xfrm>
            <a:off x="5325532" y="3151294"/>
            <a:ext cx="318348" cy="231140"/>
          </a:xfrm>
          <a:prstGeom prst="curvedConnector3">
            <a:avLst>
              <a:gd name="adj1" fmla="val 154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643880" y="3005667"/>
            <a:ext cx="5464390" cy="75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64745" y="3804921"/>
            <a:ext cx="1671321" cy="1292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31"/>
          <p:cNvCxnSpPr>
            <a:stCxn id="31" idx="3"/>
            <a:endCxn id="33" idx="1"/>
          </p:cNvCxnSpPr>
          <p:nvPr/>
        </p:nvCxnSpPr>
        <p:spPr>
          <a:xfrm flipV="1">
            <a:off x="4936066" y="4124961"/>
            <a:ext cx="682412" cy="32596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18478" y="3821854"/>
            <a:ext cx="3110655" cy="606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37279" y="4318001"/>
            <a:ext cx="833121" cy="7958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1"/>
            <a:endCxn id="40" idx="3"/>
          </p:cNvCxnSpPr>
          <p:nvPr/>
        </p:nvCxnSpPr>
        <p:spPr>
          <a:xfrm rot="10800000">
            <a:off x="2810933" y="4713394"/>
            <a:ext cx="826346" cy="2540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70277" y="4312921"/>
            <a:ext cx="1840656" cy="8009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07533" y="5162970"/>
            <a:ext cx="492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시월구일4" pitchFamily="18" charset="-127"/>
                <a:ea typeface="a시월구일4" pitchFamily="18" charset="-127"/>
              </a:rPr>
              <a:t>각 배열 요소가 메모리 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시월구일4" pitchFamily="18" charset="-127"/>
                <a:ea typeface="a시월구일4" pitchFamily="18" charset="-127"/>
              </a:rPr>
              <a:t>0x018 ~ 0x038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시월구일4" pitchFamily="18" charset="-127"/>
                <a:ea typeface="a시월구일4" pitchFamily="18" charset="-127"/>
              </a:rPr>
              <a:t>에 할당된 것을 확인할 수 있다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시월구일4" pitchFamily="18" charset="-127"/>
                <a:ea typeface="a시월구일4" pitchFamily="18" charset="-127"/>
              </a:rPr>
              <a:t>.</a:t>
            </a:r>
            <a:endParaRPr lang="ko-KR" altLang="en-US" sz="1200" b="1">
              <a:ln>
                <a:solidFill>
                  <a:schemeClr val="bg1"/>
                </a:solidFill>
              </a:ln>
              <a:solidFill>
                <a:srgbClr val="0070C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②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Y86-64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머신 환경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YAS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 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sum(  ).yo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목적 코드 분석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6474" y="2492586"/>
            <a:ext cx="5621867" cy="1785104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Main 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함수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(array)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레지스터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mov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복사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 = 5)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sum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함수를 호출한다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연산에서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각각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주소와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전달한 것은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sum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함수의 인수로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주소와 변수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전달한 것과 동일하다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값을 리턴하며 종료한다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 cstate="print"/>
          <a:srcRect l="769" t="39904" r="17454" b="44474"/>
          <a:stretch>
            <a:fillRect/>
          </a:stretch>
        </p:blipFill>
        <p:spPr bwMode="auto">
          <a:xfrm>
            <a:off x="999067" y="2497665"/>
            <a:ext cx="4080933" cy="8297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1407" y="4355253"/>
            <a:ext cx="4775193" cy="170816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F0"/>
                </a:solidFill>
                <a:latin typeface="a시월구일3" pitchFamily="18" charset="-127"/>
                <a:ea typeface="a시월구일3" pitchFamily="18" charset="-127"/>
              </a:rPr>
              <a:t>ir</a:t>
            </a:r>
            <a:r>
              <a:rPr lang="en-US" altLang="ko-KR" sz="2800" b="1" smtClean="0">
                <a:latin typeface="a시월구일3" pitchFamily="18" charset="-127"/>
                <a:ea typeface="a시월구일3" pitchFamily="18" charset="-127"/>
              </a:rPr>
              <a:t>movq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위 명령어의 니모닉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(mnemonic)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‘ir’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immediate-to-register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뜻하며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-&gt;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레지스터 연산을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irmovq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는 상수값을 레지스터로 복사하는 연산이다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algn="ctr"/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*CISC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기반인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와 달리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RISC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기반인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 명령어가 상당히 제한된다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주로 명령어가 레지스터 기반이고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이러한 니모닉을 통해 해당 연산이 일어나는 공간을 표시해준다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103878" y="2644988"/>
            <a:ext cx="443655" cy="242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1"/>
            <a:endCxn id="22" idx="0"/>
          </p:cNvCxnSpPr>
          <p:nvPr/>
        </p:nvCxnSpPr>
        <p:spPr>
          <a:xfrm rot="10800000" flipH="1" flipV="1">
            <a:off x="3103878" y="2766061"/>
            <a:ext cx="325126" cy="1589192"/>
          </a:xfrm>
          <a:prstGeom prst="curvedConnector4">
            <a:avLst>
              <a:gd name="adj1" fmla="val -70311"/>
              <a:gd name="adj2" fmla="val 5380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②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Y86-64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머신 환경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YAS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 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sum(  ).yo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목적 코드 분석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67" y="2458719"/>
            <a:ext cx="5867409" cy="4324261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sum 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함수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		     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머신에서는 명령어들이 레지스터 기반으로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산술 연산 안에서 상수와 레지스터를 동시에 참조할 수 없다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위처럼 사용할 상수들을 미리 레지스터에 할당 해 놓는 것이다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                        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                          (6 : Opq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3: function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코드가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3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xor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XOR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같은 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XOR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연산하므로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같은 값을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XOR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 하게 되면 결괏값은 무조건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 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irmovq $0,%rax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와 동일한 동작이지만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xorq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명령어의 비트 수가 훨씬 작으므로 메모리를 절약할 수 있다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                        </a:t>
            </a:r>
          </a:p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                         (6: Opq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2:funciton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코드가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할당되고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반대라면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할당된다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연산과 동일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머신에서는직접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연산을 해서 결과를 레지스터에 저장한다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 (0x08f)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 l="769" t="58554"/>
          <a:stretch>
            <a:fillRect/>
          </a:stretch>
        </p:blipFill>
        <p:spPr bwMode="auto">
          <a:xfrm>
            <a:off x="397934" y="2463800"/>
            <a:ext cx="4951920" cy="2201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72534" y="2763521"/>
            <a:ext cx="4512734" cy="60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4"/>
          <p:cNvCxnSpPr>
            <a:stCxn id="27" idx="1"/>
            <a:endCxn id="31" idx="1"/>
          </p:cNvCxnSpPr>
          <p:nvPr/>
        </p:nvCxnSpPr>
        <p:spPr>
          <a:xfrm rot="10800000" flipH="1" flipV="1">
            <a:off x="372533" y="3066626"/>
            <a:ext cx="8467" cy="952501"/>
          </a:xfrm>
          <a:prstGeom prst="curvedConnector3">
            <a:avLst>
              <a:gd name="adj1" fmla="val -269989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81001" y="3881122"/>
            <a:ext cx="3124200" cy="27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391402" y="2548467"/>
          <a:ext cx="20573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287866"/>
                <a:gridCol w="651933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0x8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42198" y="2751663"/>
            <a:ext cx="61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4864" y="2777064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없음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42858" y="2777061"/>
            <a:ext cx="3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30730" y="2777055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425269" y="3098801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0x1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76065" y="3301997"/>
            <a:ext cx="61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irmovq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68731" y="3327398"/>
            <a:ext cx="61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레지스터 없음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76725" y="3327395"/>
            <a:ext cx="3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64597" y="3327389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1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5579534" y="403860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3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613399" y="4241794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xor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84325" y="425872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8329" y="426718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5655734" y="5054602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2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647267" y="5257796"/>
            <a:ext cx="44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and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0525" y="5274727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4529" y="5283188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79533" y="6087536"/>
          <a:ext cx="167640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890"/>
                <a:gridCol w="509890"/>
                <a:gridCol w="65662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0x08f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926667" y="6316130"/>
            <a:ext cx="44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jmp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0996" y="6324589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②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Y86-64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머신 환경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YAS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 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– sum(  ).yo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목적 코드 분석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67" y="2475653"/>
            <a:ext cx="5867409" cy="4324261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sum </a:t>
            </a:r>
            <a:r>
              <a:rPr lang="ko-KR" altLang="en-US" sz="1100" b="1" smtClean="0">
                <a:latin typeface="a시월구일1" pitchFamily="18" charset="-127"/>
                <a:ea typeface="a시월구일1" pitchFamily="18" charset="-127"/>
              </a:rPr>
              <a:t>함수 </a:t>
            </a:r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si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= 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return (90),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그 외는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loop (0x07f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위치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                                                 //mrmovq 0(%rdi),%r10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>
              <a:buAutoNum type="circleNumDbPlain"/>
            </a:pP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가지고 있는 주소의 메모리 상에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array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요소값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 레지스터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228600" indent="-228600">
              <a:buAutoNum type="circleNumDbPlain"/>
            </a:pP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marL="228600" indent="-228600"/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레지스터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요소의 주소값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%r8(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$8)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주소는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바이트 이므로 상수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가진 주소값에 더한다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%rdi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가 배열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array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의 다음 요소를 가리키게 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$1)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빼고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연산을 통해 </a:t>
            </a:r>
            <a:r>
              <a:rPr lang="en-US" altLang="ko-KR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의 조건코드가 정해진 셈이다</a:t>
            </a:r>
            <a:r>
              <a:rPr lang="en-US" altLang="ko-KR" sz="11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sub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 뒤에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연산을 반복하며 수행 해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불필요한 연산을 여러 번 수행하게 되었다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에서의 어셈블과 차이가 존재하는 것을 확인할 수 있다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rsi= 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return (90),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그 외는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loop (0x07f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위치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 l="769" t="58554"/>
          <a:stretch>
            <a:fillRect/>
          </a:stretch>
        </p:blipFill>
        <p:spPr bwMode="auto">
          <a:xfrm>
            <a:off x="397934" y="2463800"/>
            <a:ext cx="4951920" cy="2201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89468" y="3369733"/>
            <a:ext cx="4631266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4"/>
          <p:cNvCxnSpPr>
            <a:stCxn id="25" idx="3"/>
            <a:endCxn id="27" idx="3"/>
          </p:cNvCxnSpPr>
          <p:nvPr/>
        </p:nvCxnSpPr>
        <p:spPr>
          <a:xfrm flipV="1">
            <a:off x="3505200" y="3623733"/>
            <a:ext cx="1515534" cy="395395"/>
          </a:xfrm>
          <a:prstGeom prst="curvedConnector3">
            <a:avLst>
              <a:gd name="adj1" fmla="val 11508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4067" y="3881122"/>
            <a:ext cx="3141133" cy="27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4140" y="4727786"/>
            <a:ext cx="4775193" cy="1708160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F0"/>
                </a:solidFill>
                <a:latin typeface="a시월구일3" pitchFamily="18" charset="-127"/>
                <a:ea typeface="a시월구일3" pitchFamily="18" charset="-127"/>
              </a:rPr>
              <a:t>mr</a:t>
            </a:r>
            <a:r>
              <a:rPr lang="en-US" altLang="ko-KR" sz="2800" b="1" smtClean="0">
                <a:latin typeface="a시월구일3" pitchFamily="18" charset="-127"/>
                <a:ea typeface="a시월구일3" pitchFamily="18" charset="-127"/>
              </a:rPr>
              <a:t>movq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위 명령어의 니모닉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(mnemonic)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‘mr’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memory-to-register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뜻하며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메모리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-&gt;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레지스터 연산을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algn="ctr"/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mrmovq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는 메모리에 존재하는 값을 레지스터로 복사하는 연산이다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algn="ctr"/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*CISC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기반인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와 달리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RISC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기반인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Y86-64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에서는  명령어가 상당히 제한된다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주로 명령어가 레지스터 기반이고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이러한 니모닉을 통해 해당 연산이 일어나는 공간을 표시해준다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520267" y="2785536"/>
          <a:ext cx="167640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890"/>
                <a:gridCol w="509890"/>
                <a:gridCol w="65662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0x07f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833533" y="2997196"/>
            <a:ext cx="44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6330" y="3022589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444069" y="3361268"/>
          <a:ext cx="2031998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533"/>
                <a:gridCol w="372533"/>
                <a:gridCol w="372533"/>
                <a:gridCol w="372533"/>
                <a:gridCol w="541866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5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418667" y="3564464"/>
            <a:ext cx="69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mrmovq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7531" y="3589865"/>
            <a:ext cx="61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133" y="3589862"/>
            <a:ext cx="39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3397" y="3589856"/>
            <a:ext cx="47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a시월구일1" pitchFamily="18" charset="-127"/>
                <a:ea typeface="a시월구일1" pitchFamily="18" charset="-127"/>
              </a:rPr>
              <a:t>상수</a:t>
            </a:r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1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518400" y="4064000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a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467604" y="4267194"/>
            <a:ext cx="584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23191" y="4284125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%r10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7195" y="4292586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%rax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042399" y="4377267"/>
          <a:ext cx="83312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8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957731" y="4580461"/>
            <a:ext cx="52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addq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7190" y="4597392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%r8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194" y="460585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%rdi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222064" y="5267478"/>
          <a:ext cx="976880" cy="2514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4220"/>
                <a:gridCol w="244220"/>
                <a:gridCol w="244220"/>
                <a:gridCol w="244220"/>
              </a:tblGrid>
              <a:tr h="21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05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latin typeface="a시월구일3" pitchFamily="18" charset="-127"/>
                          <a:ea typeface="a시월구일3" pitchFamily="18" charset="-127"/>
                        </a:rPr>
                        <a:t>1</a:t>
                      </a:r>
                      <a:endParaRPr lang="ko-KR" altLang="en-US" sz="105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latin typeface="a시월구일3" pitchFamily="18" charset="-127"/>
                          <a:ea typeface="a시월구일3" pitchFamily="18" charset="-127"/>
                        </a:rPr>
                        <a:t>9</a:t>
                      </a:r>
                      <a:endParaRPr lang="ko-KR" altLang="en-US" sz="105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latin typeface="a시월구일3" pitchFamily="18" charset="-127"/>
                          <a:ea typeface="a시월구일3" pitchFamily="18" charset="-127"/>
                        </a:rPr>
                        <a:t>6</a:t>
                      </a:r>
                      <a:endParaRPr lang="ko-KR" altLang="en-US" sz="105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162799" y="5455405"/>
            <a:ext cx="611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atin typeface="a시월구일1" pitchFamily="18" charset="-127"/>
                <a:ea typeface="a시월구일1" pitchFamily="18" charset="-127"/>
              </a:rPr>
              <a:t>subq</a:t>
            </a:r>
            <a:endParaRPr lang="ko-KR" altLang="en-US" sz="105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26857" y="5476310"/>
            <a:ext cx="508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%r9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23196" y="5476303"/>
            <a:ext cx="508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%rsi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541934" y="6384730"/>
          <a:ext cx="1676400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890"/>
                <a:gridCol w="509890"/>
                <a:gridCol w="656620"/>
              </a:tblGrid>
              <a:tr h="270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7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4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시월구일3" pitchFamily="18" charset="-127"/>
                          <a:ea typeface="a시월구일3" pitchFamily="18" charset="-127"/>
                        </a:rPr>
                        <a:t>0x07f</a:t>
                      </a:r>
                      <a:endParaRPr lang="ko-KR" altLang="en-US" sz="1200">
                        <a:latin typeface="a시월구일3" pitchFamily="18" charset="-127"/>
                        <a:ea typeface="a시월구일3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855200" y="6596390"/>
            <a:ext cx="448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jne</a:t>
            </a:r>
            <a:endParaRPr lang="ko-KR" altLang="en-US" sz="11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7997" y="6621783"/>
            <a:ext cx="414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a시월구일1" pitchFamily="18" charset="-127"/>
                <a:ea typeface="a시월구일1" pitchFamily="18" charset="-127"/>
              </a:rPr>
              <a:t>Dest</a:t>
            </a:r>
            <a:endParaRPr lang="ko-KR" altLang="en-US" sz="8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②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Y86-64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머신 환경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709" y="2435751"/>
            <a:ext cx="95440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131145" y="2937929"/>
            <a:ext cx="4338322" cy="1032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43000" y="4727785"/>
            <a:ext cx="9914467" cy="2123658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진수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0xf  = 15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할당된 것으로 보아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array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요소 값들의 합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1+2+3+4+5 = 15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sum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함수가 정상적으로 동작 된 것을 확인할 수 있다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%rsp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는 스택의 포인터 주소를 할당하는 레지스터로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0x200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함수의 리턴주소등을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push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했다가 프로그램 종료 시점에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pop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연산이 수행되며 다시 시작 주소인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0x200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으로 돌아온 것을 확인할 수 있었다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0x18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sum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함수 수행에 따라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씩 더해지며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0x018 ~ 0x038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까지의 주소값을 가지고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마지막 반복에서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0x040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주소를 갖게 되는 것을 확인할 수 있다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에는 주소값인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씩 더해주기 위해 할당했던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남아있는 것을 확인할 수 있고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%r9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에는 변수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씩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감소하기 위해 할당했던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남아있는 것을 확인할 수 있다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100" b="1" smtClean="0">
                <a:latin typeface="a시월구일1" pitchFamily="18" charset="-127"/>
                <a:ea typeface="a시월구일1" pitchFamily="18" charset="-127"/>
              </a:rPr>
              <a:t>%r10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에는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array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마지막 요소 값인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할당되어 남아있는 것을 확인할 수 있다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/>
          <a:srcRect l="697" t="23623" r="29353" b="61673"/>
          <a:stretch>
            <a:fillRect/>
          </a:stretch>
        </p:blipFill>
        <p:spPr bwMode="auto">
          <a:xfrm>
            <a:off x="5757332" y="3047994"/>
            <a:ext cx="4351870" cy="97367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0" name="직선 연결선 29"/>
          <p:cNvCxnSpPr/>
          <p:nvPr/>
        </p:nvCxnSpPr>
        <p:spPr>
          <a:xfrm flipV="1">
            <a:off x="1718733" y="5799667"/>
            <a:ext cx="9211734" cy="2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24"/>
          <p:cNvCxnSpPr>
            <a:endCxn id="28" idx="3"/>
          </p:cNvCxnSpPr>
          <p:nvPr/>
        </p:nvCxnSpPr>
        <p:spPr>
          <a:xfrm rot="16200000" flipV="1">
            <a:off x="9476317" y="4167716"/>
            <a:ext cx="2095503" cy="829731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4-1. sum()</a:t>
              </a:r>
              <a:r>
                <a:rPr lang="ko-KR" altLang="en-US" sz="4000" kern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실행 및 분석</a:t>
              </a:r>
              <a:endParaRPr lang="en-US" altLang="ko-KR" sz="4000" kern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  <a:p>
              <a:pPr marL="742950" indent="-742950" algn="ctr" latinLnBrk="0">
                <a:defRPr/>
              </a:pP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① </a:t>
              </a:r>
              <a:r>
                <a:rPr lang="en-US" altLang="ko-KR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gdbgui </a:t>
              </a:r>
              <a:r>
                <a:rPr lang="ko-KR" altLang="en-US" sz="4000" kern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코드 분석</a:t>
              </a:r>
              <a:endParaRPr lang="ko-KR" altLang="en-US" sz="24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sum( )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함수와 이를 호출하는 메인 함수를 작성하여 실행하고 분석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x86-64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프로그램을 작성하고 컴파일 한 후 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실행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어셈블리 소스 분석 및 실행 상태 추적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Y86-64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머신 상에서 어셈블리 프로그램을 작성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YAS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어셈블로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err="1" smtClean="0">
                <a:latin typeface="a시월구일1" pitchFamily="18" charset="-127"/>
                <a:ea typeface="a시월구일1" pitchFamily="18" charset="-127"/>
              </a:rPr>
              <a:t>어셈블하여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생성된 목적 코드 분석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YIS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시뮬레이터로 실행하여 결과 분석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실습 강의노트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3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참조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위 두 어셈블리 코드의 차이점 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6960" y="3530600"/>
            <a:ext cx="996696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&lt;sum( 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                                                                  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위와 같이 최적화 버전으로 컴파일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7759" y="4331759"/>
            <a:ext cx="2190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605" y="3802007"/>
            <a:ext cx="2396595" cy="299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461939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변수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 sum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return value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연산은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코드의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 sum=0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해당한다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타입 </a:t>
            </a:r>
            <a:r>
              <a:rPr lang="ko-KR" altLang="en-US" sz="1100" err="1" smtClean="0">
                <a:latin typeface="a시월구일1" pitchFamily="18" charset="-127"/>
                <a:ea typeface="a시월구일1" pitchFamily="18" charset="-127"/>
              </a:rPr>
              <a:t>자료형으로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 32-bit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연산으로 충분히 계산 가능 하므로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를 사용한다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10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인수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(AND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한 뒤 결과를 조건 코드로 설정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연산의 결과가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아닐 때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10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=1), 0x6e1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루프의 시작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값은 아래 사진과 같이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아니므로 점프 연산을 수행하게 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$0x0, %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eax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연산 후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9453" y="552703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481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1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2883746" y="2467187"/>
            <a:ext cx="1772920" cy="208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368212" y="2763520"/>
            <a:ext cx="858521" cy="208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92213" y="2873587"/>
            <a:ext cx="1772920" cy="34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59746" y="3076787"/>
            <a:ext cx="82465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>
            <a:stCxn id="37" idx="1"/>
            <a:endCxn id="44" idx="1"/>
          </p:cNvCxnSpPr>
          <p:nvPr/>
        </p:nvCxnSpPr>
        <p:spPr>
          <a:xfrm rot="10800000" flipH="1" flipV="1">
            <a:off x="2892213" y="3045460"/>
            <a:ext cx="16932" cy="461434"/>
          </a:xfrm>
          <a:prstGeom prst="curvedConnector3">
            <a:avLst>
              <a:gd name="adj1" fmla="val -170013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909145" y="3423920"/>
            <a:ext cx="1552787" cy="165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39" idx="1"/>
          </p:cNvCxnSpPr>
          <p:nvPr/>
        </p:nvCxnSpPr>
        <p:spPr>
          <a:xfrm rot="10800000" flipH="1" flipV="1">
            <a:off x="1359745" y="3168227"/>
            <a:ext cx="485987" cy="328506"/>
          </a:xfrm>
          <a:prstGeom prst="curvedConnector3">
            <a:avLst>
              <a:gd name="adj1" fmla="val -4703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32716" b="90831"/>
          <a:stretch>
            <a:fillRect/>
          </a:stretch>
        </p:blipFill>
        <p:spPr bwMode="auto">
          <a:xfrm>
            <a:off x="1532466" y="6042025"/>
            <a:ext cx="1845733" cy="214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0244" y="4693179"/>
            <a:ext cx="2009775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3416" y="6001280"/>
            <a:ext cx="1866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831992" y="6220018"/>
            <a:ext cx="223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test %</a:t>
            </a:r>
            <a:r>
              <a:rPr lang="en-US" altLang="ko-KR" sz="1400" err="1" smtClean="0">
                <a:latin typeface="a시월구일1" pitchFamily="18" charset="-127"/>
                <a:ea typeface="a시월구일1" pitchFamily="18" charset="-127"/>
              </a:rPr>
              <a:t>rsi,%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rsi</a:t>
            </a:r>
          </a:p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%rsi!=0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zf =0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64546" y="5066454"/>
            <a:ext cx="1087122" cy="191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81724" y="4538134"/>
            <a:ext cx="2391429" cy="131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7492" y="4146016"/>
            <a:ext cx="1975908" cy="33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2540000" y="5306902"/>
            <a:ext cx="226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(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현재 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start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 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(%rdi)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는 배열 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arr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의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 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첫번째 요소를 가리킴</a:t>
            </a:r>
            <a:r>
              <a:rPr lang="en-US" altLang="ko-KR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)</a:t>
            </a:r>
            <a:r>
              <a:rPr lang="ko-KR" altLang="en-US" sz="1200" b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시월구일4" pitchFamily="18" charset="-127"/>
                <a:ea typeface="a시월구일4" pitchFamily="18" charset="-127"/>
              </a:rPr>
              <a:t> </a:t>
            </a:r>
            <a:endParaRPr lang="ko-KR" altLang="en-US" sz="1200" b="1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10213" y="4211319"/>
            <a:ext cx="215054" cy="174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92488" y="4782080"/>
            <a:ext cx="16478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1" name="구부러진 연결선 60"/>
          <p:cNvCxnSpPr>
            <a:stCxn id="49" idx="3"/>
            <a:endCxn id="62" idx="1"/>
          </p:cNvCxnSpPr>
          <p:nvPr/>
        </p:nvCxnSpPr>
        <p:spPr>
          <a:xfrm flipV="1">
            <a:off x="2751668" y="4920827"/>
            <a:ext cx="1181944" cy="2413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933612" y="4795521"/>
            <a:ext cx="1070188" cy="250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구부러진 연결선 63"/>
          <p:cNvCxnSpPr>
            <a:stCxn id="62" idx="3"/>
            <a:endCxn id="65" idx="1"/>
          </p:cNvCxnSpPr>
          <p:nvPr/>
        </p:nvCxnSpPr>
        <p:spPr>
          <a:xfrm>
            <a:off x="5003800" y="4920827"/>
            <a:ext cx="1190411" cy="14393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194211" y="4964854"/>
            <a:ext cx="875456" cy="199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 cstate="print"/>
          <a:srcRect t="28581" r="55476" b="46787"/>
          <a:stretch>
            <a:fillRect/>
          </a:stretch>
        </p:blipFill>
        <p:spPr bwMode="auto">
          <a:xfrm>
            <a:off x="4523844" y="5782734"/>
            <a:ext cx="894823" cy="194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212365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첫 번째 요소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주소는 한 단위가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바이트를 더하고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이는 곧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배열의 다음 요소를 가리키게 되는 것을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형 인수인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다시 루프의 첫 부분으로 돌아가서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4)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 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아니라면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(zf = 1)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다시 루프를 반복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*(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수업 중 교수님이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sub $0x1,%rsi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연산에서 이미 조건 코드가 세팅되므로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불필요한 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연산을 수행하게 된다고 언급하신 바 있다</a:t>
            </a:r>
            <a:r>
              <a:rPr lang="en-US" altLang="ko-KR" sz="1100" b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200" b="1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(%rdi),%rax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481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1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376676" y="3237654"/>
            <a:ext cx="1315721" cy="75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09145" y="3423920"/>
            <a:ext cx="1552787" cy="54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32716" b="90831"/>
          <a:stretch>
            <a:fillRect/>
          </a:stretch>
        </p:blipFill>
        <p:spPr bwMode="auto">
          <a:xfrm>
            <a:off x="1566332" y="5550959"/>
            <a:ext cx="1845733" cy="214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556001" y="6220018"/>
            <a:ext cx="32088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$0x8, %rdi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start)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통해 배열의 다음 요소를 가리키게 됨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9601" y="639633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$0x1,%rsi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감소된다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9238" y="6056842"/>
            <a:ext cx="183832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" name="아래쪽 화살표 40"/>
          <p:cNvSpPr/>
          <p:nvPr/>
        </p:nvSpPr>
        <p:spPr>
          <a:xfrm>
            <a:off x="2311400" y="5791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4899" y="5986992"/>
            <a:ext cx="297180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 t="28544" r="57506" b="50000"/>
          <a:stretch>
            <a:fillRect/>
          </a:stretch>
        </p:blipFill>
        <p:spPr bwMode="auto">
          <a:xfrm>
            <a:off x="7742239" y="5046134"/>
            <a:ext cx="910694" cy="17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 cstate="print"/>
          <a:srcRect t="46935" b="28544"/>
          <a:stretch>
            <a:fillRect/>
          </a:stretch>
        </p:blipFill>
        <p:spPr bwMode="auto">
          <a:xfrm>
            <a:off x="3720572" y="5139268"/>
            <a:ext cx="2143125" cy="20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직사각형 45"/>
          <p:cNvSpPr/>
          <p:nvPr/>
        </p:nvSpPr>
        <p:spPr>
          <a:xfrm>
            <a:off x="3645745" y="5989320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2105" y="5399088"/>
            <a:ext cx="27527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4246879" y="5413587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구부러진 연결선 56"/>
          <p:cNvCxnSpPr>
            <a:stCxn id="56" idx="2"/>
          </p:cNvCxnSpPr>
          <p:nvPr/>
        </p:nvCxnSpPr>
        <p:spPr>
          <a:xfrm rot="5400000">
            <a:off x="4352714" y="5526193"/>
            <a:ext cx="325119" cy="601134"/>
          </a:xfrm>
          <a:prstGeom prst="curvedConnector3">
            <a:avLst>
              <a:gd name="adj1" fmla="val 135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255345" y="5130801"/>
            <a:ext cx="1112522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1483" y="5230813"/>
            <a:ext cx="1866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0" name="아래쪽 화살표 59"/>
          <p:cNvSpPr/>
          <p:nvPr/>
        </p:nvSpPr>
        <p:spPr>
          <a:xfrm>
            <a:off x="8060267" y="5537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1341" y="5835121"/>
            <a:ext cx="93345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6070071"/>
            <a:ext cx="18288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" name="직사각형 60"/>
          <p:cNvSpPr/>
          <p:nvPr/>
        </p:nvSpPr>
        <p:spPr>
          <a:xfrm>
            <a:off x="2892213" y="2873587"/>
            <a:ext cx="1772920" cy="34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359746" y="3076787"/>
            <a:ext cx="82465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39" idx="1"/>
            <a:endCxn id="62" idx="1"/>
          </p:cNvCxnSpPr>
          <p:nvPr/>
        </p:nvCxnSpPr>
        <p:spPr>
          <a:xfrm rot="10800000">
            <a:off x="1359746" y="3168227"/>
            <a:ext cx="16930" cy="448734"/>
          </a:xfrm>
          <a:prstGeom prst="curvedConnector3">
            <a:avLst>
              <a:gd name="adj1" fmla="val 22004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44" idx="3"/>
            <a:endCxn id="61" idx="3"/>
          </p:cNvCxnSpPr>
          <p:nvPr/>
        </p:nvCxnSpPr>
        <p:spPr>
          <a:xfrm flipV="1">
            <a:off x="4461932" y="3045460"/>
            <a:ext cx="203201" cy="651934"/>
          </a:xfrm>
          <a:prstGeom prst="curvedConnector3">
            <a:avLst>
              <a:gd name="adj1" fmla="val 3374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2055" idx="3"/>
            <a:endCxn id="75" idx="2"/>
          </p:cNvCxnSpPr>
          <p:nvPr/>
        </p:nvCxnSpPr>
        <p:spPr>
          <a:xfrm flipV="1">
            <a:off x="9067800" y="5604933"/>
            <a:ext cx="829734" cy="584201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585201" y="5143268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%rsi!=0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다시 루프 실행 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78510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첫 번째 요소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주소는 한 단위가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바이트를 더하고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이는 곧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배열의 다음 요소를 가리키게 되는 것을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형 인수인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다시 루프의 첫 부분으로 돌아가서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3)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 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아니라면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(zf = 1)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다시 루프를 반복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(%rdi),%rax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481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1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376676" y="3237654"/>
            <a:ext cx="1315721" cy="75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09145" y="3423920"/>
            <a:ext cx="1552787" cy="54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56001" y="6220018"/>
            <a:ext cx="32088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$0x8, %rdi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start)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통해 배열의 다음 요소를 가리키게 됨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9601" y="639633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$0x1,%rsi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감소된다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311400" y="5765799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8060267" y="5537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5941" y="5030788"/>
            <a:ext cx="93345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" name="직사각형 60"/>
          <p:cNvSpPr/>
          <p:nvPr/>
        </p:nvSpPr>
        <p:spPr>
          <a:xfrm>
            <a:off x="2892213" y="2873587"/>
            <a:ext cx="1772920" cy="34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359746" y="3076787"/>
            <a:ext cx="82465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39" idx="1"/>
            <a:endCxn id="62" idx="1"/>
          </p:cNvCxnSpPr>
          <p:nvPr/>
        </p:nvCxnSpPr>
        <p:spPr>
          <a:xfrm rot="10800000">
            <a:off x="1359746" y="3168227"/>
            <a:ext cx="16930" cy="448734"/>
          </a:xfrm>
          <a:prstGeom prst="curvedConnector3">
            <a:avLst>
              <a:gd name="adj1" fmla="val 22004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44" idx="3"/>
            <a:endCxn id="61" idx="3"/>
          </p:cNvCxnSpPr>
          <p:nvPr/>
        </p:nvCxnSpPr>
        <p:spPr>
          <a:xfrm flipV="1">
            <a:off x="4461932" y="3045460"/>
            <a:ext cx="203201" cy="651934"/>
          </a:xfrm>
          <a:prstGeom prst="curvedConnector3">
            <a:avLst>
              <a:gd name="adj1" fmla="val 3374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6009" y="5422900"/>
            <a:ext cx="18478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4616" y="5262034"/>
            <a:ext cx="18669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49" name="구부러진 연결선 71"/>
          <p:cNvCxnSpPr>
            <a:endCxn id="50" idx="2"/>
          </p:cNvCxnSpPr>
          <p:nvPr/>
        </p:nvCxnSpPr>
        <p:spPr>
          <a:xfrm flipV="1">
            <a:off x="9067800" y="5604933"/>
            <a:ext cx="829734" cy="584201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85201" y="5143268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%rsi!=0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다시 루프 실행 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4475" y="6083300"/>
            <a:ext cx="18478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2741" y="5439833"/>
            <a:ext cx="27622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" name="직사각형 51"/>
          <p:cNvSpPr/>
          <p:nvPr/>
        </p:nvSpPr>
        <p:spPr>
          <a:xfrm>
            <a:off x="4246879" y="5413587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52"/>
          <p:cNvCxnSpPr/>
          <p:nvPr/>
        </p:nvCxnSpPr>
        <p:spPr>
          <a:xfrm rot="5400000">
            <a:off x="4352714" y="5526193"/>
            <a:ext cx="325119" cy="601134"/>
          </a:xfrm>
          <a:prstGeom prst="curvedConnector3">
            <a:avLst>
              <a:gd name="adj1" fmla="val 135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15807" y="5137151"/>
            <a:ext cx="200025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4" name="직사각형 63"/>
          <p:cNvSpPr/>
          <p:nvPr/>
        </p:nvSpPr>
        <p:spPr>
          <a:xfrm>
            <a:off x="4255345" y="5130801"/>
            <a:ext cx="1112522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5538" y="5994930"/>
            <a:ext cx="2981325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5" name="직사각형 64"/>
          <p:cNvSpPr/>
          <p:nvPr/>
        </p:nvSpPr>
        <p:spPr>
          <a:xfrm>
            <a:off x="3645745" y="5989320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59172" y="5835121"/>
            <a:ext cx="9239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57521" y="6087007"/>
            <a:ext cx="18764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78510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첫 번째 요소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주소는 한 단위가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바이트를 더하고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이는 곧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배열의 다음 요소를 가리키게 되는 것을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형 인수인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다시 루프의 첫 부분으로 돌아가서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2)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 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아니라면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(zf = 1)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다시 루프를 반복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(%rdi),%rax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481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1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376676" y="3237654"/>
            <a:ext cx="1315721" cy="75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09145" y="3423920"/>
            <a:ext cx="1552787" cy="54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56001" y="6220018"/>
            <a:ext cx="32088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$0x8, %rdi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start)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통해 배열의 다음 요소를 가리키게 됨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9601" y="639633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$0x1,%rsi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감소된다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311400" y="5765799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8060267" y="5537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92213" y="2873587"/>
            <a:ext cx="1772920" cy="34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359746" y="3076787"/>
            <a:ext cx="82465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39" idx="1"/>
            <a:endCxn id="62" idx="1"/>
          </p:cNvCxnSpPr>
          <p:nvPr/>
        </p:nvCxnSpPr>
        <p:spPr>
          <a:xfrm rot="10800000">
            <a:off x="1359746" y="3168227"/>
            <a:ext cx="16930" cy="448734"/>
          </a:xfrm>
          <a:prstGeom prst="curvedConnector3">
            <a:avLst>
              <a:gd name="adj1" fmla="val 22004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44" idx="3"/>
            <a:endCxn id="61" idx="3"/>
          </p:cNvCxnSpPr>
          <p:nvPr/>
        </p:nvCxnSpPr>
        <p:spPr>
          <a:xfrm flipV="1">
            <a:off x="4461932" y="3045460"/>
            <a:ext cx="203201" cy="651934"/>
          </a:xfrm>
          <a:prstGeom prst="curvedConnector3">
            <a:avLst>
              <a:gd name="adj1" fmla="val 3374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71"/>
          <p:cNvCxnSpPr>
            <a:stCxn id="4105" idx="3"/>
            <a:endCxn id="50" idx="2"/>
          </p:cNvCxnSpPr>
          <p:nvPr/>
        </p:nvCxnSpPr>
        <p:spPr>
          <a:xfrm flipV="1">
            <a:off x="9089497" y="5604933"/>
            <a:ext cx="808037" cy="5842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85201" y="5143268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%rsi!=0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다시 루프 실행 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4979988"/>
            <a:ext cx="9239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5167" y="5495397"/>
            <a:ext cx="1752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4097" y="6058958"/>
            <a:ext cx="18192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4111" y="5393267"/>
            <a:ext cx="27717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직사각형 50"/>
          <p:cNvSpPr/>
          <p:nvPr/>
        </p:nvSpPr>
        <p:spPr>
          <a:xfrm>
            <a:off x="4246879" y="5413587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구부러진 연결선 53"/>
          <p:cNvCxnSpPr/>
          <p:nvPr/>
        </p:nvCxnSpPr>
        <p:spPr>
          <a:xfrm rot="5400000">
            <a:off x="4352714" y="5526193"/>
            <a:ext cx="325119" cy="601134"/>
          </a:xfrm>
          <a:prstGeom prst="curvedConnector3">
            <a:avLst>
              <a:gd name="adj1" fmla="val 135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6283" y="5047721"/>
            <a:ext cx="201930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4255345" y="5029201"/>
            <a:ext cx="1112522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4534" y="6022447"/>
            <a:ext cx="2895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" name="직사각형 56"/>
          <p:cNvSpPr/>
          <p:nvPr/>
        </p:nvSpPr>
        <p:spPr>
          <a:xfrm>
            <a:off x="3645745" y="5989320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49066" y="5240338"/>
            <a:ext cx="1828800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27950" y="5870047"/>
            <a:ext cx="9525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51172" y="6074833"/>
            <a:ext cx="18383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78510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첫 번째 요소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주소는 한 단위가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바이트를 더하고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이는 곧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배열의 다음 요소를 가리키게 되는 것을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형 인수인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다시 루프의 첫 부분으로 돌아가서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1)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 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 아니라면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(zf = 1)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다시 루프를 반복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(%rdi),%rax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481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1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376676" y="3237654"/>
            <a:ext cx="1315721" cy="75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09145" y="3423920"/>
            <a:ext cx="1552787" cy="54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56001" y="6220018"/>
            <a:ext cx="32088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$0x8, %rdi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%rdi 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인수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start)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가 가진 주소값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통해 배열의 다음 요소를 가리키게 됨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9601" y="639633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$0x1,%rsi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감소된다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311400" y="5765799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8060267" y="5537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92213" y="2873587"/>
            <a:ext cx="1772920" cy="343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359746" y="3076787"/>
            <a:ext cx="82465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39" idx="1"/>
            <a:endCxn id="62" idx="1"/>
          </p:cNvCxnSpPr>
          <p:nvPr/>
        </p:nvCxnSpPr>
        <p:spPr>
          <a:xfrm rot="10800000">
            <a:off x="1359746" y="3168227"/>
            <a:ext cx="16930" cy="448734"/>
          </a:xfrm>
          <a:prstGeom prst="curvedConnector3">
            <a:avLst>
              <a:gd name="adj1" fmla="val 22004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44" idx="3"/>
            <a:endCxn id="61" idx="3"/>
          </p:cNvCxnSpPr>
          <p:nvPr/>
        </p:nvCxnSpPr>
        <p:spPr>
          <a:xfrm flipV="1">
            <a:off x="4461932" y="3045460"/>
            <a:ext cx="203201" cy="651934"/>
          </a:xfrm>
          <a:prstGeom prst="curvedConnector3">
            <a:avLst>
              <a:gd name="adj1" fmla="val 33749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71"/>
          <p:cNvCxnSpPr>
            <a:endCxn id="50" idx="2"/>
          </p:cNvCxnSpPr>
          <p:nvPr/>
        </p:nvCxnSpPr>
        <p:spPr>
          <a:xfrm flipV="1">
            <a:off x="9089497" y="5604933"/>
            <a:ext cx="808037" cy="5842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85201" y="5143268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%rsi!=0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다시 루프 실행 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4" name="구부러진 연결선 53"/>
          <p:cNvCxnSpPr/>
          <p:nvPr/>
        </p:nvCxnSpPr>
        <p:spPr>
          <a:xfrm rot="5400000">
            <a:off x="4352714" y="5526193"/>
            <a:ext cx="325119" cy="601134"/>
          </a:xfrm>
          <a:prstGeom prst="curvedConnector3">
            <a:avLst>
              <a:gd name="adj1" fmla="val 135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816" y="5065713"/>
            <a:ext cx="9525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5276" y="5552017"/>
            <a:ext cx="184785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3730" y="6061605"/>
            <a:ext cx="189547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89350" y="5405967"/>
            <a:ext cx="2781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" name="직사각형 51"/>
          <p:cNvSpPr/>
          <p:nvPr/>
        </p:nvSpPr>
        <p:spPr>
          <a:xfrm>
            <a:off x="4246879" y="5413587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1834" y="6008158"/>
            <a:ext cx="2971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3645745" y="5989320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0570" y="5040314"/>
            <a:ext cx="21431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4255345" y="5029201"/>
            <a:ext cx="1112522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63342" y="5293256"/>
            <a:ext cx="184785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17897" y="5865283"/>
            <a:ext cx="904875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0588" y="6069013"/>
            <a:ext cx="18764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4-1. sum()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실행 및 분석 ①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분석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sum( ) </a:t>
            </a:r>
            <a:r>
              <a:rPr lang="ko-KR" altLang="en-US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266" y="2492586"/>
            <a:ext cx="5621867" cy="195438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(%rdi),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주소에 존재하는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배열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arr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첫 번째 요소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와 더해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%rdi,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주소에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+8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연산을 수행한다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주소는 한 단위가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바이트를 더하고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이는 곧 포인터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start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가 배열의 다음 요소를 가리키게 되는 것을 뜻한다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이번엔 배열의 다음 요소가 존재하지 않으므로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해당 주소에는 쓰레기값이 존재한다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long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형 인수인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에서 상수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$0x1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뺀다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④ 다시 루프의 첫 부분으로 돌아가서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%rsi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(count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0)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연산한 후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값이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이므로 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%rax</a:t>
            </a:r>
            <a:r>
              <a:rPr lang="ko-KR" altLang="en-US" sz="1100" smtClean="0">
                <a:latin typeface="a시월구일1" pitchFamily="18" charset="-127"/>
                <a:ea typeface="a시월구일1" pitchFamily="18" charset="-127"/>
              </a:rPr>
              <a:t>의 값을 리턴하고 함수를 종료한다</a:t>
            </a:r>
            <a:r>
              <a:rPr lang="en-US" altLang="ko-KR" sz="11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4392" y="6270818"/>
            <a:ext cx="199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①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(%rdi),%rax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963" y="2453217"/>
            <a:ext cx="1781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746" y="2467505"/>
            <a:ext cx="1933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1376676" y="3090333"/>
            <a:ext cx="1315721" cy="1041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298627" y="3423920"/>
            <a:ext cx="1552787" cy="54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56001" y="6220018"/>
            <a:ext cx="32088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▲ ②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 add $0x8, %rdi</a:t>
            </a: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배열의 다음 요소가 존재하지 않으므로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, +8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연산을 마친 주소에는 쓰레기 값이 존재한다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59601" y="6396335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sub $0x1,%rsi</a:t>
            </a:r>
          </a:p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count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(%rsi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감소된다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2311400" y="5765799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8060267" y="5537200"/>
            <a:ext cx="338667" cy="2878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81695" y="2873587"/>
            <a:ext cx="1772920" cy="174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구부러진 연결선 67"/>
          <p:cNvCxnSpPr>
            <a:stCxn id="44" idx="3"/>
            <a:endCxn id="61" idx="3"/>
          </p:cNvCxnSpPr>
          <p:nvPr/>
        </p:nvCxnSpPr>
        <p:spPr>
          <a:xfrm flipV="1">
            <a:off x="4851414" y="2960794"/>
            <a:ext cx="203201" cy="736600"/>
          </a:xfrm>
          <a:prstGeom prst="curvedConnector3">
            <a:avLst>
              <a:gd name="adj1" fmla="val 3041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71"/>
          <p:cNvCxnSpPr>
            <a:endCxn id="50" idx="2"/>
          </p:cNvCxnSpPr>
          <p:nvPr/>
        </p:nvCxnSpPr>
        <p:spPr>
          <a:xfrm flipV="1">
            <a:off x="9089497" y="5604933"/>
            <a:ext cx="808037" cy="5842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85201" y="5143268"/>
            <a:ext cx="262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%rsi=0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이므로</a:t>
            </a:r>
            <a:endParaRPr lang="en-US" altLang="ko-KR" sz="1200" smtClean="0"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값을 리턴하고 종료 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54" name="구부러진 연결선 53"/>
          <p:cNvCxnSpPr/>
          <p:nvPr/>
        </p:nvCxnSpPr>
        <p:spPr>
          <a:xfrm rot="5400000">
            <a:off x="4352714" y="5526193"/>
            <a:ext cx="325119" cy="601134"/>
          </a:xfrm>
          <a:prstGeom prst="curvedConnector3">
            <a:avLst>
              <a:gd name="adj1" fmla="val 135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1763" y="5060949"/>
            <a:ext cx="904875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3322" y="5492750"/>
            <a:ext cx="1876425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50988" y="6061606"/>
            <a:ext cx="1876425" cy="23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4275" y="5463647"/>
            <a:ext cx="27622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직사각형 50"/>
          <p:cNvSpPr/>
          <p:nvPr/>
        </p:nvSpPr>
        <p:spPr>
          <a:xfrm>
            <a:off x="4246879" y="5413587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7625" y="5093758"/>
            <a:ext cx="219075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>
          <a:xfrm>
            <a:off x="4365411" y="5080001"/>
            <a:ext cx="1112522" cy="194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9825" y="5981700"/>
            <a:ext cx="29527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" name="직사각형 56"/>
          <p:cNvSpPr/>
          <p:nvPr/>
        </p:nvSpPr>
        <p:spPr>
          <a:xfrm>
            <a:off x="3645745" y="5989320"/>
            <a:ext cx="1137922" cy="250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8742" y="5324475"/>
            <a:ext cx="1847850" cy="17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81333" y="6101292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26363" y="5878513"/>
            <a:ext cx="9048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" name="직사각형 58"/>
          <p:cNvSpPr/>
          <p:nvPr/>
        </p:nvSpPr>
        <p:spPr>
          <a:xfrm>
            <a:off x="3298613" y="4355253"/>
            <a:ext cx="1205654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구부러진 연결선 65"/>
          <p:cNvCxnSpPr>
            <a:stCxn id="61" idx="1"/>
          </p:cNvCxnSpPr>
          <p:nvPr/>
        </p:nvCxnSpPr>
        <p:spPr>
          <a:xfrm rot="10800000" flipV="1">
            <a:off x="3273229" y="2960793"/>
            <a:ext cx="8467" cy="1502833"/>
          </a:xfrm>
          <a:prstGeom prst="curvedConnector3">
            <a:avLst>
              <a:gd name="adj1" fmla="val 279989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55680" y="4646082"/>
            <a:ext cx="8667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9076267" y="4821535"/>
            <a:ext cx="1769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▲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main</a:t>
            </a:r>
            <a:r>
              <a:rPr lang="ko-KR" altLang="en-US" sz="1200" smtClean="0">
                <a:latin typeface="a시월구일1" pitchFamily="18" charset="-127"/>
                <a:ea typeface="a시월구일1" pitchFamily="18" charset="-127"/>
              </a:rPr>
              <a:t>에서 결과 출력</a:t>
            </a:r>
            <a:r>
              <a:rPr lang="en-US" altLang="ko-KR" sz="120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2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2427</Words>
  <Application>Microsoft Office PowerPoint</Application>
  <PresentationFormat>사용자 지정</PresentationFormat>
  <Paragraphs>333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a시월구일4</vt:lpstr>
      <vt:lpstr>a시월구일3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339</cp:revision>
  <dcterms:created xsi:type="dcterms:W3CDTF">2019-02-08T07:37:09Z</dcterms:created>
  <dcterms:modified xsi:type="dcterms:W3CDTF">2020-10-29T08:34:02Z</dcterms:modified>
</cp:coreProperties>
</file>