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380" r:id="rId3"/>
    <p:sldId id="398" r:id="rId4"/>
    <p:sldId id="450" r:id="rId5"/>
    <p:sldId id="432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38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</p:sldIdLst>
  <p:sldSz cx="12192000" cy="6858000"/>
  <p:notesSz cx="6858000" cy="9144000"/>
  <p:embeddedFontLst>
    <p:embeddedFont>
      <p:font typeface="맑은 고딕" pitchFamily="50" charset="-127"/>
      <p:regular r:id="rId36"/>
      <p:bold r:id="rId37"/>
    </p:embeddedFont>
    <p:embeddedFont>
      <p:font typeface="a로케트" pitchFamily="18" charset="-127"/>
      <p:regular r:id="rId38"/>
    </p:embeddedFont>
    <p:embeddedFont>
      <p:font typeface="a타임머신" pitchFamily="18" charset="-127"/>
      <p:regular r:id="rId39"/>
    </p:embeddedFont>
    <p:embeddedFont>
      <p:font typeface="a옛날사진관5" pitchFamily="18" charset="-127"/>
      <p:regular r:id="rId40"/>
    </p:embeddedFont>
    <p:embeddedFont>
      <p:font typeface="a시월구일2" pitchFamily="18" charset="-127"/>
      <p:regular r:id="rId41"/>
    </p:embeddedFont>
    <p:embeddedFont>
      <p:font typeface="a시월구일1" pitchFamily="18" charset="-127"/>
      <p:regular r:id="rId42"/>
    </p:embeddedFont>
    <p:embeddedFont>
      <p:font typeface="a시월구일3" pitchFamily="18" charset="-127"/>
      <p:regular r:id="rId43"/>
    </p:embeddedFont>
    <p:embeddedFont>
      <p:font typeface="a시월구일4" pitchFamily="18" charset="-127"/>
      <p:regular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E1BB"/>
    <a:srgbClr val="E27D45"/>
    <a:srgbClr val="854311"/>
    <a:srgbClr val="5C2E0C"/>
    <a:srgbClr val="773C0F"/>
    <a:srgbClr val="904812"/>
    <a:srgbClr val="89A6C8"/>
    <a:srgbClr val="B6CDEF"/>
    <a:srgbClr val="9DB4D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8" autoAdjust="0"/>
    <p:restoredTop sz="94660"/>
  </p:normalViewPr>
  <p:slideViewPr>
    <p:cSldViewPr snapToGrid="0">
      <p:cViewPr>
        <p:scale>
          <a:sx n="100" d="100"/>
          <a:sy n="100" d="100"/>
        </p:scale>
        <p:origin x="-48" y="5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en-US" altLang="ko-KR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4</a:t>
            </a: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장 과제</a:t>
            </a:r>
            <a:endParaRPr lang="en-US" altLang="ko-KR" sz="4000" b="1" kern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3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4-3</a:t>
            </a:r>
            <a:endParaRPr lang="ko-KR" altLang="en-US" sz="19900" kern="0">
              <a:solidFill>
                <a:schemeClr val="tx1">
                  <a:lumMod val="50000"/>
                  <a:lumOff val="50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23934" y="3064933"/>
            <a:ext cx="6002867" cy="2508379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jmp test</a:t>
            </a: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*test 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위치로 점프한다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0x76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icode=7, ifunc=0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‘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무조건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jmp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’ (9bytes)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= 76+9=7F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레지스터는 필요하지않다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명령어에 전달 된 주소값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8f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이용된다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프로그램 카운터 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valP=7f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valC=8f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 변경한다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③에서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8f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592" y="2036763"/>
            <a:ext cx="3486150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31" name="구부러진 연결선 71"/>
          <p:cNvCxnSpPr>
            <a:stCxn id="32" idx="1"/>
          </p:cNvCxnSpPr>
          <p:nvPr/>
        </p:nvCxnSpPr>
        <p:spPr>
          <a:xfrm rot="10800000" flipV="1">
            <a:off x="5181601" y="2842261"/>
            <a:ext cx="524931" cy="4487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706531" y="2763520"/>
            <a:ext cx="3505201" cy="157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2298" y="2057044"/>
            <a:ext cx="4143902" cy="4662844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9678170" y="2731650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jmp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135363" y="2757051"/>
            <a:ext cx="618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Dest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9474971" y="2519986"/>
          <a:ext cx="1117599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7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8f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4829" y="1679517"/>
            <a:ext cx="3552825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36" name="구부러진 연결선 71"/>
          <p:cNvCxnSpPr>
            <a:stCxn id="37" idx="0"/>
            <a:endCxn id="6147" idx="2"/>
          </p:cNvCxnSpPr>
          <p:nvPr/>
        </p:nvCxnSpPr>
        <p:spPr>
          <a:xfrm rot="16200000" flipV="1">
            <a:off x="9828589" y="1962670"/>
            <a:ext cx="658438" cy="473131"/>
          </a:xfrm>
          <a:prstGeom prst="curvedConnector3">
            <a:avLst>
              <a:gd name="adj1" fmla="val 3421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0210800" y="2528455"/>
            <a:ext cx="367145" cy="263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7801" y="3606800"/>
            <a:ext cx="6002867" cy="2531462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jne loop</a:t>
            </a: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0x8f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icode=7, ifunc=4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jne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(9bytes)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= 8F+9 = 98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레지스터는 필요하지않다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명령어에 전달 된 주소값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7f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사용한다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zf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이라면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아래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Conditional Codes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확인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(valP)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변경하지않고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zf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이라면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valC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(7f)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 변경한다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현재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zf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7f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 변경된다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③에서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7f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78170" y="2766285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jne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135363" y="2805540"/>
            <a:ext cx="618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Dest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9474971" y="2519986"/>
          <a:ext cx="1117599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7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4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7f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구부러진 연결선 71"/>
          <p:cNvCxnSpPr>
            <a:stCxn id="37" idx="0"/>
            <a:endCxn id="39" idx="2"/>
          </p:cNvCxnSpPr>
          <p:nvPr/>
        </p:nvCxnSpPr>
        <p:spPr>
          <a:xfrm rot="16200000" flipV="1">
            <a:off x="9788507" y="1922588"/>
            <a:ext cx="699655" cy="51207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0210800" y="2528455"/>
            <a:ext cx="367145" cy="263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5559" y="2068513"/>
            <a:ext cx="3562350" cy="1247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8" name="구부러진 연결선 71"/>
          <p:cNvCxnSpPr>
            <a:stCxn id="29" idx="1"/>
          </p:cNvCxnSpPr>
          <p:nvPr/>
        </p:nvCxnSpPr>
        <p:spPr>
          <a:xfrm rot="10800000" flipV="1">
            <a:off x="5173134" y="3070861"/>
            <a:ext cx="364065" cy="4487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537198" y="2992120"/>
            <a:ext cx="3505201" cy="157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191" y="2048933"/>
            <a:ext cx="4160827" cy="470588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 t="14376" b="69746"/>
          <a:stretch>
            <a:fillRect/>
          </a:stretch>
        </p:blipFill>
        <p:spPr bwMode="auto">
          <a:xfrm>
            <a:off x="8101119" y="1630680"/>
            <a:ext cx="3562350" cy="198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" name="타원 29"/>
          <p:cNvSpPr/>
          <p:nvPr/>
        </p:nvSpPr>
        <p:spPr>
          <a:xfrm>
            <a:off x="2768599" y="6434663"/>
            <a:ext cx="1701801" cy="36406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&lt; 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루프 ①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&gt;</a:t>
            </a:r>
            <a:endParaRPr lang="ko-KR" altLang="en-US" b="1">
              <a:solidFill>
                <a:srgbClr val="7030A0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7801" y="3606800"/>
            <a:ext cx="6002867" cy="2877711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mrmovq(%rdi), %r10</a:t>
            </a: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*sum 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함수의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long 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포인터형 매개변수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start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로 전달된 값을 인수로 할당</a:t>
            </a:r>
            <a:endParaRPr lang="en-US" altLang="ko-KR" sz="105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0x7f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icode=5, ifunc=0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mrmovq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(10bytes)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= 7F+10 = 89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레지스터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%r10(dstM)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%rdi(srcB)=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18(valB)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필요하다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srcB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로부터 오프셋의 역할을 하는 상수는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(%rdi)+0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값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즉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(0x18)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=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(valE)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%r10 (dstM)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</a:p>
          <a:p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(0x18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은 배열의 시작 주소값이다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즉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%r10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에는 배열의 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첫 번째 요소값이 할당된 것이다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.)</a:t>
            </a:r>
            <a:endParaRPr lang="en-US" altLang="ko-KR" sz="120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①에서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89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5559" y="2068513"/>
            <a:ext cx="3562350" cy="1247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8" name="구부러진 연결선 71"/>
          <p:cNvCxnSpPr>
            <a:stCxn id="29" idx="1"/>
          </p:cNvCxnSpPr>
          <p:nvPr/>
        </p:nvCxnSpPr>
        <p:spPr>
          <a:xfrm rot="10800000" flipV="1">
            <a:off x="5165514" y="2324101"/>
            <a:ext cx="364065" cy="4487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529578" y="2245360"/>
            <a:ext cx="3505201" cy="157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9124529" y="2248748"/>
          <a:ext cx="2031998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  <a:gridCol w="372533"/>
                <a:gridCol w="541866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5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a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7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099127" y="2451944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mrmovq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767991" y="2477345"/>
            <a:ext cx="618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%r10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50593" y="2477342"/>
            <a:ext cx="397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%rdi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63857" y="2477336"/>
            <a:ext cx="584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a시월구일1" pitchFamily="18" charset="-127"/>
                <a:ea typeface="a시월구일1" pitchFamily="18" charset="-127"/>
              </a:rPr>
              <a:t>상수</a:t>
            </a:r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$0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7744" y="2049780"/>
            <a:ext cx="4170674" cy="4692968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&lt; 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루프 ②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&gt;</a:t>
            </a:r>
            <a:endParaRPr lang="ko-KR" altLang="en-US" b="1">
              <a:solidFill>
                <a:srgbClr val="7030A0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7801" y="3606800"/>
            <a:ext cx="6002867" cy="2693045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addq %r10,%rax</a:t>
            </a: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 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배열 안의 값들을 계속 반복하며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%r10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 더해주는 연산</a:t>
            </a:r>
            <a:endParaRPr lang="en-US" altLang="ko-KR" sz="105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0x89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icode=6, ifunc=0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add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(2bytes)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= 89+2 = 8B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레지스터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%r10(srcA)=1(valA)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%rax(srcB,dstE)=0(valB)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필요하다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%r10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= 1(valA)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%rax = 0(valB)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더해 결과값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1(valE)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%rax (dstE)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①에서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8B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5559" y="2068513"/>
            <a:ext cx="3562350" cy="1247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8" name="구부러진 연결선 71"/>
          <p:cNvCxnSpPr>
            <a:stCxn id="29" idx="1"/>
          </p:cNvCxnSpPr>
          <p:nvPr/>
        </p:nvCxnSpPr>
        <p:spPr>
          <a:xfrm rot="10800000" flipV="1">
            <a:off x="5165514" y="2518834"/>
            <a:ext cx="364065" cy="4487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529578" y="2440093"/>
            <a:ext cx="3505201" cy="157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465734" y="2421467"/>
          <a:ext cx="833120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a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9448802" y="2624661"/>
            <a:ext cx="4995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add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70525" y="2641592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%r10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99128" y="2650053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%rax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2933" y="2057400"/>
            <a:ext cx="4082473" cy="46228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&lt; 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루프 ③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&gt;</a:t>
            </a:r>
            <a:endParaRPr lang="ko-KR" altLang="en-US" b="1">
              <a:solidFill>
                <a:srgbClr val="7030A0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7801" y="3606800"/>
            <a:ext cx="6002867" cy="2877711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addq %r8,%rdi</a:t>
            </a: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 %rdi, 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즉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*start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가 다음 배열 요소를 가리키도록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8 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증가한다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05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0x8B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icode=6, ifunc=0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add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(2bytes)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= 8B+2 = 8D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상수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8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미리 할당 해 놓았던 레지스터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%r8(srcA)=8(valA)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과 배열의 시작 주소를 가지고 있는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%rdi(srcB,dstE)=18(valB)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필요하다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%r8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= 8(valA)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%rdi = 18(valB)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더해 결과값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20(valE)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%rdi (dstE)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①에서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8D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5559" y="2068513"/>
            <a:ext cx="3562350" cy="1247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8" name="구부러진 연결선 71"/>
          <p:cNvCxnSpPr>
            <a:stCxn id="29" idx="1"/>
          </p:cNvCxnSpPr>
          <p:nvPr/>
        </p:nvCxnSpPr>
        <p:spPr>
          <a:xfrm rot="10800000" flipV="1">
            <a:off x="5157048" y="2696634"/>
            <a:ext cx="364065" cy="4487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521112" y="2617893"/>
            <a:ext cx="3505201" cy="157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465734" y="2421467"/>
          <a:ext cx="833120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8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7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9448802" y="2624661"/>
            <a:ext cx="4995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add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70525" y="2641592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%r8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99128" y="2650053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%rdi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4142" y="2057400"/>
            <a:ext cx="4189176" cy="4687888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&lt; 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루프 ④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&gt;</a:t>
            </a:r>
            <a:endParaRPr lang="ko-KR" altLang="en-US" b="1">
              <a:solidFill>
                <a:srgbClr val="7030A0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7801" y="3606800"/>
            <a:ext cx="6002867" cy="2877711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subq </a:t>
            </a:r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r9,%rsi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 %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즉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coun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t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감소시킨다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05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0x8D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icode=6, ifunc=1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sub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(2bytes)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= 8D+2 = 8F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상수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미리 할당 해 놓았던 레지스터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%r9(srcA)=1(valA)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sum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함수의 인수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값을 가지고 있는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%rsi(srcB,dstE)=5(valB)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필요하다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 = 5(valB)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%r9 = 1(valA)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빼고 결과값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4(valE)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%rsi(dstE)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①에서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8F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5559" y="2068513"/>
            <a:ext cx="3562350" cy="1247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8" name="구부러진 연결선 71"/>
          <p:cNvCxnSpPr>
            <a:stCxn id="29" idx="1"/>
          </p:cNvCxnSpPr>
          <p:nvPr/>
        </p:nvCxnSpPr>
        <p:spPr>
          <a:xfrm rot="10800000" flipV="1">
            <a:off x="5190914" y="2882901"/>
            <a:ext cx="364065" cy="4487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554978" y="2804160"/>
            <a:ext cx="3505201" cy="157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465734" y="2421467"/>
          <a:ext cx="833120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1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9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9448802" y="2624661"/>
            <a:ext cx="4995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subq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70525" y="2641592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%r9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99128" y="2650053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%rsi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4304" y="2099733"/>
            <a:ext cx="4138717" cy="4632326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&lt; 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루프 ⑤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&gt;</a:t>
            </a:r>
            <a:endParaRPr lang="ko-KR" altLang="en-US" b="1">
              <a:solidFill>
                <a:srgbClr val="7030A0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7801" y="3606800"/>
            <a:ext cx="6002867" cy="2531462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jne loop</a:t>
            </a: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0x8f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icode=7, ifunc=4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jne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(9bytes)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= 8F+9 = 98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레지스터는 필요하지않다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명령어에 전달 된 주소값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7f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사용한다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zf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이라면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아래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Conditional Codes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확인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(valP)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변경하지않고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zf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이라면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valC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(7f)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 변경한다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현재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zf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7f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 변경된다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③에서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7f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78170" y="2766285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jne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135363" y="2805540"/>
            <a:ext cx="618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Dest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9474971" y="2519986"/>
          <a:ext cx="1117599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7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4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7f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구부러진 연결선 71"/>
          <p:cNvCxnSpPr>
            <a:stCxn id="37" idx="0"/>
            <a:endCxn id="39" idx="2"/>
          </p:cNvCxnSpPr>
          <p:nvPr/>
        </p:nvCxnSpPr>
        <p:spPr>
          <a:xfrm rot="16200000" flipV="1">
            <a:off x="9640340" y="1774421"/>
            <a:ext cx="1038322" cy="46974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0210800" y="2528455"/>
            <a:ext cx="367145" cy="263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5559" y="2068513"/>
            <a:ext cx="3562350" cy="1247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8" name="구부러진 연결선 71"/>
          <p:cNvCxnSpPr>
            <a:stCxn id="29" idx="1"/>
          </p:cNvCxnSpPr>
          <p:nvPr/>
        </p:nvCxnSpPr>
        <p:spPr>
          <a:xfrm rot="10800000" flipV="1">
            <a:off x="5173134" y="3070861"/>
            <a:ext cx="364065" cy="4487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537198" y="2992120"/>
            <a:ext cx="3505201" cy="157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 t="14376" b="69746"/>
          <a:stretch>
            <a:fillRect/>
          </a:stretch>
        </p:blipFill>
        <p:spPr bwMode="auto">
          <a:xfrm>
            <a:off x="8143453" y="1292013"/>
            <a:ext cx="3562350" cy="198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409" y="2083762"/>
            <a:ext cx="4107391" cy="4566275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31" name="타원 30"/>
          <p:cNvSpPr/>
          <p:nvPr/>
        </p:nvSpPr>
        <p:spPr>
          <a:xfrm>
            <a:off x="2777066" y="6341535"/>
            <a:ext cx="1693334" cy="406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&lt; 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루프 반복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&gt;</a:t>
            </a:r>
            <a:endParaRPr lang="ko-KR" altLang="en-US" b="1">
              <a:solidFill>
                <a:srgbClr val="7030A0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99935" y="5266266"/>
            <a:ext cx="7416798" cy="1238801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loop 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반복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앞 슬라이드의 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&lt; 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루프 ① 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~ 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⑤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&gt;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동작들이 처음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5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만큼 반복된다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따라서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배열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{1,2,3,4,5}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값이 모두 더해져 마지막 반복때는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f (15)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count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값을 나타내는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된 것을 확인할 수 있다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%rsi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마지막 루프의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sub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연산에서 조건 코드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zf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되고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%rax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값이 리턴되며 함수가 종료된다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t="65060"/>
          <a:stretch>
            <a:fillRect/>
          </a:stretch>
        </p:blipFill>
        <p:spPr bwMode="auto">
          <a:xfrm>
            <a:off x="4325411" y="2099732"/>
            <a:ext cx="3463924" cy="1345495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/>
          <a:srcRect t="64569"/>
          <a:stretch>
            <a:fillRect/>
          </a:stretch>
        </p:blipFill>
        <p:spPr bwMode="auto">
          <a:xfrm>
            <a:off x="271115" y="2031999"/>
            <a:ext cx="3695233" cy="1473201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32" name="오른쪽 화살표 31"/>
          <p:cNvSpPr/>
          <p:nvPr/>
        </p:nvSpPr>
        <p:spPr>
          <a:xfrm>
            <a:off x="3843867" y="2607733"/>
            <a:ext cx="499533" cy="330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411133" y="2319868"/>
            <a:ext cx="829733" cy="406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5735" y="2082800"/>
            <a:ext cx="3234266" cy="1398602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1" name="타원 40"/>
          <p:cNvSpPr/>
          <p:nvPr/>
        </p:nvSpPr>
        <p:spPr>
          <a:xfrm>
            <a:off x="8170333" y="2328335"/>
            <a:ext cx="829733" cy="406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7763933" y="2616199"/>
            <a:ext cx="499533" cy="330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" y="3602568"/>
            <a:ext cx="3560233" cy="1478866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3" name="타원 42"/>
          <p:cNvSpPr/>
          <p:nvPr/>
        </p:nvSpPr>
        <p:spPr>
          <a:xfrm>
            <a:off x="660399" y="3877736"/>
            <a:ext cx="829733" cy="406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110067" y="3987799"/>
            <a:ext cx="499533" cy="330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07958" y="3635374"/>
            <a:ext cx="3513114" cy="1478492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7" name="오른쪽 화살표 46"/>
          <p:cNvSpPr/>
          <p:nvPr/>
        </p:nvSpPr>
        <p:spPr>
          <a:xfrm>
            <a:off x="4123267" y="4097866"/>
            <a:ext cx="499533" cy="330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50408" y="3626909"/>
            <a:ext cx="3643659" cy="1512986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8" cstate="print"/>
          <a:srcRect t="16751"/>
          <a:stretch>
            <a:fillRect/>
          </a:stretch>
        </p:blipFill>
        <p:spPr bwMode="auto">
          <a:xfrm>
            <a:off x="0" y="5503334"/>
            <a:ext cx="3504276" cy="1021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" name="직사각형 49"/>
          <p:cNvSpPr/>
          <p:nvPr/>
        </p:nvSpPr>
        <p:spPr>
          <a:xfrm>
            <a:off x="0" y="5506720"/>
            <a:ext cx="3505201" cy="1012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453466" y="3877735"/>
            <a:ext cx="829733" cy="406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8187267" y="3911601"/>
            <a:ext cx="829733" cy="406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9668933" y="4851400"/>
            <a:ext cx="1625599" cy="33020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화살표 59"/>
          <p:cNvSpPr/>
          <p:nvPr/>
        </p:nvSpPr>
        <p:spPr>
          <a:xfrm>
            <a:off x="7890933" y="4267199"/>
            <a:ext cx="499533" cy="330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911602" y="2260600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  <a:latin typeface="a시월구일4" pitchFamily="18" charset="-127"/>
                <a:ea typeface="a시월구일4" pitchFamily="18" charset="-127"/>
              </a:rPr>
              <a:t>①</a:t>
            </a:r>
            <a:endParaRPr lang="ko-KR" altLang="en-US" b="1">
              <a:solidFill>
                <a:srgbClr val="FF0000"/>
              </a:solidFill>
              <a:latin typeface="a시월구일4" pitchFamily="18" charset="-127"/>
              <a:ea typeface="a시월구일4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772402" y="2285998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  <a:latin typeface="a시월구일4" pitchFamily="18" charset="-127"/>
                <a:ea typeface="a시월구일4" pitchFamily="18" charset="-127"/>
              </a:rPr>
              <a:t>②</a:t>
            </a:r>
            <a:endParaRPr lang="ko-KR" altLang="en-US" b="1">
              <a:solidFill>
                <a:srgbClr val="FF0000"/>
              </a:solidFill>
              <a:latin typeface="a시월구일4" pitchFamily="18" charset="-127"/>
              <a:ea typeface="a시월구일4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670" y="3649133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  <a:latin typeface="a시월구일4" pitchFamily="18" charset="-127"/>
                <a:ea typeface="a시월구일4" pitchFamily="18" charset="-127"/>
              </a:rPr>
              <a:t>③</a:t>
            </a:r>
            <a:endParaRPr lang="ko-KR" altLang="en-US" b="1">
              <a:solidFill>
                <a:srgbClr val="FF0000"/>
              </a:solidFill>
              <a:latin typeface="a시월구일4" pitchFamily="18" charset="-127"/>
              <a:ea typeface="a시월구일4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06335" y="3809998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  <a:latin typeface="a시월구일4" pitchFamily="18" charset="-127"/>
                <a:ea typeface="a시월구일4" pitchFamily="18" charset="-127"/>
              </a:rPr>
              <a:t>④</a:t>
            </a:r>
            <a:endParaRPr lang="ko-KR" altLang="en-US" b="1">
              <a:solidFill>
                <a:srgbClr val="FF0000"/>
              </a:solidFill>
              <a:latin typeface="a시월구일4" pitchFamily="18" charset="-127"/>
              <a:ea typeface="a시월구일4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57068" y="3970866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  <a:latin typeface="a시월구일4" pitchFamily="18" charset="-127"/>
                <a:ea typeface="a시월구일4" pitchFamily="18" charset="-127"/>
              </a:rPr>
              <a:t>⑤</a:t>
            </a:r>
            <a:endParaRPr lang="ko-KR" altLang="en-US" b="1">
              <a:solidFill>
                <a:srgbClr val="FF0000"/>
              </a:solidFill>
              <a:latin typeface="a시월구일4" pitchFamily="18" charset="-127"/>
              <a:ea typeface="a시월구일4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r>
                <a:rPr lang="en-US" altLang="ko-KR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4-3. </a:t>
              </a:r>
              <a:r>
                <a:rPr lang="ko-KR" altLang="en-US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② 임의 프로그램 작성 </a:t>
              </a:r>
              <a:endParaRPr lang="en-US" altLang="ko-KR" sz="4000" kern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  <a:p>
              <a:pPr marL="742950" indent="-742950" algn="ctr" latinLnBrk="0">
                <a:defRPr/>
              </a:pPr>
              <a:r>
                <a:rPr lang="en-US" altLang="ko-KR" sz="4000" kern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SEQ </a:t>
              </a:r>
              <a:r>
                <a:rPr lang="ko-KR" altLang="en-US" sz="4000" kern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시뮬레이션</a:t>
              </a:r>
              <a:endParaRPr lang="ko-KR" altLang="en-US" sz="249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02877" y="5465567"/>
            <a:ext cx="6755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실습 과제</a:t>
            </a:r>
            <a:endParaRPr lang="ko-KR" altLang="en-US" sz="1400">
              <a:solidFill>
                <a:schemeClr val="bg1"/>
              </a:solidFill>
              <a:latin typeface="a옛날사진관5" pitchFamily="18" charset="-127"/>
              <a:ea typeface="a옛날사진관5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임의 프로그램 작성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배열 요소의 최대값 산출 함수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maximum()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10156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문제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임의의 의미있는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Y86-64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어셈블리 프로그램을 작성하고 아래와 같이 수행</a:t>
            </a:r>
            <a:endParaRPr lang="en-US" altLang="ko-KR" sz="14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어셈블리 프로그램의 내용 분석</a:t>
            </a:r>
            <a:endParaRPr lang="en-US" altLang="ko-KR" sz="14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SEQ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시뮬레이터로 실행하고 분석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0026" y="3124200"/>
            <a:ext cx="996696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I.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우선 작성할 프로그램을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C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코드로 아래와 같이 작성 해 보았다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28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 cstate="print"/>
          <a:srcRect t="73366"/>
          <a:stretch>
            <a:fillRect/>
          </a:stretch>
        </p:blipFill>
        <p:spPr bwMode="auto">
          <a:xfrm>
            <a:off x="5785907" y="3505201"/>
            <a:ext cx="4966759" cy="126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3" cstate="print"/>
          <a:srcRect b="28883"/>
          <a:stretch>
            <a:fillRect/>
          </a:stretch>
        </p:blipFill>
        <p:spPr bwMode="auto">
          <a:xfrm>
            <a:off x="977374" y="3505198"/>
            <a:ext cx="4807252" cy="321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5808133" y="4817533"/>
            <a:ext cx="5444067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배열의 시작 주소와 배열 크기를 전달 받아 배열 안에서 가장 큰 요소값을 리턴하는 함수를 다음과 같이 구상했다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배열은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{3,5,1}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 세 개의 값을 가지고 있다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r>
                <a:rPr lang="en-US" altLang="ko-KR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4-3. </a:t>
              </a:r>
              <a:r>
                <a:rPr lang="ko-KR" altLang="en-US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① </a:t>
              </a:r>
              <a:r>
                <a:rPr lang="en-US" altLang="ko-KR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sum()</a:t>
              </a:r>
              <a:r>
                <a:rPr lang="ko-KR" altLang="en-US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함수의 실행 및 분석</a:t>
              </a:r>
              <a:endParaRPr lang="en-US" altLang="ko-KR" sz="4000" kern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  <a:p>
              <a:pPr marL="742950" indent="-742950" algn="ctr" latinLnBrk="0">
                <a:defRPr/>
              </a:pPr>
              <a:r>
                <a:rPr lang="en-US" altLang="ko-KR" sz="4000" kern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SEQ </a:t>
              </a:r>
              <a:r>
                <a:rPr lang="ko-KR" altLang="en-US" sz="4000" kern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시뮬레이터 활용</a:t>
              </a:r>
              <a:endParaRPr lang="ko-KR" altLang="en-US" sz="249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02877" y="5465567"/>
            <a:ext cx="6755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실습 과제</a:t>
            </a:r>
            <a:endParaRPr lang="ko-KR" altLang="en-US" sz="1400">
              <a:solidFill>
                <a:schemeClr val="bg1"/>
              </a:solidFill>
              <a:latin typeface="a옛날사진관5" pitchFamily="18" charset="-127"/>
              <a:ea typeface="a옛날사진관5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임의 프로그램 작성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maximum().yo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0826" y="1998134"/>
            <a:ext cx="996696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II.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이후 어셈블리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코드를 작성 해 목적 파일을 생성했다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28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48928"/>
          <a:stretch>
            <a:fillRect/>
          </a:stretch>
        </p:blipFill>
        <p:spPr bwMode="auto">
          <a:xfrm>
            <a:off x="1030816" y="2372783"/>
            <a:ext cx="4254500" cy="2419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7857" y="4810387"/>
            <a:ext cx="5578014" cy="1869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 t="60188" r="-2025"/>
          <a:stretch>
            <a:fillRect/>
          </a:stretch>
        </p:blipFill>
        <p:spPr bwMode="auto">
          <a:xfrm>
            <a:off x="5374215" y="2370665"/>
            <a:ext cx="5573185" cy="2421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1016000" y="4817533"/>
            <a:ext cx="4309533" cy="19389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앞에서 작성한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코드를 바탕으로 이와 같이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Y86-64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환경의 어셈블리 코드를 작성하고 목적 파일로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어셈블 하였다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코드 작성 도중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Y86-64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환경에서는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cmp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연산이 따로 없어서 오른쪽과 같이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‘bigger’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함수를 따로 작성했다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bigger 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함수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: %rax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%rdx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로 옮긴 뒤 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%rdx-%r10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의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결과가 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보다 작으면 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%r10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로 할당하는 함수이다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 typeface="Arial" charset="0"/>
              <a:buChar char="•"/>
            </a:pP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슬라이드부터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SEQ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시뮬레이터를 통해 더 자세히 알아보도록 하자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33734" y="4820920"/>
            <a:ext cx="3505201" cy="1198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874001" y="4008120"/>
            <a:ext cx="889000" cy="140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구부러진 연결선 71"/>
          <p:cNvCxnSpPr>
            <a:stCxn id="27" idx="3"/>
            <a:endCxn id="26" idx="3"/>
          </p:cNvCxnSpPr>
          <p:nvPr/>
        </p:nvCxnSpPr>
        <p:spPr>
          <a:xfrm>
            <a:off x="8763001" y="4078394"/>
            <a:ext cx="2175934" cy="1341966"/>
          </a:xfrm>
          <a:prstGeom prst="curvedConnector3">
            <a:avLst>
              <a:gd name="adj1" fmla="val 14202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0133" y="4044104"/>
            <a:ext cx="5977467" cy="2716128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call maximum</a:t>
            </a:r>
            <a:endParaRPr lang="en-US" altLang="ko-KR" sz="105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maximum 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함수의 시작부터 알아보도록 하자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05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44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명령어를 불러들인다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8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ifunc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으로 명령어가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call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9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bytes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임을 확인한다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명령어의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0x44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+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9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=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4D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(valP)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임을 계산한다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.)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레지스터는 필요없고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명령어에 포함된 주소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4E(valC)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사용된다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스택에 리턴 주소를 할당한 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스택 포인터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-8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(push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동작과 동일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하고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4E(valC)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값으로 바꾼다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③에서 변경한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4E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4" y="2023536"/>
            <a:ext cx="4250850" cy="474133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7229" y="2016125"/>
            <a:ext cx="2535126" cy="1751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5711640" y="3432387"/>
            <a:ext cx="2263961" cy="149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구부러진 연결선 71"/>
          <p:cNvCxnSpPr>
            <a:stCxn id="29" idx="1"/>
          </p:cNvCxnSpPr>
          <p:nvPr/>
        </p:nvCxnSpPr>
        <p:spPr>
          <a:xfrm rot="10800000">
            <a:off x="5232400" y="3479800"/>
            <a:ext cx="479240" cy="2709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/>
          <a:srcRect t="18722" r="31095" b="65907"/>
          <a:stretch>
            <a:fillRect/>
          </a:stretch>
        </p:blipFill>
        <p:spPr bwMode="auto">
          <a:xfrm>
            <a:off x="8295216" y="2015067"/>
            <a:ext cx="2931583" cy="728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8297333" y="2751665"/>
            <a:ext cx="293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▲ 배열 상태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 (%rdi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= 0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x18,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배열 시작 주소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)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66787" y="3320467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call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23980" y="3345868"/>
            <a:ext cx="618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Dest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8463588" y="3108803"/>
          <a:ext cx="1117599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8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4e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88946" y="3613439"/>
            <a:ext cx="2343150" cy="1714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38" name="구부러진 연결선 71"/>
          <p:cNvCxnSpPr>
            <a:stCxn id="39" idx="3"/>
            <a:endCxn id="2052" idx="0"/>
          </p:cNvCxnSpPr>
          <p:nvPr/>
        </p:nvCxnSpPr>
        <p:spPr>
          <a:xfrm>
            <a:off x="9580418" y="3248891"/>
            <a:ext cx="180103" cy="364548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213273" y="3117273"/>
            <a:ext cx="367145" cy="263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802158" y="3761315"/>
            <a:ext cx="293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maximum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함수 시작 주소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38" y="2076450"/>
            <a:ext cx="4198559" cy="4662488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2638" y="2052638"/>
            <a:ext cx="3381375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7" name="직사각형 36"/>
          <p:cNvSpPr/>
          <p:nvPr/>
        </p:nvSpPr>
        <p:spPr>
          <a:xfrm>
            <a:off x="5864040" y="2079838"/>
            <a:ext cx="2346510" cy="158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구부러진 연결선 71"/>
          <p:cNvCxnSpPr>
            <a:stCxn id="37" idx="1"/>
          </p:cNvCxnSpPr>
          <p:nvPr/>
        </p:nvCxnSpPr>
        <p:spPr>
          <a:xfrm rot="10800000">
            <a:off x="5384800" y="2127255"/>
            <a:ext cx="479240" cy="3185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65208" y="3245908"/>
            <a:ext cx="6002867" cy="2508379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irmovq $8,%r8</a:t>
            </a: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배열 주소값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start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를 증가시키기 위해 필요한 상수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8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을 미리 레지스터에 할당한다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0x4e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icode=3, ifunc=0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irmovq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(10bytes)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PC=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4e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+10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=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58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(valP)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필요한 레지스터는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%r8(rB)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상수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$8(valC)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사용된다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%r8 (dstE)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상수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$8 (valC)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①에서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58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9354610" y="2221443"/>
          <a:ext cx="2031998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  <a:gridCol w="372533"/>
                <a:gridCol w="541866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3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f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8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08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9329208" y="2424639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irmovq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98072" y="2450040"/>
            <a:ext cx="61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a시월구일1" pitchFamily="18" charset="-127"/>
                <a:ea typeface="a시월구일1" pitchFamily="18" charset="-127"/>
              </a:rPr>
              <a:t>레지스터 </a:t>
            </a:r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X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480674" y="2450037"/>
            <a:ext cx="397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%r8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870141" y="2450031"/>
            <a:ext cx="474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$8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2638" y="2052638"/>
            <a:ext cx="3381375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7" name="직사각형 36"/>
          <p:cNvSpPr/>
          <p:nvPr/>
        </p:nvSpPr>
        <p:spPr>
          <a:xfrm>
            <a:off x="5864040" y="2241763"/>
            <a:ext cx="2346510" cy="158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구부러진 연결선 71"/>
          <p:cNvCxnSpPr>
            <a:stCxn id="37" idx="1"/>
          </p:cNvCxnSpPr>
          <p:nvPr/>
        </p:nvCxnSpPr>
        <p:spPr>
          <a:xfrm rot="10800000">
            <a:off x="5384800" y="2289180"/>
            <a:ext cx="479240" cy="3185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84258" y="3636433"/>
            <a:ext cx="6002867" cy="2508379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irmovq $1,%r9</a:t>
            </a: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인수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씩 감소하기 위해 필요한 상수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을 미리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%r9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0x58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icode=3, ifunc=0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irmovq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(10bytes)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PC=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58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+10 = 72 (valP)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필요한 레지스터는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%r9(rB)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상수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$1(valC)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사용된다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%r9 (dstE)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상수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$1 (valC)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①에서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72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373660" y="2611968"/>
          <a:ext cx="2031998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  <a:gridCol w="372533"/>
                <a:gridCol w="541866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3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f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9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01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407527" y="2815164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irmovq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17122" y="2840565"/>
            <a:ext cx="61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a시월구일1" pitchFamily="18" charset="-127"/>
                <a:ea typeface="a시월구일1" pitchFamily="18" charset="-127"/>
              </a:rPr>
              <a:t>레지스터 </a:t>
            </a:r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X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99724" y="2840562"/>
            <a:ext cx="397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%r9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889191" y="2840556"/>
            <a:ext cx="474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$1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5364" y="2047526"/>
            <a:ext cx="4195762" cy="4696174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2638" y="2052638"/>
            <a:ext cx="3381375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7" name="직사각형 36"/>
          <p:cNvSpPr/>
          <p:nvPr/>
        </p:nvSpPr>
        <p:spPr>
          <a:xfrm>
            <a:off x="5864040" y="2432263"/>
            <a:ext cx="2346510" cy="158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구부러진 연결선 71"/>
          <p:cNvCxnSpPr>
            <a:stCxn id="37" idx="1"/>
          </p:cNvCxnSpPr>
          <p:nvPr/>
        </p:nvCxnSpPr>
        <p:spPr>
          <a:xfrm rot="10800000">
            <a:off x="5384800" y="2479680"/>
            <a:ext cx="479240" cy="3185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84258" y="3636433"/>
            <a:ext cx="6002867" cy="2877711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subq %r9,%rsi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*while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문 조건이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count-1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이므로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%rsi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의 값을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1 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감소시킨다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0x62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icode=6, ifunc=1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sub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(2bytes)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=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62+2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=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64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상수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미리 할당 해 놓았던 레지스터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%r9(srcA)=1(valA)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과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함수의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인수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값을 가지고 있는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rsi(srcB,dstE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)=3(valB)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필요하다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=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3(valB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%r9 = 1(valA)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빼고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결과값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2(valE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%rsi(dstE)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①에서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64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91588" y="3819526"/>
            <a:ext cx="149190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9370484" y="2354792"/>
          <a:ext cx="833120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1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9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353552" y="2557986"/>
            <a:ext cx="4995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subq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75275" y="2574917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%r9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03878" y="2583378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%rsi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9175" y="2047875"/>
            <a:ext cx="4170036" cy="46529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2638" y="2052638"/>
            <a:ext cx="3381375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7" name="직사각형 36"/>
          <p:cNvSpPr/>
          <p:nvPr/>
        </p:nvSpPr>
        <p:spPr>
          <a:xfrm>
            <a:off x="5864040" y="2613238"/>
            <a:ext cx="2575110" cy="139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구부러진 연결선 71"/>
          <p:cNvCxnSpPr>
            <a:stCxn id="37" idx="1"/>
          </p:cNvCxnSpPr>
          <p:nvPr/>
        </p:nvCxnSpPr>
        <p:spPr>
          <a:xfrm rot="10800000">
            <a:off x="5324476" y="2647950"/>
            <a:ext cx="539565" cy="3503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84258" y="3636433"/>
            <a:ext cx="6002867" cy="2854628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mrmovq (%rdi),%rax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*%rdi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는 배열의 시작 주소값을 가지고 있으므로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mrmovq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연산을 통해 배열의 첫 번째 요소 값을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0x64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icode=5, ifunc=0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mrmovq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(10bytes)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=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64+10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=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6E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레지스터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rax(dstM)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%rdi(srcB)=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18(valB)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필요하다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srcB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로부터 오프셋의 역할을 하는 상수는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(%rdi)+0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값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즉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(0x18)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=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3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(valE)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rax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(dstM)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①에서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6E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9295979" y="2153498"/>
          <a:ext cx="2031998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  <a:gridCol w="372533"/>
                <a:gridCol w="541866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5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7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9270577" y="2356694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mrmovq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39441" y="2382095"/>
            <a:ext cx="618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rax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22043" y="2382092"/>
            <a:ext cx="397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%rdi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735307" y="2382086"/>
            <a:ext cx="584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a시월구일1" pitchFamily="18" charset="-127"/>
                <a:ea typeface="a시월구일1" pitchFamily="18" charset="-127"/>
              </a:rPr>
              <a:t>상수</a:t>
            </a:r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$0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2038350"/>
            <a:ext cx="4208421" cy="46863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2638" y="2052638"/>
            <a:ext cx="3381375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7" name="직사각형 36"/>
          <p:cNvSpPr/>
          <p:nvPr/>
        </p:nvSpPr>
        <p:spPr>
          <a:xfrm>
            <a:off x="5873565" y="2803738"/>
            <a:ext cx="2575110" cy="139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구부러진 연결선 71"/>
          <p:cNvCxnSpPr>
            <a:stCxn id="37" idx="1"/>
          </p:cNvCxnSpPr>
          <p:nvPr/>
        </p:nvCxnSpPr>
        <p:spPr>
          <a:xfrm rot="10800000">
            <a:off x="5334001" y="2838450"/>
            <a:ext cx="539565" cy="3503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84258" y="3455458"/>
            <a:ext cx="6002867" cy="2739211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and %rsi, %rsi</a:t>
            </a: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*X86-64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에서는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%rsi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의 값을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test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하는 연산에 해당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레지스터에서 직접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and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를 해서 처리한다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.)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0x6e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icode=6, ifunc=2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산술 연산 중에서도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and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(2bytes)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=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6e+2=70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필요한 레지스터는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%rsi(rA)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%rsi(rB)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 (srcA)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2(valA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%rax (srcB)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2(valB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and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결과값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valE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=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2)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 (dstE)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이에 따라 조건코드값이 세팅된다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①에서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70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551459" y="2203450"/>
          <a:ext cx="833120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2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534527" y="2406644"/>
            <a:ext cx="4995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and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856250" y="2423575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%rsi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84853" y="2432036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%rsi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4888" y="2041148"/>
            <a:ext cx="4205287" cy="474541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2638" y="2052638"/>
            <a:ext cx="3381375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7" name="직사각형 36"/>
          <p:cNvSpPr/>
          <p:nvPr/>
        </p:nvSpPr>
        <p:spPr>
          <a:xfrm>
            <a:off x="5873565" y="2984713"/>
            <a:ext cx="2575110" cy="139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구부러진 연결선 71"/>
          <p:cNvCxnSpPr>
            <a:stCxn id="37" idx="1"/>
          </p:cNvCxnSpPr>
          <p:nvPr/>
        </p:nvCxnSpPr>
        <p:spPr>
          <a:xfrm rot="10800000">
            <a:off x="5334001" y="3019425"/>
            <a:ext cx="539565" cy="3503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019300"/>
            <a:ext cx="4194572" cy="4705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5279352" y="3487497"/>
            <a:ext cx="6002867" cy="2508379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jmp test</a:t>
            </a: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*test 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위치로 점프한다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0x70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icode=7, ifunc=0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‘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무조건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jmp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’ (9bytes)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=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70+9=79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레지스터는 필요하지않다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명령어에 전달 된 주소값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90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이용된다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프로그램 카운터 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valP=79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valC=90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으로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변경한다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③에서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90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733588" y="3154214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jmp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90781" y="3179615"/>
            <a:ext cx="618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Dest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9530389" y="2942550"/>
          <a:ext cx="1117599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7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90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구부러진 연결선 71"/>
          <p:cNvCxnSpPr>
            <a:stCxn id="36" idx="0"/>
          </p:cNvCxnSpPr>
          <p:nvPr/>
        </p:nvCxnSpPr>
        <p:spPr>
          <a:xfrm rot="16200000" flipV="1">
            <a:off x="9884007" y="2385234"/>
            <a:ext cx="658438" cy="473131"/>
          </a:xfrm>
          <a:prstGeom prst="curvedConnector3">
            <a:avLst>
              <a:gd name="adj1" fmla="val 3421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0266218" y="2951019"/>
            <a:ext cx="367145" cy="263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 cstate="print"/>
          <a:srcRect t="67555" r="31915" b="18652"/>
          <a:stretch>
            <a:fillRect/>
          </a:stretch>
        </p:blipFill>
        <p:spPr bwMode="auto">
          <a:xfrm>
            <a:off x="9364806" y="2071255"/>
            <a:ext cx="2425412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207" y="2003714"/>
            <a:ext cx="3562350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5721164" y="2756113"/>
            <a:ext cx="3524435" cy="156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구부러진 연결선 71"/>
          <p:cNvCxnSpPr>
            <a:stCxn id="27" idx="1"/>
          </p:cNvCxnSpPr>
          <p:nvPr/>
        </p:nvCxnSpPr>
        <p:spPr>
          <a:xfrm rot="10800000">
            <a:off x="5181606" y="2790829"/>
            <a:ext cx="539558" cy="4349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57801" y="3606800"/>
            <a:ext cx="6002867" cy="2531462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jne loop</a:t>
            </a: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0x70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icode=7, ifunc=4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jne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(9bytes)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=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9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+9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=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9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9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레지스터는 필요하지않다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명령어에 전달 된 주소값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79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사용한다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zf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이라면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아래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Conditional Codes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확인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(valP)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변경하지않고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zf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이라면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valC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(7f)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 변경한다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현재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zf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79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변경된다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③에서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79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678170" y="2766285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jne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135363" y="2805540"/>
            <a:ext cx="618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Dest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9474971" y="2519986"/>
          <a:ext cx="1117599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7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4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79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구부러진 연결선 71"/>
          <p:cNvCxnSpPr>
            <a:stCxn id="43" idx="0"/>
            <a:endCxn id="44" idx="3"/>
          </p:cNvCxnSpPr>
          <p:nvPr/>
        </p:nvCxnSpPr>
        <p:spPr>
          <a:xfrm rot="16200000" flipV="1">
            <a:off x="9414121" y="1548203"/>
            <a:ext cx="430731" cy="1529774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210800" y="2528455"/>
            <a:ext cx="367145" cy="263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695764" y="2027980"/>
            <a:ext cx="3168835" cy="139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267" y="2048934"/>
            <a:ext cx="4124207" cy="463973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8" name="타원 47"/>
          <p:cNvSpPr/>
          <p:nvPr/>
        </p:nvSpPr>
        <p:spPr>
          <a:xfrm>
            <a:off x="2836334" y="6392331"/>
            <a:ext cx="1786467" cy="406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&lt; 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루프 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①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&gt;</a:t>
            </a:r>
            <a:endParaRPr lang="ko-KR" altLang="en-US" b="1" smtClean="0">
              <a:solidFill>
                <a:srgbClr val="7030A0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207" y="2003714"/>
            <a:ext cx="3562350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8" name="구부러진 연결선 71"/>
          <p:cNvCxnSpPr>
            <a:stCxn id="44" idx="1"/>
          </p:cNvCxnSpPr>
          <p:nvPr/>
        </p:nvCxnSpPr>
        <p:spPr>
          <a:xfrm rot="10800000">
            <a:off x="5156206" y="2062698"/>
            <a:ext cx="539558" cy="3502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57801" y="3606800"/>
            <a:ext cx="6002867" cy="2693045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add %r8, %rdi</a:t>
            </a: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 while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문 안의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start++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 해당하는 연산</a:t>
            </a:r>
            <a:endParaRPr lang="en-US" altLang="ko-KR" sz="105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0x79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icode=6, ifunc=0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산술 연산 중에서도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add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(2bytes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=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79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+2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=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7B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레지스터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%r8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%rdi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필요하다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레지스터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%r8 = 8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과 레지스터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%rdi = 18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더해 결과값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26(valE)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%rdi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에서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7B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695764" y="2027980"/>
            <a:ext cx="3168835" cy="139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9465734" y="2421467"/>
          <a:ext cx="833120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8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7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448802" y="2624661"/>
            <a:ext cx="4995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add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70525" y="2641592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%r8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99128" y="2650053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%rdi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2039389"/>
            <a:ext cx="4096808" cy="460324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문제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과제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4-1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의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sum()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함수의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Y86-64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머신 상에서 어셈블리 프로그램을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SEQ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시뮬레이터로 실행하고 분석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6960" y="2641600"/>
            <a:ext cx="9966960" cy="42011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&lt;sum( 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–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어셈블리 코드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&gt;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                                                                                                                   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프로그램 실행에 필요한 어셈블리 코드 파일을 위와 같이 작성하였다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28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 b="46373"/>
          <a:stretch>
            <a:fillRect/>
          </a:stretch>
        </p:blipFill>
        <p:spPr bwMode="auto">
          <a:xfrm>
            <a:off x="1123949" y="2967565"/>
            <a:ext cx="3845984" cy="3507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 t="53454"/>
          <a:stretch>
            <a:fillRect/>
          </a:stretch>
        </p:blipFill>
        <p:spPr bwMode="auto">
          <a:xfrm>
            <a:off x="5077887" y="2971797"/>
            <a:ext cx="4417954" cy="34967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&lt; 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루프 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②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&gt;</a:t>
            </a:r>
            <a:endParaRPr lang="ko-KR" altLang="en-US" b="1" smtClean="0">
              <a:solidFill>
                <a:srgbClr val="7030A0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207" y="2003714"/>
            <a:ext cx="3562350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8" name="구부러진 연결선 71"/>
          <p:cNvCxnSpPr>
            <a:stCxn id="44" idx="1"/>
          </p:cNvCxnSpPr>
          <p:nvPr/>
        </p:nvCxnSpPr>
        <p:spPr>
          <a:xfrm rot="10800000">
            <a:off x="5164673" y="2248965"/>
            <a:ext cx="539558" cy="3502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57801" y="3606800"/>
            <a:ext cx="6002867" cy="2854628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mrmovq</a:t>
            </a:r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%r10, %rdi</a:t>
            </a:r>
          </a:p>
          <a:p>
            <a:pPr>
              <a:buFont typeface="Arial" charset="0"/>
              <a:buChar char="•"/>
            </a:pP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%rdi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는 주소값을 갖고 있으므로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%rdi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가 가진 주소의 값을 이용해 크기 비교를 하기 위해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%r10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 값을 할당한다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05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0x7B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icode=5, ifunc=0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mrmovq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(10bytes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=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7B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+10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=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85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레지스터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%rdi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와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%r10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필요하고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%rdi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로부터 오프셋을 나타내는 상수는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레지스터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%rdi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가진 주소에 위치한 값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즉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(0x20) = 5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%r10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에서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7B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704231" y="2214247"/>
            <a:ext cx="3168835" cy="139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8807" y="2023533"/>
            <a:ext cx="4095936" cy="4591049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295979" y="2153498"/>
          <a:ext cx="2031998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  <a:gridCol w="372533"/>
                <a:gridCol w="541866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5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a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7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9270577" y="2356694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mrmovq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39441" y="2382095"/>
            <a:ext cx="618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r10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22043" y="2382092"/>
            <a:ext cx="397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%rdi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35307" y="2382086"/>
            <a:ext cx="584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a시월구일1" pitchFamily="18" charset="-127"/>
                <a:ea typeface="a시월구일1" pitchFamily="18" charset="-127"/>
              </a:rPr>
              <a:t>상수</a:t>
            </a:r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$0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&lt; 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루프 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③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&gt;</a:t>
            </a:r>
            <a:endParaRPr lang="ko-KR" altLang="en-US" b="1" smtClean="0">
              <a:solidFill>
                <a:srgbClr val="7030A0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207" y="2003714"/>
            <a:ext cx="3562350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8" name="구부러진 연결선 71"/>
          <p:cNvCxnSpPr>
            <a:stCxn id="44" idx="1"/>
          </p:cNvCxnSpPr>
          <p:nvPr/>
        </p:nvCxnSpPr>
        <p:spPr>
          <a:xfrm rot="10800000">
            <a:off x="5172293" y="2424225"/>
            <a:ext cx="539558" cy="3502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57801" y="3606800"/>
            <a:ext cx="6002867" cy="2508379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call bigger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 bigger 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함수 호출</a:t>
            </a:r>
            <a:endParaRPr lang="en-US" altLang="ko-KR" sz="105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0x85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icode=8, ifunc=0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call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(9bytes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=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85+9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=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8E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필요한 레지스터는 없고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명령어로부터 전달받은 주소값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9a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이용된다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스택에 리턴 주소값을 할당하고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-8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(push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와 동일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), 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9a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 수정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③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에서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9a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711851" y="2389507"/>
            <a:ext cx="3168835" cy="139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642764" y="2329867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call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99957" y="2355268"/>
            <a:ext cx="618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Dest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9439565" y="2118203"/>
          <a:ext cx="1117599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8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9a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구부러진 연결선 71"/>
          <p:cNvCxnSpPr>
            <a:stCxn id="37" idx="3"/>
          </p:cNvCxnSpPr>
          <p:nvPr/>
        </p:nvCxnSpPr>
        <p:spPr>
          <a:xfrm>
            <a:off x="10556395" y="2258291"/>
            <a:ext cx="180103" cy="364548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0189250" y="2126673"/>
            <a:ext cx="367145" cy="263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0145" y="2036059"/>
            <a:ext cx="3891915" cy="443046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57360" y="2654618"/>
            <a:ext cx="2514600" cy="16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&lt; 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루프 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④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- bigger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&gt;</a:t>
            </a:r>
            <a:endParaRPr lang="ko-KR" altLang="en-US" b="1" smtClean="0">
              <a:solidFill>
                <a:srgbClr val="7030A0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81501" y="2090420"/>
            <a:ext cx="6002867" cy="2354491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bigger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 %rax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%rdx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로 옮겨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r10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과 뺄셈을 통해 대소 비교를 한 후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%r10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 할당하는 함수</a:t>
            </a:r>
            <a:endParaRPr lang="en-US" altLang="ko-KR" sz="105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rrmovq %rax, %rdx :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%rax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레지스터는 계속 사용해야하므로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%rax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rdx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 복제한다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subq %r10,%rdx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: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%rdx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%r10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값을 뺀다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조건 코드가 세팅된다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jl movq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: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②에서 세팅된 조건 코드를 바탕으로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subq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 결과값이 음수일 때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movq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로 점프한다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음수가 아니면 다시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maximum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함수로 리턴한다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&lt;movq&gt;</a:t>
            </a:r>
            <a:endParaRPr lang="en-US" altLang="ko-KR" sz="1100" b="1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rrmovq %r10, %rax: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뺄셈 결과값이 음수라는 것은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%r10 &gt; %rdx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라는 것을 의미하므로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%rax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%r10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할당하고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maximum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함수로 리턴한다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2515" y="2087880"/>
            <a:ext cx="3232786" cy="128394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7763" y="4585335"/>
            <a:ext cx="2250757" cy="43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" name="타원 28"/>
          <p:cNvSpPr/>
          <p:nvPr/>
        </p:nvSpPr>
        <p:spPr>
          <a:xfrm>
            <a:off x="931335" y="4601630"/>
            <a:ext cx="1057486" cy="41994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478195" y="4609250"/>
            <a:ext cx="973666" cy="41994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구부러진 연결선 71"/>
          <p:cNvCxnSpPr>
            <a:stCxn id="29" idx="0"/>
            <a:endCxn id="30" idx="0"/>
          </p:cNvCxnSpPr>
          <p:nvPr/>
        </p:nvCxnSpPr>
        <p:spPr>
          <a:xfrm rot="16200000" flipH="1">
            <a:off x="2208743" y="3852965"/>
            <a:ext cx="7620" cy="1504950"/>
          </a:xfrm>
          <a:prstGeom prst="curvedConnector3">
            <a:avLst>
              <a:gd name="adj1" fmla="val -720000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41122" y="5078301"/>
            <a:ext cx="169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rrmovq %rax, %rdx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4743" y="4564380"/>
            <a:ext cx="2920365" cy="777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4744" y="5426393"/>
            <a:ext cx="2965884" cy="806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2" name="오른쪽 화살표 41"/>
          <p:cNvSpPr/>
          <p:nvPr/>
        </p:nvSpPr>
        <p:spPr>
          <a:xfrm rot="5400000">
            <a:off x="4991100" y="5157046"/>
            <a:ext cx="287020" cy="330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748955" y="4571999"/>
            <a:ext cx="752685" cy="28194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605955" y="5067299"/>
            <a:ext cx="752685" cy="28194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756575" y="5463539"/>
            <a:ext cx="752685" cy="28194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598335" y="5981699"/>
            <a:ext cx="752685" cy="28194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229102" y="6305121"/>
            <a:ext cx="169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subq %r10,%rdx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19975" y="5502593"/>
            <a:ext cx="2955119" cy="7991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19024" y="4534853"/>
            <a:ext cx="2965884" cy="806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" name="오른쪽 화살표 49"/>
          <p:cNvSpPr/>
          <p:nvPr/>
        </p:nvSpPr>
        <p:spPr>
          <a:xfrm rot="5400000">
            <a:off x="8846820" y="5225626"/>
            <a:ext cx="287020" cy="330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377855" y="4579619"/>
            <a:ext cx="752685" cy="28194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408335" y="5524499"/>
            <a:ext cx="752685" cy="28194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구부러진 연결선 71"/>
          <p:cNvCxnSpPr>
            <a:stCxn id="48" idx="2"/>
            <a:endCxn id="56" idx="2"/>
          </p:cNvCxnSpPr>
          <p:nvPr/>
        </p:nvCxnSpPr>
        <p:spPr>
          <a:xfrm rot="16200000" flipH="1">
            <a:off x="7048501" y="4596961"/>
            <a:ext cx="15240" cy="3954780"/>
          </a:xfrm>
          <a:prstGeom prst="curvedConnector3">
            <a:avLst>
              <a:gd name="adj1" fmla="val 160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183882" y="6320361"/>
            <a:ext cx="169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 rrmovq %r10, %rax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69382" y="6556581"/>
            <a:ext cx="169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jl movq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maximum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&lt; 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루프 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⑤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&gt;</a:t>
            </a:r>
            <a:endParaRPr lang="ko-KR" altLang="en-US" b="1" smtClean="0">
              <a:solidFill>
                <a:srgbClr val="7030A0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207" y="2003714"/>
            <a:ext cx="3562350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8" name="구부러진 연결선 71"/>
          <p:cNvCxnSpPr>
            <a:stCxn id="44" idx="1"/>
          </p:cNvCxnSpPr>
          <p:nvPr/>
        </p:nvCxnSpPr>
        <p:spPr>
          <a:xfrm rot="10800000">
            <a:off x="5172293" y="2614725"/>
            <a:ext cx="539558" cy="3502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711851" y="2580007"/>
            <a:ext cx="3168835" cy="139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0614" y="2065020"/>
            <a:ext cx="4017001" cy="428529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5257801" y="3439160"/>
            <a:ext cx="6002867" cy="2877711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subq </a:t>
            </a:r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r9,%rsi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 %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즉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coun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t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감소시킨다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05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0x8e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icode=6, ifunc=1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sub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(2bytes)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=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8e+2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=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90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상수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미리 할당 해 놓았던 레지스터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%r9(srcA)=1(valA)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과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함수의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인수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값을 가지고 있는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%rsi(srcB,dstE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)=2(valB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필요하다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 =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2(valB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%r9 = 1(valA)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빼고 결과값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(valE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%rsi(dstE)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①에서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90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9465734" y="2253827"/>
          <a:ext cx="833120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1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9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448802" y="2457021"/>
            <a:ext cx="4995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subq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70525" y="2473952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%r9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999128" y="2482413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%rsi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maximum()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&lt; </a:t>
            </a:r>
            <a:r>
              <a:rPr lang="ko-KR" altLang="en-US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루프 반복 </a:t>
            </a:r>
            <a:r>
              <a:rPr lang="en-US" altLang="ko-KR" b="1" smtClean="0">
                <a:solidFill>
                  <a:srgbClr val="7030A0"/>
                </a:solidFill>
                <a:latin typeface="a시월구일2" pitchFamily="18" charset="-127"/>
                <a:ea typeface="a시월구일2" pitchFamily="18" charset="-127"/>
              </a:rPr>
              <a:t>&gt;</a:t>
            </a:r>
            <a:endParaRPr lang="ko-KR" altLang="en-US" b="1">
              <a:solidFill>
                <a:srgbClr val="7030A0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06815" y="5525346"/>
            <a:ext cx="5207845" cy="1054135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loop 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반복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앞 슬라이드의 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&lt; 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루프 ① 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~ </a:t>
            </a:r>
            <a:r>
              <a:rPr lang="ko-KR" altLang="en-US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⑤</a:t>
            </a:r>
            <a:r>
              <a:rPr lang="en-US" altLang="ko-KR" sz="12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&gt;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동작들이 처음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3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만큼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반복된다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따라서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배열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{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3,5,1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}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값을 비교하며 가장 큰 값이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할당된다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마지막 반복에서는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되며 조건코드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zf=1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되며 리턴한다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0028" y="2043113"/>
            <a:ext cx="3667458" cy="15535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6" name="오른쪽 화살표 45"/>
          <p:cNvSpPr/>
          <p:nvPr/>
        </p:nvSpPr>
        <p:spPr>
          <a:xfrm>
            <a:off x="3493347" y="2668693"/>
            <a:ext cx="499533" cy="330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045373" y="2327488"/>
            <a:ext cx="829733" cy="406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61082" y="2321560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  <a:latin typeface="a시월구일4" pitchFamily="18" charset="-127"/>
                <a:ea typeface="a시월구일4" pitchFamily="18" charset="-127"/>
              </a:rPr>
              <a:t>①</a:t>
            </a:r>
            <a:endParaRPr lang="ko-KR" altLang="en-US" b="1">
              <a:solidFill>
                <a:srgbClr val="FF0000"/>
              </a:solidFill>
              <a:latin typeface="a시월구일4" pitchFamily="18" charset="-127"/>
              <a:ea typeface="a시월구일4" pitchFamily="18" charset="-127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5425" y="3661410"/>
            <a:ext cx="4196715" cy="17823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5" name="오른쪽 화살표 54"/>
          <p:cNvSpPr/>
          <p:nvPr/>
        </p:nvSpPr>
        <p:spPr>
          <a:xfrm>
            <a:off x="951653" y="4307839"/>
            <a:ext cx="499533" cy="330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60122" y="3977638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  <a:latin typeface="a시월구일4" pitchFamily="18" charset="-127"/>
                <a:ea typeface="a시월구일4" pitchFamily="18" charset="-127"/>
              </a:rPr>
              <a:t>②</a:t>
            </a:r>
            <a:endParaRPr lang="ko-KR" altLang="en-US" b="1">
              <a:solidFill>
                <a:srgbClr val="FF0000"/>
              </a:solidFill>
              <a:latin typeface="a시월구일4" pitchFamily="18" charset="-127"/>
              <a:ea typeface="a시월구일4" pitchFamily="18" charset="-127"/>
            </a:endParaRPr>
          </a:p>
        </p:txBody>
      </p:sp>
      <p:sp>
        <p:nvSpPr>
          <p:cNvPr id="66" name="오른쪽 화살표 65"/>
          <p:cNvSpPr/>
          <p:nvPr/>
        </p:nvSpPr>
        <p:spPr>
          <a:xfrm>
            <a:off x="5665047" y="4399279"/>
            <a:ext cx="499533" cy="330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639650" y="4060613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  <a:latin typeface="a시월구일4" pitchFamily="18" charset="-127"/>
                <a:ea typeface="a시월구일4" pitchFamily="18" charset="-127"/>
              </a:rPr>
              <a:t>③</a:t>
            </a:r>
            <a:endParaRPr lang="ko-KR" altLang="en-US" b="1">
              <a:solidFill>
                <a:srgbClr val="FF0000"/>
              </a:solidFill>
              <a:latin typeface="a시월구일4" pitchFamily="18" charset="-127"/>
              <a:ea typeface="a시월구일4" pitchFamily="18" charset="-127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0779" y="3668676"/>
            <a:ext cx="4302442" cy="1756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8" name="타원 67"/>
          <p:cNvSpPr/>
          <p:nvPr/>
        </p:nvSpPr>
        <p:spPr>
          <a:xfrm>
            <a:off x="1606973" y="4072468"/>
            <a:ext cx="829733" cy="406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6384713" y="4019128"/>
            <a:ext cx="829733" cy="406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29567" y="5524154"/>
            <a:ext cx="3562350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2" name="직사각형 71"/>
          <p:cNvSpPr/>
          <p:nvPr/>
        </p:nvSpPr>
        <p:spPr>
          <a:xfrm>
            <a:off x="1722120" y="5521960"/>
            <a:ext cx="3589020" cy="1107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8061113" y="5135880"/>
            <a:ext cx="1814407" cy="32596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 t="21808" b="1620"/>
          <a:stretch>
            <a:fillRect/>
          </a:stretch>
        </p:blipFill>
        <p:spPr bwMode="auto">
          <a:xfrm>
            <a:off x="1027643" y="2039053"/>
            <a:ext cx="4108478" cy="465808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/>
          <a:srcRect t="12201" r="27582" b="43504"/>
          <a:stretch>
            <a:fillRect/>
          </a:stretch>
        </p:blipFill>
        <p:spPr bwMode="auto">
          <a:xfrm>
            <a:off x="5891242" y="2003150"/>
            <a:ext cx="2245225" cy="1866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" name="직사각형 49"/>
          <p:cNvSpPr/>
          <p:nvPr/>
        </p:nvSpPr>
        <p:spPr>
          <a:xfrm>
            <a:off x="5872506" y="3415454"/>
            <a:ext cx="2263961" cy="149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23933" y="3957320"/>
            <a:ext cx="5977467" cy="2693045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irmovq $5, %rsi</a:t>
            </a:r>
          </a:p>
          <a:p>
            <a:pPr>
              <a:buFont typeface="Arial" charset="0"/>
              <a:buChar char="•"/>
            </a:pP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sum 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함수의 매개변수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로 상수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5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가 전달된다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 typeface="Arial" charset="0"/>
              <a:buChar char="•"/>
            </a:pPr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0x4a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불러들인다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3, ifunc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으로 명령어가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irmovq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(10bytes)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임을 확인한다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명령어의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0x4a + 10 = 54 (valP)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임을 계산한다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.)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필요한 레지스터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rB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는 연산의 목적지인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상수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5(valC)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사용된다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목적지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 (dstE)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상수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$5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프로그램 카운터를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fetch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단계에서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54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 수정한다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</p:txBody>
      </p:sp>
      <p:cxnSp>
        <p:nvCxnSpPr>
          <p:cNvPr id="51" name="구부러진 연결선 71"/>
          <p:cNvCxnSpPr>
            <a:stCxn id="50" idx="1"/>
          </p:cNvCxnSpPr>
          <p:nvPr/>
        </p:nvCxnSpPr>
        <p:spPr>
          <a:xfrm rot="10800000">
            <a:off x="5207000" y="3445933"/>
            <a:ext cx="665506" cy="4402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8297335" y="3344335"/>
          <a:ext cx="2031998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  <a:gridCol w="372533"/>
                <a:gridCol w="541866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3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f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05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8271933" y="3547531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irmovq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940797" y="3572932"/>
            <a:ext cx="61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a시월구일1" pitchFamily="18" charset="-127"/>
                <a:ea typeface="a시월구일1" pitchFamily="18" charset="-127"/>
              </a:rPr>
              <a:t>레지스터 </a:t>
            </a:r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X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423399" y="3572929"/>
            <a:ext cx="397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%rsi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812866" y="3572923"/>
            <a:ext cx="474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$5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89468" y="5384797"/>
            <a:ext cx="100012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 t="12201" r="27582" b="43504"/>
          <a:stretch>
            <a:fillRect/>
          </a:stretch>
        </p:blipFill>
        <p:spPr bwMode="auto">
          <a:xfrm>
            <a:off x="5891242" y="2003150"/>
            <a:ext cx="2245225" cy="1866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" name="직사각형 49"/>
          <p:cNvSpPr/>
          <p:nvPr/>
        </p:nvSpPr>
        <p:spPr>
          <a:xfrm>
            <a:off x="5880972" y="3576320"/>
            <a:ext cx="2263961" cy="149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198533" y="3957320"/>
            <a:ext cx="6002867" cy="2716128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call sum</a:t>
            </a: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0x54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icode=8, ifunc=0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call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(10bytes)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PC= 54+9=5D (valP)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레지스터는 따로 사용되지않으며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주소값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5e(valC)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사용된다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현재 스택포인터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%rsp = 1f8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위치에 리턴 주소를 할당하고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%rsp-8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연산이 수행된다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(push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연산과 동일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5e(valC)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 변경한다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표시된 것은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-8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 후 스택포인터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(%rsp)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로 보인다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③에서 변경한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5e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프로그램 카운터를 업데이트한다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cxnSp>
        <p:nvCxnSpPr>
          <p:cNvPr id="51" name="구부러진 연결선 71"/>
          <p:cNvCxnSpPr>
            <a:stCxn id="50" idx="1"/>
          </p:cNvCxnSpPr>
          <p:nvPr/>
        </p:nvCxnSpPr>
        <p:spPr>
          <a:xfrm rot="10800000">
            <a:off x="5215466" y="3606799"/>
            <a:ext cx="665506" cy="4402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576733" y="3479795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call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033926" y="3505196"/>
            <a:ext cx="618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Dest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8373534" y="3268131"/>
          <a:ext cx="1117599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8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5e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1555" y="2711979"/>
            <a:ext cx="3476625" cy="1809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3" name="직사각형 72"/>
          <p:cNvSpPr/>
          <p:nvPr/>
        </p:nvSpPr>
        <p:spPr>
          <a:xfrm>
            <a:off x="9106772" y="3263054"/>
            <a:ext cx="375895" cy="267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구부러진 연결선 71"/>
          <p:cNvCxnSpPr>
            <a:stCxn id="73" idx="3"/>
            <a:endCxn id="19" idx="2"/>
          </p:cNvCxnSpPr>
          <p:nvPr/>
        </p:nvCxnSpPr>
        <p:spPr>
          <a:xfrm flipV="1">
            <a:off x="9482667" y="2892954"/>
            <a:ext cx="457201" cy="503873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4617" y="2032000"/>
            <a:ext cx="4179061" cy="4690004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98533" y="3064933"/>
            <a:ext cx="6002867" cy="2508379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irmovq $8,%r8</a:t>
            </a: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배열 주소값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start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를 증가시키기 위해 필요한 상수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8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을 미리 레지스터에 할당한다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0x5E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icode=3, ifunc=0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irmovq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(10bytes)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PC= 5E+10 = 68 (valP)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필요한 레지스터는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%r8(rB)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상수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$8(valC)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사용된다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%r8 (dstE)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상수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$8 (valC)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①에서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68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592" y="2036763"/>
            <a:ext cx="3486150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31" name="구부러진 연결선 71"/>
          <p:cNvCxnSpPr>
            <a:stCxn id="32" idx="1"/>
          </p:cNvCxnSpPr>
          <p:nvPr/>
        </p:nvCxnSpPr>
        <p:spPr>
          <a:xfrm rot="10800000" flipV="1">
            <a:off x="5190067" y="2131059"/>
            <a:ext cx="507998" cy="22267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698065" y="2052319"/>
            <a:ext cx="3505201" cy="157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9287935" y="2040468"/>
          <a:ext cx="2031998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  <a:gridCol w="372533"/>
                <a:gridCol w="541866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3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f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8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08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262533" y="2243664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irmovq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31397" y="2269065"/>
            <a:ext cx="61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a시월구일1" pitchFamily="18" charset="-127"/>
                <a:ea typeface="a시월구일1" pitchFamily="18" charset="-127"/>
              </a:rPr>
              <a:t>레지스터 </a:t>
            </a:r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X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13999" y="2269062"/>
            <a:ext cx="397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%r8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03466" y="2269056"/>
            <a:ext cx="474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$8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964" y="2051227"/>
            <a:ext cx="4169304" cy="467607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98533" y="3064933"/>
            <a:ext cx="6002867" cy="2508379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irmovq $1,%r9</a:t>
            </a: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인수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씩 감소하기 위해 필요한 상수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을 미리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%r9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0x68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icode=3, ifunc=0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irmovq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명령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(10bytes)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PC= 68 +10 = 72 (valP)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필요한 레지스터는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%r9(rB)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이고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상수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$1(valC)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사용된다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%r9 (dstE)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상수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$1 (valC)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①에서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72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592" y="2036763"/>
            <a:ext cx="3486150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31" name="구부러진 연결선 71"/>
          <p:cNvCxnSpPr>
            <a:stCxn id="32" idx="1"/>
          </p:cNvCxnSpPr>
          <p:nvPr/>
        </p:nvCxnSpPr>
        <p:spPr>
          <a:xfrm rot="10800000" flipV="1">
            <a:off x="5181600" y="2300393"/>
            <a:ext cx="507998" cy="22267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689598" y="2221653"/>
            <a:ext cx="3505201" cy="157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9287935" y="2040468"/>
          <a:ext cx="2031998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  <a:gridCol w="372533"/>
                <a:gridCol w="541866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3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f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9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01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321802" y="2243664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irmovq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31397" y="2269065"/>
            <a:ext cx="61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a시월구일1" pitchFamily="18" charset="-127"/>
                <a:ea typeface="a시월구일1" pitchFamily="18" charset="-127"/>
              </a:rPr>
              <a:t>레지스터 </a:t>
            </a:r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X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13999" y="2269062"/>
            <a:ext cx="397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%r9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03466" y="2269056"/>
            <a:ext cx="474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$1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5363" y="2057399"/>
            <a:ext cx="4126017" cy="4650317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98533" y="3064933"/>
            <a:ext cx="6002867" cy="2854628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xorq %rax, %rax</a:t>
            </a: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* 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같은 레지스터의 값을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xor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연산하므로 레지스터의 값을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으로 바꾸는 연산이다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  rrmovq 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연산보다 훨씬 용량이 적기 때문에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이런 식으로 레지스터의 값을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으로 할당한다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0x72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icode=6, ifunc=3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산술 연산 중에서도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xor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(2bytes)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= 72+2=74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필요한 레지스터는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%rax(rA)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%rax(rB)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%rax (srcA)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0(valA)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%rax (srcB)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0(valB)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xor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결과값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valE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=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%rax (dstE)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①에서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74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592" y="2036763"/>
            <a:ext cx="3486150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31" name="구부러진 연결선 71"/>
          <p:cNvCxnSpPr>
            <a:stCxn id="32" idx="1"/>
          </p:cNvCxnSpPr>
          <p:nvPr/>
        </p:nvCxnSpPr>
        <p:spPr>
          <a:xfrm rot="10800000" flipV="1">
            <a:off x="5173133" y="2478193"/>
            <a:ext cx="507998" cy="22267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681131" y="2399453"/>
            <a:ext cx="3505201" cy="157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465734" y="2108200"/>
          <a:ext cx="833120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3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9499599" y="2311394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xor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70525" y="2328325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%rax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24529" y="2336786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%rax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963" y="2038313"/>
            <a:ext cx="4135437" cy="4660935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4-3.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SEQ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시뮬레이션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23934" y="3064933"/>
            <a:ext cx="6002867" cy="2693045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and %rsi, %rsi</a:t>
            </a:r>
          </a:p>
          <a:p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*X86-64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에서는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%rsi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의 값을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test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하는 연산에 해당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레지스터에서 직접 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and</a:t>
            </a:r>
            <a:r>
              <a:rPr lang="ko-KR" altLang="en-US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를 해서 처리한다</a:t>
            </a:r>
            <a:r>
              <a:rPr lang="en-US" altLang="ko-KR" sz="105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.)</a:t>
            </a: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Fetch: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0x74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위치의 명령어를 불러온다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icode=6, ifunc=2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 산술 연산 중에서도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and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(2bytes)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다음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 (valP) = 74+2=76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미리 계산해둔다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Decode: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필요한 레지스터는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%rsi(rA)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%rsi(rB)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Excute: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 (srcA)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5(valA)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와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%rax (srcB)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5(valB)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and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결과값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valE =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5)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 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 (dstE)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이에 따라 조건 코드 값이 세팅된다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④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 Memory (Write Back):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따로 메모리를 사용하는 동작은 없다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b="1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200" b="1" smtClean="0">
                <a:latin typeface="a시월구일1" pitchFamily="18" charset="-127"/>
                <a:ea typeface="a시월구일1" pitchFamily="18" charset="-127"/>
              </a:rPr>
              <a:t>PC Update: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①에서 계산해둔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76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위치로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를 갱신한다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592" y="2036763"/>
            <a:ext cx="3486150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31" name="구부러진 연결선 71"/>
          <p:cNvCxnSpPr>
            <a:stCxn id="32" idx="1"/>
          </p:cNvCxnSpPr>
          <p:nvPr/>
        </p:nvCxnSpPr>
        <p:spPr>
          <a:xfrm rot="10800000" flipV="1">
            <a:off x="5173133" y="2655993"/>
            <a:ext cx="507998" cy="22267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681131" y="2577253"/>
            <a:ext cx="3505201" cy="157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465734" y="2108200"/>
          <a:ext cx="833120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2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9448802" y="2311394"/>
            <a:ext cx="4995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and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70525" y="2328325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%rsi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99128" y="2336786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%rsi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1658" y="2031812"/>
            <a:ext cx="4156075" cy="4692837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6296</TotalTime>
  <Words>4464</Words>
  <Application>Microsoft Office PowerPoint</Application>
  <PresentationFormat>사용자 지정</PresentationFormat>
  <Paragraphs>618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6" baseType="lpstr">
      <vt:lpstr>굴림</vt:lpstr>
      <vt:lpstr>Arial</vt:lpstr>
      <vt:lpstr>맑은 고딕</vt:lpstr>
      <vt:lpstr>Aharoni</vt:lpstr>
      <vt:lpstr>a로케트</vt:lpstr>
      <vt:lpstr>a타임머신</vt:lpstr>
      <vt:lpstr>a옛날사진관5</vt:lpstr>
      <vt:lpstr>a시월구일2</vt:lpstr>
      <vt:lpstr>a시월구일1</vt:lpstr>
      <vt:lpstr>a시월구일3</vt:lpstr>
      <vt:lpstr>a시월구일4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360</cp:revision>
  <dcterms:created xsi:type="dcterms:W3CDTF">2019-02-08T07:37:09Z</dcterms:created>
  <dcterms:modified xsi:type="dcterms:W3CDTF">2020-11-12T07:00:22Z</dcterms:modified>
</cp:coreProperties>
</file>