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50" r:id="rId5"/>
    <p:sldId id="482" r:id="rId6"/>
    <p:sldId id="483" r:id="rId7"/>
    <p:sldId id="484" r:id="rId8"/>
    <p:sldId id="438" r:id="rId9"/>
    <p:sldId id="485" r:id="rId10"/>
    <p:sldId id="486" r:id="rId11"/>
    <p:sldId id="487" r:id="rId12"/>
    <p:sldId id="488" r:id="rId13"/>
    <p:sldId id="479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89" r:id="rId31"/>
    <p:sldId id="490" r:id="rId32"/>
    <p:sldId id="491" r:id="rId33"/>
    <p:sldId id="492" r:id="rId34"/>
    <p:sldId id="493" r:id="rId35"/>
    <p:sldId id="494" r:id="rId36"/>
  </p:sldIdLst>
  <p:sldSz cx="12192000" cy="6858000"/>
  <p:notesSz cx="6858000" cy="9144000"/>
  <p:embeddedFontLst>
    <p:embeddedFont>
      <p:font typeface="맑은 고딕" pitchFamily="50" charset="-127"/>
      <p:regular r:id="rId37"/>
      <p:bold r:id="rId38"/>
    </p:embeddedFont>
    <p:embeddedFont>
      <p:font typeface="a로케트" pitchFamily="18" charset="-127"/>
      <p:regular r:id="rId39"/>
    </p:embeddedFont>
    <p:embeddedFont>
      <p:font typeface="a타임머신" pitchFamily="18" charset="-127"/>
      <p:regular r:id="rId40"/>
    </p:embeddedFont>
    <p:embeddedFont>
      <p:font typeface="a옛날사진관5" pitchFamily="18" charset="-127"/>
      <p:regular r:id="rId41"/>
    </p:embeddedFont>
    <p:embeddedFont>
      <p:font typeface="a시월구일2" pitchFamily="18" charset="-127"/>
      <p:regular r:id="rId42"/>
    </p:embeddedFont>
    <p:embeddedFont>
      <p:font typeface="a시월구일1" pitchFamily="18" charset="-127"/>
      <p:regular r:id="rId43"/>
    </p:embeddedFont>
    <p:embeddedFont>
      <p:font typeface="a시월구일3" pitchFamily="18" charset="-127"/>
      <p:regular r:id="rId44"/>
    </p:embeddedFont>
    <p:embeddedFont>
      <p:font typeface="a시월구일4" pitchFamily="18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100" d="100"/>
          <a:sy n="100" d="100"/>
        </p:scale>
        <p:origin x="-53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4-4</a:t>
            </a:r>
            <a:endParaRPr lang="ko-KR" altLang="en-US" sz="19900" kern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②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demo_j.yo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197746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분기 예측 실패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어셈블리 코드를 확인 해 보았을 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xorq %rax,%rax,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바꾸는 연산을 수행 했으므로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 = 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따라서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jne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명령이 들어 왔을 때 조건이 충족되지 않으므로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not taken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된 후 다음 명령을 수행해야 정상적인 처리이다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그런데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xorq %rax,%rax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수행 결과는 실행 단계가 지나야 주어지는데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그 전에 다음 명령을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fetch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시켜야 하므로 우리는 무조건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taken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되었다고 가정하고 프로그램을 수행하므로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왼쪽 시뮬레이터 화면을 봤을 때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target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irmovq $2,%rdx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연산이 현재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fetch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되고 있는 것을 확인할 수 있다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7680" y="2019300"/>
            <a:ext cx="2711014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4473" y="2091690"/>
            <a:ext cx="2695575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 rot="5400000">
            <a:off x="7130213" y="1582857"/>
            <a:ext cx="350514" cy="142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7217845" y="2203885"/>
            <a:ext cx="175250" cy="142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8558965" y="2356285"/>
            <a:ext cx="541010" cy="263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380" y="2049779"/>
            <a:ext cx="4023360" cy="4172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" name="직사각형 33"/>
          <p:cNvSpPr/>
          <p:nvPr/>
        </p:nvSpPr>
        <p:spPr>
          <a:xfrm rot="5400000">
            <a:off x="1815265" y="4809925"/>
            <a:ext cx="251450" cy="1040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5400000">
            <a:off x="7217845" y="1876225"/>
            <a:ext cx="175250" cy="14215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80660" y="345948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  <a:latin typeface="a시월구일2" pitchFamily="18" charset="-127"/>
                <a:ea typeface="a시월구일2" pitchFamily="18" charset="-127"/>
              </a:rPr>
              <a:t>정상적으로는 이 명령을 </a:t>
            </a:r>
            <a:r>
              <a:rPr lang="en-US" altLang="ko-KR" sz="1400" smtClean="0">
                <a:solidFill>
                  <a:srgbClr val="0070C0"/>
                </a:solidFill>
                <a:latin typeface="a시월구일2" pitchFamily="18" charset="-127"/>
                <a:ea typeface="a시월구일2" pitchFamily="18" charset="-127"/>
              </a:rPr>
              <a:t>fetch</a:t>
            </a:r>
            <a:r>
              <a:rPr lang="ko-KR" altLang="en-US" sz="1400" smtClean="0">
                <a:solidFill>
                  <a:srgbClr val="0070C0"/>
                </a:solidFill>
                <a:latin typeface="a시월구일2" pitchFamily="18" charset="-127"/>
                <a:ea typeface="a시월구일2" pitchFamily="18" charset="-127"/>
              </a:rPr>
              <a:t>해야함</a:t>
            </a:r>
            <a:r>
              <a:rPr lang="en-US" altLang="ko-KR" sz="1400" smtClean="0">
                <a:solidFill>
                  <a:srgbClr val="0070C0"/>
                </a:solidFill>
                <a:latin typeface="a시월구일2" pitchFamily="18" charset="-127"/>
                <a:ea typeface="a시월구일2" pitchFamily="18" charset="-127"/>
              </a:rPr>
              <a:t>! (not-taken)</a:t>
            </a:r>
            <a:r>
              <a:rPr lang="ko-KR" altLang="en-US" sz="1400" smtClean="0">
                <a:solidFill>
                  <a:srgbClr val="0070C0"/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endParaRPr lang="ko-KR" altLang="en-US" sz="1400">
              <a:solidFill>
                <a:srgbClr val="0070C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cxnSp>
        <p:nvCxnSpPr>
          <p:cNvPr id="42" name="구부러진 연결선 71"/>
          <p:cNvCxnSpPr>
            <a:stCxn id="38" idx="0"/>
            <a:endCxn id="36" idx="0"/>
          </p:cNvCxnSpPr>
          <p:nvPr/>
        </p:nvCxnSpPr>
        <p:spPr>
          <a:xfrm rot="5400000" flipH="1" flipV="1">
            <a:off x="7259958" y="2703198"/>
            <a:ext cx="872485" cy="640080"/>
          </a:xfrm>
          <a:prstGeom prst="curvedConnector4">
            <a:avLst>
              <a:gd name="adj1" fmla="val 9267"/>
              <a:gd name="adj2" fmla="val 19880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②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demo_j.yo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142346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분기 예측 실패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이제 첫 명령인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xorq %rax,%rax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실행 단계를 지나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zf = 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이라는 것을 알게 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이는 즉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하드웨어가 분기 예측이 실패되었다는 것을 확인 했다는 뜻이 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분기 예측이 실패한 것을 알았으므로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target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이루어지고 있는 명령들을 모두 취소해야하는데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bubble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삽입을 통해 이루어진다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7680" y="2019300"/>
            <a:ext cx="2711014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 rot="5400000">
            <a:off x="8627545" y="2539165"/>
            <a:ext cx="891530" cy="263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985" y="2049780"/>
            <a:ext cx="4148136" cy="3737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2080" y="2056448"/>
            <a:ext cx="266700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 rot="5400000">
            <a:off x="7023533" y="1537137"/>
            <a:ext cx="350514" cy="142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7023533" y="2268657"/>
            <a:ext cx="350514" cy="142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8278" y="3454718"/>
            <a:ext cx="199072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 rot="5400000">
            <a:off x="2306755" y="2962075"/>
            <a:ext cx="1531610" cy="4172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577596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latin typeface="a시월구일2" pitchFamily="18" charset="-127"/>
                <a:ea typeface="a시월구일2" pitchFamily="18" charset="-127"/>
              </a:rPr>
              <a:t>잘못 실행되고 있는 명령들</a:t>
            </a:r>
            <a:r>
              <a:rPr lang="en-US" altLang="ko-KR" sz="1400" smtClean="0">
                <a:solidFill>
                  <a:srgbClr val="FF0000"/>
                </a:solidFill>
                <a:latin typeface="a시월구일2" pitchFamily="18" charset="-127"/>
                <a:ea typeface="a시월구일2" pitchFamily="18" charset="-127"/>
              </a:rPr>
              <a:t>!</a:t>
            </a:r>
            <a:endParaRPr lang="ko-KR" altLang="en-US" sz="1400">
              <a:solidFill>
                <a:srgbClr val="FF000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rot="5400000">
            <a:off x="6547285" y="3514525"/>
            <a:ext cx="350510" cy="22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②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demo_j.yo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2531462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분기 예측 실패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-&gt;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버블 삽입 통해 명령 취소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잘못된 명령이 수행되고 있던 단계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decode, excute)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bubble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삽입 해 명령을 취소하고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irmovq $1, %rax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fetch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하며 정상적으로 동작하도록 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결국 프로그램 종료 시 까지 시뮬레이션 해보면 아래와 같이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할당되며 정상적인 동작을 하게 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7680" y="2019300"/>
            <a:ext cx="2711014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 rot="5400000">
            <a:off x="8730415" y="2710615"/>
            <a:ext cx="1234430" cy="263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459" y="2026920"/>
            <a:ext cx="4168126" cy="3718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 rot="5400000">
            <a:off x="2306755" y="2154355"/>
            <a:ext cx="1531610" cy="4172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9080" y="360426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a시월구일2" pitchFamily="18" charset="-127"/>
                <a:ea typeface="a시월구일2" pitchFamily="18" charset="-127"/>
              </a:rPr>
              <a:t>bubble</a:t>
            </a:r>
            <a:endParaRPr lang="ko-KR" altLang="en-US" sz="1400">
              <a:solidFill>
                <a:srgbClr val="FF000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rot="5400000">
            <a:off x="2714425" y="3316405"/>
            <a:ext cx="716270" cy="4187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181100" y="576834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  <a:latin typeface="a시월구일2" pitchFamily="18" charset="-127"/>
                <a:ea typeface="a시월구일2" pitchFamily="18" charset="-127"/>
              </a:rPr>
              <a:t>정상적 명령 </a:t>
            </a:r>
            <a:r>
              <a:rPr lang="en-US" altLang="ko-KR" sz="1400" smtClean="0">
                <a:solidFill>
                  <a:srgbClr val="0070C0"/>
                </a:solidFill>
                <a:latin typeface="a시월구일2" pitchFamily="18" charset="-127"/>
                <a:ea typeface="a시월구일2" pitchFamily="18" charset="-127"/>
              </a:rPr>
              <a:t>fetch</a:t>
            </a:r>
            <a:endParaRPr lang="ko-KR" altLang="en-US" sz="1400">
              <a:solidFill>
                <a:srgbClr val="0070C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5893" y="2377440"/>
            <a:ext cx="2900362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 rot="5400000">
            <a:off x="6958765" y="1960045"/>
            <a:ext cx="510530" cy="142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953" y="5368002"/>
            <a:ext cx="4144327" cy="81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4-4</a:t>
              </a: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. 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③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임의의 프로그램 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 및 분석</a:t>
              </a:r>
              <a:endParaRPr lang="en-US" altLang="ko-KR" sz="4000" kern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indent="-742950" algn="ctr" latinLnBrk="0">
                <a:defRPr/>
              </a:pP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PIPE </a:t>
              </a: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시뮬레이터 활용</a:t>
              </a:r>
              <a:endParaRPr lang="ko-KR" altLang="en-US" sz="24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③임의 프로그램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배열 요소의 최대값 산출 함수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0156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임의의 의미있는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프로그램을 작성하고 아래와 같이 수행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프로그램의 내용 분석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SEQ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실행하고 분석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0026" y="3124200"/>
            <a:ext cx="9966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우선 작성할 프로그램을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코드로 아래와 같이 작성 해 보았다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28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 cstate="print"/>
          <a:srcRect t="73366"/>
          <a:stretch>
            <a:fillRect/>
          </a:stretch>
        </p:blipFill>
        <p:spPr bwMode="auto">
          <a:xfrm>
            <a:off x="5785907" y="3505201"/>
            <a:ext cx="4966759" cy="126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 cstate="print"/>
          <a:srcRect b="28883"/>
          <a:stretch>
            <a:fillRect/>
          </a:stretch>
        </p:blipFill>
        <p:spPr bwMode="auto">
          <a:xfrm>
            <a:off x="977374" y="3505198"/>
            <a:ext cx="4807252" cy="321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808133" y="4817533"/>
            <a:ext cx="5444067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배열의 시작 주소와 배열 크기를 전달 받아 배열 안에서 가장 큰 요소값을 리턴하는 함수를 다음과 같이 구상했다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{3,5,1}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세 개의 값을 가지고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③임의 프로그램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().yo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0826" y="1998134"/>
            <a:ext cx="9966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II.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이후 어셈블리 코드를 작성 해 목적 파일을 생성했다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28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48928"/>
          <a:stretch>
            <a:fillRect/>
          </a:stretch>
        </p:blipFill>
        <p:spPr bwMode="auto">
          <a:xfrm>
            <a:off x="1030816" y="2372783"/>
            <a:ext cx="425450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857" y="4810387"/>
            <a:ext cx="5578014" cy="186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 t="60188" r="-2025"/>
          <a:stretch>
            <a:fillRect/>
          </a:stretch>
        </p:blipFill>
        <p:spPr bwMode="auto">
          <a:xfrm>
            <a:off x="5374215" y="2370665"/>
            <a:ext cx="5573185" cy="2421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16000" y="4817533"/>
            <a:ext cx="4309533" cy="19389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앞에서 작성한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코드를 바탕으로 이와 같이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환경의 어셈블리 코드를 작성하고 목적 파일로 어셈블 하였다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코드 작성 도중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환경에서는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cmp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연산이 따로 없어서 오른쪽과 같이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‘bigger’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함수를 따로 작성했다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pPr>
              <a:buFont typeface="Arial" charset="0"/>
              <a:buChar char="•"/>
            </a:pP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bigger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: %rax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%rdx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옮긴 뒤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%rdx-%r10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결과가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보다 작으면 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할당하는 함수이다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슬라이드부터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SEQ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시뮬레이터를 통해 더 자세히 알아보도록 하자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33734" y="4820920"/>
            <a:ext cx="3505201" cy="119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4001" y="4008120"/>
            <a:ext cx="889000" cy="140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71"/>
          <p:cNvCxnSpPr>
            <a:stCxn id="27" idx="3"/>
            <a:endCxn id="26" idx="3"/>
          </p:cNvCxnSpPr>
          <p:nvPr/>
        </p:nvCxnSpPr>
        <p:spPr>
          <a:xfrm>
            <a:off x="8763001" y="4078394"/>
            <a:ext cx="2175934" cy="1341966"/>
          </a:xfrm>
          <a:prstGeom prst="curvedConnector3">
            <a:avLst>
              <a:gd name="adj1" fmla="val 14202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0133" y="4044104"/>
            <a:ext cx="5977467" cy="27161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call maximum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maximum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함수의 시작부터 알아보도록 하자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불러들인다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8, ifunc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명령어가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call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(9bytes)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임을 확인한다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명령어의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0x44 + 9 = 4D (valP)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임을 계산한다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필요없고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포함된 주소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4E(valC)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스택에 리턴 주소를 할당한 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스택 포인터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(push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동작과 동일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4E(valC)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값으로 바꾼다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변경한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4" y="2023536"/>
            <a:ext cx="4250850" cy="474133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7229" y="2016125"/>
            <a:ext cx="2535126" cy="175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5711640" y="3432387"/>
            <a:ext cx="2263961" cy="149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구부러진 연결선 71"/>
          <p:cNvCxnSpPr>
            <a:stCxn id="29" idx="1"/>
          </p:cNvCxnSpPr>
          <p:nvPr/>
        </p:nvCxnSpPr>
        <p:spPr>
          <a:xfrm rot="10800000">
            <a:off x="5232400" y="3479800"/>
            <a:ext cx="479240" cy="270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t="18722" r="31095" b="65907"/>
          <a:stretch>
            <a:fillRect/>
          </a:stretch>
        </p:blipFill>
        <p:spPr bwMode="auto">
          <a:xfrm>
            <a:off x="8295216" y="2015067"/>
            <a:ext cx="2931583" cy="728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8297333" y="2751665"/>
            <a:ext cx="29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▲ 배열 상태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(%rdi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= 0x18,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시작 주소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66787" y="3320467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call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23980" y="3345868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8463588" y="3108803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4e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8946" y="3613439"/>
            <a:ext cx="2343150" cy="171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8" name="구부러진 연결선 71"/>
          <p:cNvCxnSpPr>
            <a:stCxn id="39" idx="3"/>
            <a:endCxn id="2052" idx="0"/>
          </p:cNvCxnSpPr>
          <p:nvPr/>
        </p:nvCxnSpPr>
        <p:spPr>
          <a:xfrm>
            <a:off x="9580418" y="3248891"/>
            <a:ext cx="180103" cy="364548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213273" y="3117273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802158" y="3761315"/>
            <a:ext cx="29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maximum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 시작 주소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2076450"/>
            <a:ext cx="4198559" cy="466248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079838"/>
            <a:ext cx="2346510" cy="15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84800" y="2127255"/>
            <a:ext cx="479240" cy="318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5208" y="3245908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irmovq $8,%r8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배열 주소값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증가시키기 위해 필요한 상수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미리 레지스터에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0x4e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icode=3,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irmovq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PC= 4e+10 = 58 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$8(valC)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$8 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9354610" y="2221443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329208" y="2424639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98072" y="2450040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80674" y="2450037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70141" y="2450031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241763"/>
            <a:ext cx="2346510" cy="15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84800" y="2289180"/>
            <a:ext cx="479240" cy="318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636433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irmovq $1,%r9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씩 감소하기 위해 필요한 상수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미리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%r9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0x58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icode=3,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irmovq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PC= 58 +10 = 72 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$1(valC)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$1 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72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373660" y="261196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407527" y="281516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7122" y="2840565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99724" y="284056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89191" y="2840556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$1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64" y="2047526"/>
            <a:ext cx="4195762" cy="4696174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432263"/>
            <a:ext cx="2346510" cy="15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84800" y="2479680"/>
            <a:ext cx="479240" cy="318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636433"/>
            <a:ext cx="6002867" cy="28777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subq %r9,%rsi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*while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문 조건이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count-1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%rsi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감소시킨다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0x62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62+2 = 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할당 해 놓았던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%r9(srcA)=1(valA)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함수의 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가지고 있는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%rsi(srcB,dstE)=3(valB)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= 3(valB)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= 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빼고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1588" y="3819526"/>
            <a:ext cx="149190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9370484" y="2354792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353552" y="2557986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subq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75275" y="2574917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03878" y="2583378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9175" y="2047875"/>
            <a:ext cx="4170036" cy="46529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4-4. 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① </a:t>
              </a: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demo_luh.ys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의 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 및 분석</a:t>
              </a:r>
              <a:endParaRPr lang="en-US" altLang="ko-KR" sz="4000" kern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indent="-742950" algn="ctr" latinLnBrk="0">
                <a:defRPr/>
              </a:pP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PIPE</a:t>
              </a: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 </a:t>
              </a: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시뮬레이터 활용</a:t>
              </a:r>
              <a:endParaRPr lang="ko-KR" altLang="en-US" sz="24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613238"/>
            <a:ext cx="2575110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24476" y="2647950"/>
            <a:ext cx="539565" cy="350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636433"/>
            <a:ext cx="6002867" cy="28546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mrmovq (%rdi),%rax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*%rdi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는 배열의 시작 주소값을 가지고 있으므로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mrmovq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연산을 통해 배열의 첫 번째 요소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icode=5,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mrmovq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64+10 = 6E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%rax(dstM)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%rdi(srcB)=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18(valB)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srcB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로부터 오프셋의 역할을 하는 상수는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(%rdi)+0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(0x18) = 3 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(dstM)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295979" y="215349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5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270577" y="235669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39441" y="238209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22043" y="238209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35307" y="2382086"/>
            <a:ext cx="58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38350"/>
            <a:ext cx="4208421" cy="4686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73565" y="2803738"/>
            <a:ext cx="2575110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34001" y="2838450"/>
            <a:ext cx="539565" cy="350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455458"/>
            <a:ext cx="6002867" cy="27392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and %rsi, %rsi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*X86-64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에서는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하는 연산에 해당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레지스터에서 직접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해서 처리한다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0x6e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ifunc=2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산술 연산 중에서도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6e+2=70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%rsi(rA)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(srcA)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(srcB)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valE =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이에 따라 조건코드값이 세팅된다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551459" y="2203450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2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534527" y="2406644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and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56250" y="2423575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84853" y="2432036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2041148"/>
            <a:ext cx="4205287" cy="47454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73565" y="2984713"/>
            <a:ext cx="2575110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34001" y="3019425"/>
            <a:ext cx="539565" cy="350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19300"/>
            <a:ext cx="4194572" cy="4705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279352" y="3487497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jmp test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*test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위치로 점프한다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icode=7,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무조건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jmp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’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70+9=79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필요하지않다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전달 된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이용된다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프로그램 카운터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valP=79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valC=90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33588" y="315421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jmp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0781" y="317961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530389" y="2942550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구부러진 연결선 71"/>
          <p:cNvCxnSpPr>
            <a:stCxn id="36" idx="0"/>
          </p:cNvCxnSpPr>
          <p:nvPr/>
        </p:nvCxnSpPr>
        <p:spPr>
          <a:xfrm rot="16200000" flipV="1">
            <a:off x="9884007" y="2385234"/>
            <a:ext cx="658438" cy="473131"/>
          </a:xfrm>
          <a:prstGeom prst="curvedConnector3">
            <a:avLst>
              <a:gd name="adj1" fmla="val 342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266218" y="2951019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/>
          <a:srcRect t="67555" r="31915" b="18652"/>
          <a:stretch>
            <a:fillRect/>
          </a:stretch>
        </p:blipFill>
        <p:spPr bwMode="auto">
          <a:xfrm>
            <a:off x="9364806" y="2071255"/>
            <a:ext cx="2425412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721164" y="2756113"/>
            <a:ext cx="3524435" cy="156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71"/>
          <p:cNvCxnSpPr>
            <a:stCxn id="27" idx="1"/>
          </p:cNvCxnSpPr>
          <p:nvPr/>
        </p:nvCxnSpPr>
        <p:spPr>
          <a:xfrm rot="10800000">
            <a:off x="5181606" y="2790829"/>
            <a:ext cx="539558" cy="434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531462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jne loop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icode=7, ifunc=4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90+9 = 99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필요하지않다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전달 된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79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사용한다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아래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Conditional Codes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확인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변경하지않고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(7f)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79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78170" y="2766285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jne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35363" y="2805540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474971" y="2519986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구부러진 연결선 71"/>
          <p:cNvCxnSpPr>
            <a:stCxn id="43" idx="0"/>
            <a:endCxn id="44" idx="3"/>
          </p:cNvCxnSpPr>
          <p:nvPr/>
        </p:nvCxnSpPr>
        <p:spPr>
          <a:xfrm rot="16200000" flipV="1">
            <a:off x="9414121" y="1548203"/>
            <a:ext cx="430731" cy="152977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210800" y="2528455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695764" y="2027980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267" y="2048934"/>
            <a:ext cx="4124207" cy="463973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8" name="타원 47"/>
          <p:cNvSpPr/>
          <p:nvPr/>
        </p:nvSpPr>
        <p:spPr>
          <a:xfrm>
            <a:off x="2836334" y="6392331"/>
            <a:ext cx="1786467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①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56206" y="2062698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69304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add %r8, %rdi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while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문 안의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start++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해당하는 연산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산술 연산 중에서도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79+2 = 7B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 = 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= 18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더해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26(valE)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 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695764" y="2027980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9465734" y="242146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448802" y="2624661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add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70525" y="264159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9128" y="265005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39389"/>
            <a:ext cx="4096808" cy="46032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②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64673" y="2248965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8546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mrmovq %r10, %rdi</a:t>
            </a:r>
          </a:p>
          <a:p>
            <a:pPr>
              <a:buFont typeface="Arial" charset="0"/>
              <a:buChar char="•"/>
            </a:pP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는 주소값을 갖고 있으므로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%rdi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가진 주소의 값을 이용해 크기 비교를 하기 위해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값을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icode=5,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mrmovq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7B+10 = 85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필요하고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로부터 오프셋을 나타내는 상수는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가진 주소에 위치한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(0x20) = 5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 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704231" y="2214247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8807" y="2023533"/>
            <a:ext cx="4095936" cy="459104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95979" y="215349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5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270577" y="235669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39441" y="238209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%r10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2043" y="238209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35307" y="2382086"/>
            <a:ext cx="58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③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72293" y="2424225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call bigger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bigger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 호출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0x85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icode=8,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call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85+9 = 8E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없고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명령어로부터 전달받은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9a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이용된다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스택에 리턴 주소값을 할당하고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(push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동일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), 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9a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수정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 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9a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711851" y="2389507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2764" y="2329867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call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99957" y="2355268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439565" y="2118203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구부러진 연결선 71"/>
          <p:cNvCxnSpPr>
            <a:stCxn id="37" idx="3"/>
          </p:cNvCxnSpPr>
          <p:nvPr/>
        </p:nvCxnSpPr>
        <p:spPr>
          <a:xfrm>
            <a:off x="10556395" y="2258291"/>
            <a:ext cx="180103" cy="364548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189250" y="2126673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145" y="2036059"/>
            <a:ext cx="3891915" cy="4430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57360" y="2654618"/>
            <a:ext cx="251460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④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- bigger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501" y="2090420"/>
            <a:ext cx="6002867" cy="235449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bigger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%rax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%rdx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옮겨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과 뺄셈을 통해 대소 비교를 한 후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%r10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할당하는 함수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rrmovq %rax, %rdx :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레지스터는 계속 사용해야하므로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복제한다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subq %r10,%rdx: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값을 뺀다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조건 코드가 세팅된다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jl movq: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②에서 세팅된 조건 코드를 바탕으로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subq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 결과값이 음수일 때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movq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음수가 아니면 다시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maximum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함수로 리턴한다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&lt;movq&gt;</a:t>
            </a: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 rrmovq %r10, %rax: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뺄셈 결과값이 음수라는 것은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 &gt; %rdx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라는 것을 의미하므로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할당하고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maximum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함수로 리턴한다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515" y="2087880"/>
            <a:ext cx="3232786" cy="12839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4585335"/>
            <a:ext cx="2250757" cy="43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타원 28"/>
          <p:cNvSpPr/>
          <p:nvPr/>
        </p:nvSpPr>
        <p:spPr>
          <a:xfrm>
            <a:off x="931335" y="4601630"/>
            <a:ext cx="1057486" cy="41994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78195" y="4609250"/>
            <a:ext cx="973666" cy="41994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71"/>
          <p:cNvCxnSpPr>
            <a:stCxn id="29" idx="0"/>
            <a:endCxn id="30" idx="0"/>
          </p:cNvCxnSpPr>
          <p:nvPr/>
        </p:nvCxnSpPr>
        <p:spPr>
          <a:xfrm rot="16200000" flipH="1">
            <a:off x="2208743" y="3852965"/>
            <a:ext cx="7620" cy="1504950"/>
          </a:xfrm>
          <a:prstGeom prst="curvedConnector3">
            <a:avLst>
              <a:gd name="adj1" fmla="val -720000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41122" y="507830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rrmovq %rax, %rdx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743" y="4564380"/>
            <a:ext cx="2920365" cy="777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4744" y="5426393"/>
            <a:ext cx="2965884" cy="806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오른쪽 화살표 41"/>
          <p:cNvSpPr/>
          <p:nvPr/>
        </p:nvSpPr>
        <p:spPr>
          <a:xfrm rot="5400000">
            <a:off x="4991100" y="5157046"/>
            <a:ext cx="287020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748955" y="45719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05955" y="50672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756575" y="546353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598335" y="59816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29102" y="630512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subq %r10,%rdx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9975" y="5502593"/>
            <a:ext cx="2955119" cy="799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9024" y="4534853"/>
            <a:ext cx="2965884" cy="806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" name="오른쪽 화살표 49"/>
          <p:cNvSpPr/>
          <p:nvPr/>
        </p:nvSpPr>
        <p:spPr>
          <a:xfrm rot="5400000">
            <a:off x="8846820" y="5225626"/>
            <a:ext cx="287020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377855" y="457961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408335" y="55244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구부러진 연결선 71"/>
          <p:cNvCxnSpPr>
            <a:stCxn id="48" idx="2"/>
            <a:endCxn id="56" idx="2"/>
          </p:cNvCxnSpPr>
          <p:nvPr/>
        </p:nvCxnSpPr>
        <p:spPr>
          <a:xfrm rot="16200000" flipH="1">
            <a:off x="7048501" y="4596961"/>
            <a:ext cx="15240" cy="3954780"/>
          </a:xfrm>
          <a:prstGeom prst="curvedConnector3">
            <a:avLst>
              <a:gd name="adj1" fmla="val 16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83882" y="632036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 rrmovq %r10, %rax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9382" y="655658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jl 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⑤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72293" y="2614725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11851" y="2580007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4" y="2065020"/>
            <a:ext cx="4017001" cy="42852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257801" y="3439160"/>
            <a:ext cx="6002867" cy="28777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subq %r9,%rsi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%rsi,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감소시킨다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8e+2 = 90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할당 해 놓았던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%r9(srcA)=1(valA)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함수의 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가지고 있는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%rsi(srcB,dstE)=2(valB)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= 2(valB)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= 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빼고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465734" y="225382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448802" y="2457021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subq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70525" y="247395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99128" y="248241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반복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6815" y="5525346"/>
            <a:ext cx="5207845" cy="105413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loop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반복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앞 슬라이드의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&lt;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루프 ①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~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&gt;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동작들이 처음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만큼 반복된다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{3,5,1}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값을 비교하며 가장 큰 값이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마지막 반복에서는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되며 조건코드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zf=1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되며 리턴한다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0028" y="2043113"/>
            <a:ext cx="3667458" cy="155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오른쪽 화살표 45"/>
          <p:cNvSpPr/>
          <p:nvPr/>
        </p:nvSpPr>
        <p:spPr>
          <a:xfrm>
            <a:off x="3493347" y="2668693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045373" y="2327488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61082" y="2321560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①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3661410"/>
            <a:ext cx="4196715" cy="1782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" name="오른쪽 화살표 54"/>
          <p:cNvSpPr/>
          <p:nvPr/>
        </p:nvSpPr>
        <p:spPr>
          <a:xfrm>
            <a:off x="951653" y="4307839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60122" y="3977638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②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5665047" y="4399279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639650" y="406061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③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0779" y="3668676"/>
            <a:ext cx="4302442" cy="1756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8" name="타원 67"/>
          <p:cNvSpPr/>
          <p:nvPr/>
        </p:nvSpPr>
        <p:spPr>
          <a:xfrm>
            <a:off x="1606973" y="4072468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384713" y="4019128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9567" y="552415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" name="직사각형 71"/>
          <p:cNvSpPr/>
          <p:nvPr/>
        </p:nvSpPr>
        <p:spPr>
          <a:xfrm>
            <a:off x="1722120" y="5521960"/>
            <a:ext cx="3589020" cy="1107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8061113" y="5135880"/>
            <a:ext cx="1814407" cy="32596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①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demo_luh.yo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6619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앞의 다음 예에 대해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머신 상에서 어셈블리 프로그램을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PIPE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실행하고 파이프라인 수행 분석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로드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사용 예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(demo-luh.ys)</a:t>
            </a: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분기 예측 실패 예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(demo-j.ys)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4-3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의 임의의 의미있는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프로그램을 아래와 같이 수행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프로그램의 내용 분석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4-3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반복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-PIPE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실행하고 분석</a:t>
            </a:r>
            <a:endParaRPr lang="ko-KR" altLang="en-US" sz="14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9820" y="3746500"/>
            <a:ext cx="9966960" cy="23083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demo-luh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.yo&gt;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8" y="4094798"/>
            <a:ext cx="5381625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2973" y="4582160"/>
            <a:ext cx="5977467" cy="142346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*mrmovq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명령에서 해저드가 발생하지 않은 경우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demo_luh.yo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실행 과정 중에는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mrmovq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 바로 이전에 사용할 메모리에 값을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write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하는 명령이 존재했는데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경우에는 메모리에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write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하는 메모리 단계가 끝나고나서야 해당 메모리를 이용할 수 있기 때문에 해저드가 발생하였지만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이처럼 메모리에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write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하는 명령이 이미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write back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단계까지 모두 종료된 이후에 메모리를 사용하는 명령은 해저드가 발생하지 않는다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 t="71359"/>
          <a:stretch>
            <a:fillRect/>
          </a:stretch>
        </p:blipFill>
        <p:spPr bwMode="auto">
          <a:xfrm>
            <a:off x="7721527" y="2011680"/>
            <a:ext cx="2698421" cy="1097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845" y="2009238"/>
            <a:ext cx="4059555" cy="4505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1123" y="2013585"/>
            <a:ext cx="2466651" cy="2512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5164905" y="3624793"/>
            <a:ext cx="248557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180145" y="2756113"/>
            <a:ext cx="2485575" cy="131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54713" y="3157220"/>
            <a:ext cx="5977467" cy="3693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9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프로그램의 모든 명령을 모두 </a:t>
            </a:r>
            <a:r>
              <a:rPr lang="en-US" altLang="ko-KR" sz="9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PIPE</a:t>
            </a:r>
            <a:r>
              <a:rPr lang="ko-KR" altLang="en-US" sz="9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시뮬레이션하기에는 </a:t>
            </a:r>
            <a:endParaRPr lang="en-US" altLang="ko-KR" sz="90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9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너무 양이 많아</a:t>
            </a:r>
            <a:r>
              <a:rPr lang="en-US" altLang="ko-KR" sz="9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9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이번 시간에 배운 해저드와 관련된 부분만 다루었음 </a:t>
            </a:r>
            <a:endParaRPr lang="en-US" altLang="ko-KR" sz="70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2973" y="4582160"/>
            <a:ext cx="5977467" cy="197746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*jne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조건 분기 명령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제대로 분기된 경우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demo_j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에서는 조건 분기에서 실패한 예를 다루었었다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하지만 이번처럼 임의의 프로그램에서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PIPE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시뮬레이션을 하는 경우에는 조건 분기가 제대로 이루어진 예를 볼 수 있었다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andq %r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si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이미 실행 단계를 지나 메모리 단계로 넘어갔으므로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연산에 의한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확정된 상태이다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 = 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 상태이고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이런 경우 조건이 충족된 것이 확실하므로 굳이 무조건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taken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예상할 필요없이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바로 점프 연산을 수행하면 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loop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안의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addq %r8,%rdi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실행이 되고 있는 것을 확인할 수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" y="2002977"/>
            <a:ext cx="4046220" cy="3685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5249" y="2019300"/>
            <a:ext cx="2896552" cy="1180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7679505" y="2024593"/>
            <a:ext cx="2485575" cy="131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2548" y="2005965"/>
            <a:ext cx="2468376" cy="2527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134425" y="4005793"/>
            <a:ext cx="248557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8238" y="5855970"/>
            <a:ext cx="206692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2505525" y="5880313"/>
            <a:ext cx="237675" cy="307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12005" y="4188673"/>
            <a:ext cx="4078155" cy="1518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34865" y="2725633"/>
            <a:ext cx="4070535" cy="73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2973" y="4582160"/>
            <a:ext cx="5977467" cy="197746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해저드 발생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Read – after -Write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demo_j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에서는 조건 분기에서 실패한 예를 다루었었다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하지만 이번처럼 임의의 프로그램에서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PIPE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시뮬레이션을 하는 경우에는 조건 분기가 제대로 이루어진 예를 볼 수 있었다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andq %r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si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이미 실행 단계를 지나 메모리 단계로 넘어갔으므로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연산에 의한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확정된 상태이다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 = 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 상태이고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이런 경우 조건이 충족된 것이 확실하므로 굳이 무조건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taken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예상할 필요없이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바로 점프 연산을 수행하면 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loop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안의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addq %r8,%rdi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실행이 되고 있는 것을 확인할 수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39528" t="24028" r="22819" b="57126"/>
          <a:stretch>
            <a:fillRect/>
          </a:stretch>
        </p:blipFill>
        <p:spPr bwMode="auto">
          <a:xfrm>
            <a:off x="9083040" y="2087880"/>
            <a:ext cx="135636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5445" y="2085023"/>
            <a:ext cx="3562350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5446845" y="2458933"/>
            <a:ext cx="3613335" cy="32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l="2086" t="41460" r="77818" b="39223"/>
          <a:stretch>
            <a:fillRect/>
          </a:stretch>
        </p:blipFill>
        <p:spPr bwMode="auto">
          <a:xfrm>
            <a:off x="10447020" y="2080260"/>
            <a:ext cx="723900" cy="312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164" y="2019299"/>
            <a:ext cx="4198722" cy="3750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8775" y="3453765"/>
            <a:ext cx="3600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2973" y="4582160"/>
            <a:ext cx="5977467" cy="123880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해저드 발생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Read – after -Write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가장 일반적인 해저드 유형이 발생했다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우선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addq %r8,%rdi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연산에서 결과값은 실행 단계가 끝나야 메모리의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값으로 나오게 되는데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바로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메모리를 참조하는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mrmovq (%rdi),%10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명령이 바로 이어서 이루어지고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이런 경우에는 포워딩을 통해 문제를 해결한다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39528" t="24028" r="22819" b="57126"/>
          <a:stretch>
            <a:fillRect/>
          </a:stretch>
        </p:blipFill>
        <p:spPr bwMode="auto">
          <a:xfrm>
            <a:off x="5417820" y="3520440"/>
            <a:ext cx="135636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l="2086" t="41460" r="77818" b="39223"/>
          <a:stretch>
            <a:fillRect/>
          </a:stretch>
        </p:blipFill>
        <p:spPr bwMode="auto">
          <a:xfrm>
            <a:off x="6781800" y="3512820"/>
            <a:ext cx="723900" cy="312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4" y="2019299"/>
            <a:ext cx="4198722" cy="3750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6855" y="2051685"/>
            <a:ext cx="3600450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5294445" y="2253193"/>
            <a:ext cx="3613335" cy="32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2973" y="4582160"/>
            <a:ext cx="5977467" cy="86946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포워딩으로 문제 해결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메모리 단계에서의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실행 단계의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값으로 포워딩 해서 이러한 해저드 문제를 해결했다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39528" t="24028" r="22819" b="57126"/>
          <a:stretch>
            <a:fillRect/>
          </a:stretch>
        </p:blipFill>
        <p:spPr bwMode="auto">
          <a:xfrm>
            <a:off x="5417820" y="3520440"/>
            <a:ext cx="135636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l="2086" t="41460" r="77818" b="39223"/>
          <a:stretch>
            <a:fillRect/>
          </a:stretch>
        </p:blipFill>
        <p:spPr bwMode="auto">
          <a:xfrm>
            <a:off x="6781800" y="3512820"/>
            <a:ext cx="723900" cy="312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469" y="2034540"/>
            <a:ext cx="4062654" cy="3665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6843" y="2138363"/>
            <a:ext cx="357187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5218245" y="2154133"/>
            <a:ext cx="3613335" cy="32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5945" y="3032760"/>
            <a:ext cx="656775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60845" y="3771900"/>
            <a:ext cx="672015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구부러진 연결선 71"/>
          <p:cNvCxnSpPr>
            <a:stCxn id="27" idx="3"/>
            <a:endCxn id="28" idx="0"/>
          </p:cNvCxnSpPr>
          <p:nvPr/>
        </p:nvCxnSpPr>
        <p:spPr>
          <a:xfrm>
            <a:off x="2712720" y="3177540"/>
            <a:ext cx="784133" cy="594360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2973" y="4582160"/>
            <a:ext cx="5977467" cy="142346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리턴 명령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리턴 명령의 경우 리턴 주소를 예측할 수 있는 뾰족한 방법도 없고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있다고 해도 맞출 확률이 높지 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이럴 때는 왼쪽 시뮬레이터 화면에서처럼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3cycle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동안을 스톨 해야한다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Fetch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Decode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단계의 상태를 스톨하고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실행 단계에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bubble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삽입 해 리턴 명령의 나머지 실행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메모리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write back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단계가 정상적으로 이루어질 때까지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3cycle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동안의 시간을 버는 것이다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9725" y="2417445"/>
            <a:ext cx="27241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5408745" y="2611333"/>
            <a:ext cx="2737035" cy="208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841" y="2052606"/>
            <a:ext cx="4110965" cy="3685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71085" y="3070860"/>
            <a:ext cx="2485575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6805" y="3817620"/>
            <a:ext cx="3308535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78705" y="2583180"/>
            <a:ext cx="2348415" cy="167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①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demo_luh.yo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216213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로드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 해저드 발생 검출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실행 단계에 있는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mrmovq 0(%rdx),%rax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dstM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이용 하려는 레지스터가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디코드 단계에 있는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addq%rbx,%rax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rB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이용 하려는 레지스터가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동일한 것을 확인할 수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때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아직 실행 단계가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종료되지 않았기 때문에 아직 비워져 있는 상태이므로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해저드가 발생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한 것을 확인할 수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이런 식으로 메모리에 있는 내용을 읽어와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write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한 후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write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한 값을 가져와 사용하는 명령이 바로 연달아 입력되면 발생하는 해저드를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로드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사용 해저드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라고 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554" y="2034539"/>
            <a:ext cx="4153510" cy="43795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5893" y="2255519"/>
            <a:ext cx="2967322" cy="1219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36" name="그룹 35"/>
          <p:cNvGrpSpPr/>
          <p:nvPr/>
        </p:nvGrpSpPr>
        <p:grpSpPr>
          <a:xfrm>
            <a:off x="8214360" y="2061968"/>
            <a:ext cx="2926080" cy="1545965"/>
            <a:chOff x="8069580" y="2039108"/>
            <a:chExt cx="2926080" cy="154596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r="2785"/>
            <a:stretch>
              <a:fillRect/>
            </a:stretch>
          </p:blipFill>
          <p:spPr bwMode="auto">
            <a:xfrm>
              <a:off x="8069580" y="2039108"/>
              <a:ext cx="2926080" cy="1545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직사각형 34"/>
            <p:cNvSpPr/>
            <p:nvPr/>
          </p:nvSpPr>
          <p:spPr>
            <a:xfrm rot="5400000">
              <a:off x="9218090" y="2916354"/>
              <a:ext cx="952499" cy="240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876066" y="3819314"/>
            <a:ext cx="756893" cy="425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40587" y="4588934"/>
            <a:ext cx="383513" cy="28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5400000">
            <a:off x="6905421" y="2158165"/>
            <a:ext cx="868677" cy="177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32559" y="6065520"/>
            <a:ext cx="670561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①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demo_luh.yo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142346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로드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 해저드 제어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1cycle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스톨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버블 삽입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Fetch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Decode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단계에 있던 값은 파이프라인 레지스터에서 값을 그대로 저장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스톨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Execute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bubble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삽입한다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이렇게 실행 단계에서 삽입 된 버블을 처리하는 동안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mrmovq 0(%rdx),%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rax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명령은 메모리 단계를 거쳐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새로운 값이 할당되게 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5893" y="2255519"/>
            <a:ext cx="2967322" cy="1219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121236"/>
            <a:ext cx="2889828" cy="148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 rot="5400000">
            <a:off x="6905421" y="2158165"/>
            <a:ext cx="868677" cy="177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460" y="2008704"/>
            <a:ext cx="4159568" cy="4373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87779" y="3779520"/>
            <a:ext cx="3421381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03019" y="3284220"/>
            <a:ext cx="3421381" cy="144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9606709" y="3045894"/>
            <a:ext cx="769622" cy="24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①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demo_luh.yo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86946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로드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 해저드 제어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포워딩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메모리 단계를 거쳐 새로운 값이 할당된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값이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addq%rbx,%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명령에 필요한 값이므로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값을 포워딩 해 와서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연산을 정상적으로 수행한다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121236"/>
            <a:ext cx="2889828" cy="148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 rot="5400000">
            <a:off x="9922937" y="3156382"/>
            <a:ext cx="624845" cy="194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2085" y="2147888"/>
            <a:ext cx="3009424" cy="1227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 rot="5400000">
            <a:off x="7061630" y="2230554"/>
            <a:ext cx="556259" cy="177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9180" y="2071948"/>
            <a:ext cx="4139424" cy="4359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 rot="5400000">
            <a:off x="2379141" y="1266625"/>
            <a:ext cx="312417" cy="2381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3929814" y="3861238"/>
            <a:ext cx="274314" cy="232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구부러진 연결선 71"/>
          <p:cNvCxnSpPr>
            <a:stCxn id="29" idx="0"/>
            <a:endCxn id="30" idx="1"/>
          </p:cNvCxnSpPr>
          <p:nvPr/>
        </p:nvCxnSpPr>
        <p:spPr>
          <a:xfrm>
            <a:off x="3726180" y="2457456"/>
            <a:ext cx="340791" cy="138303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①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demo_luh.yo 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135421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로드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 해저드 해결 완료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프로그램 마지막 단계쯤을 추적해보면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값이 원래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3, %rbx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였으므로 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 것을 확인하면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결과가 제대로 출력되고 있는 것을 확인할 수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121236"/>
            <a:ext cx="2889828" cy="148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 rot="5400000">
            <a:off x="10803048" y="3365935"/>
            <a:ext cx="190503" cy="194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956" y="2034540"/>
            <a:ext cx="3978956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 t="48316" r="78154"/>
          <a:stretch>
            <a:fillRect/>
          </a:stretch>
        </p:blipFill>
        <p:spPr bwMode="auto">
          <a:xfrm>
            <a:off x="5326380" y="4381500"/>
            <a:ext cx="1082040" cy="46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7978" y="4387215"/>
            <a:ext cx="1000125" cy="47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2074" y="2217419"/>
            <a:ext cx="3063368" cy="124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 rot="5400000">
            <a:off x="7194979" y="2478204"/>
            <a:ext cx="198122" cy="177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4-4</a:t>
              </a: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. 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②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demo_j.ys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의 실행 및 분석</a:t>
              </a:r>
              <a:endParaRPr lang="en-US" altLang="ko-KR" sz="4000" kern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indent="-742950" algn="ctr" latinLnBrk="0">
                <a:defRPr/>
              </a:pP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PIPE </a:t>
              </a: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시뮬레이터 활용</a:t>
              </a:r>
              <a:endParaRPr lang="ko-KR" altLang="en-US" sz="24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4-4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②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demo_j.yo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PIPE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6619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앞의 다음 예에 대해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머신 상에서 어셈블리 프로그램을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PIPE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실행하고 파이프라인 수행 분석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로드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사용 예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(demo-luh.ys)</a:t>
            </a: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분기 예측 실패 예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(demo-j.ys)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4-3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의 임의의 의미있는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프로그램을 아래와 같이 수행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프로그램의 내용 분석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4-3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반복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	-PIPE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실행하고 분석</a:t>
            </a:r>
            <a:endParaRPr lang="ko-KR" altLang="en-US" sz="14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9820" y="3746500"/>
            <a:ext cx="9966960" cy="23083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demo-j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.yo&gt;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4383405"/>
            <a:ext cx="4629150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3517</Words>
  <Application>Microsoft Office PowerPoint</Application>
  <PresentationFormat>사용자 지정</PresentationFormat>
  <Paragraphs>448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a시월구일3</vt:lpstr>
      <vt:lpstr>a시월구일4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366</cp:revision>
  <dcterms:created xsi:type="dcterms:W3CDTF">2019-02-08T07:37:09Z</dcterms:created>
  <dcterms:modified xsi:type="dcterms:W3CDTF">2020-11-26T16:04:56Z</dcterms:modified>
</cp:coreProperties>
</file>