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379" r:id="rId2"/>
    <p:sldId id="380" r:id="rId3"/>
    <p:sldId id="398" r:id="rId4"/>
    <p:sldId id="416" r:id="rId5"/>
    <p:sldId id="415" r:id="rId6"/>
  </p:sldIdLst>
  <p:sldSz cx="12192000" cy="6858000"/>
  <p:notesSz cx="6858000" cy="9144000"/>
  <p:embeddedFontLst>
    <p:embeddedFont>
      <p:font typeface="맑은 고딕" pitchFamily="50" charset="-127"/>
      <p:regular r:id="rId7"/>
      <p:bold r:id="rId8"/>
    </p:embeddedFont>
    <p:embeddedFont>
      <p:font typeface="a로케트" pitchFamily="18" charset="-127"/>
      <p:regular r:id="rId9"/>
    </p:embeddedFont>
    <p:embeddedFont>
      <p:font typeface="a타임머신" pitchFamily="18" charset="-127"/>
      <p:regular r:id="rId10"/>
    </p:embeddedFont>
    <p:embeddedFont>
      <p:font typeface="a시월구일1" pitchFamily="18" charset="-127"/>
      <p:regular r:id="rId11"/>
    </p:embeddedFont>
    <p:embeddedFont>
      <p:font typeface="a시월구일2" pitchFamily="18" charset="-127"/>
      <p:regular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993300"/>
    <a:srgbClr val="FFE1BB"/>
    <a:srgbClr val="E27D45"/>
    <a:srgbClr val="854311"/>
    <a:srgbClr val="5C2E0C"/>
    <a:srgbClr val="773C0F"/>
    <a:srgbClr val="904812"/>
    <a:srgbClr val="89A6C8"/>
    <a:srgbClr val="B6CDE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78" autoAdjust="0"/>
    <p:restoredTop sz="94660"/>
  </p:normalViewPr>
  <p:slideViewPr>
    <p:cSldViewPr snapToGrid="0">
      <p:cViewPr>
        <p:scale>
          <a:sx n="75" d="100"/>
          <a:sy n="75" d="100"/>
        </p:scale>
        <p:origin x="-1013" y="-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5"/>
          <p:cNvGrpSpPr/>
          <p:nvPr/>
        </p:nvGrpSpPr>
        <p:grpSpPr>
          <a:xfrm>
            <a:off x="838925" y="239409"/>
            <a:ext cx="10042435" cy="5765151"/>
            <a:chOff x="3897085" y="1082299"/>
            <a:chExt cx="4767943" cy="4413523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897085" y="1082299"/>
              <a:ext cx="4767943" cy="4413523"/>
            </a:xfrm>
            <a:prstGeom prst="roundRect">
              <a:avLst>
                <a:gd name="adj" fmla="val 11703"/>
              </a:avLst>
            </a:prstGeom>
            <a:solidFill>
              <a:schemeClr val="accent1"/>
            </a:solidFill>
            <a:ln>
              <a:noFill/>
            </a:ln>
            <a:effectLst>
              <a:outerShdw dist="5080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108000" rtlCol="0" anchor="t"/>
            <a:lstStyle/>
            <a:p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0" name="오른쪽 대괄호 19"/>
            <p:cNvSpPr/>
            <p:nvPr/>
          </p:nvSpPr>
          <p:spPr>
            <a:xfrm rot="16200000">
              <a:off x="6000295" y="-697413"/>
              <a:ext cx="561521" cy="4430489"/>
            </a:xfrm>
            <a:prstGeom prst="rightBracket">
              <a:avLst>
                <a:gd name="adj" fmla="val 71929"/>
              </a:avLst>
            </a:prstGeom>
            <a:ln w="60325">
              <a:gradFill flip="none" rotWithShape="1">
                <a:gsLst>
                  <a:gs pos="3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0" y="6352674"/>
            <a:ext cx="12192000" cy="505326"/>
          </a:xfrm>
          <a:prstGeom prst="rect">
            <a:avLst/>
          </a:prstGeom>
          <a:solidFill>
            <a:srgbClr val="1D63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7181" y="6424864"/>
            <a:ext cx="336884" cy="336884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9999018" y="6413043"/>
            <a:ext cx="2044594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smtClean="0">
                <a:solidFill>
                  <a:prstClr val="white"/>
                </a:solidFill>
                <a:cs typeface="Aharoni" panose="02010803020104030203" pitchFamily="2" charset="-79"/>
              </a:rPr>
              <a:t>컴퓨터 네트워크</a:t>
            </a:r>
            <a:endParaRPr lang="en-US" altLang="ko-KR" sz="11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30" name="그림 29" descr="윈도우창_메모창_메뉴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40850" y="556290"/>
            <a:ext cx="1612699" cy="48254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413034" y="1121979"/>
            <a:ext cx="8894212" cy="4255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3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rPr>
              <a:t>20194111 </a:t>
            </a:r>
            <a:r>
              <a:rPr lang="ko-KR" altLang="en-US" sz="3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3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rPr>
              <a:t> </a:t>
            </a:r>
          </a:p>
          <a:p>
            <a:pPr lvl="0" algn="ctr" latinLnBrk="0">
              <a:defRPr/>
            </a:pPr>
            <a:r>
              <a:rPr lang="ko-KR" altLang="en-US" sz="9600" b="1" kern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실습과제 </a:t>
            </a:r>
            <a:r>
              <a:rPr lang="en-US" altLang="ko-KR" sz="9600" b="1" kern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1-1</a:t>
            </a:r>
            <a:endParaRPr lang="en-US" altLang="ko-KR" sz="4000" b="1" kern="0" dirty="0" smtClean="0">
              <a:ln>
                <a:solidFill>
                  <a:schemeClr val="bg1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로케트" pitchFamily="18" charset="-127"/>
              <a:ea typeface="a로케트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27910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5"/>
          <p:cNvGrpSpPr/>
          <p:nvPr/>
        </p:nvGrpSpPr>
        <p:grpSpPr>
          <a:xfrm>
            <a:off x="838925" y="239409"/>
            <a:ext cx="10042435" cy="5765151"/>
            <a:chOff x="3897085" y="1082299"/>
            <a:chExt cx="4767943" cy="4413523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897085" y="1082299"/>
              <a:ext cx="4767943" cy="4413523"/>
            </a:xfrm>
            <a:prstGeom prst="roundRect">
              <a:avLst>
                <a:gd name="adj" fmla="val 11703"/>
              </a:avLst>
            </a:prstGeom>
            <a:solidFill>
              <a:schemeClr val="accent1"/>
            </a:solidFill>
            <a:ln>
              <a:noFill/>
            </a:ln>
            <a:effectLst>
              <a:outerShdw dist="5080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108000" rtlCol="0" anchor="t"/>
            <a:lstStyle/>
            <a:p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0" name="오른쪽 대괄호 19"/>
            <p:cNvSpPr/>
            <p:nvPr/>
          </p:nvSpPr>
          <p:spPr>
            <a:xfrm rot="16200000">
              <a:off x="6000295" y="-697413"/>
              <a:ext cx="561521" cy="4430489"/>
            </a:xfrm>
            <a:prstGeom prst="rightBracket">
              <a:avLst>
                <a:gd name="adj" fmla="val 71929"/>
              </a:avLst>
            </a:prstGeom>
            <a:ln w="60325">
              <a:gradFill flip="none" rotWithShape="1">
                <a:gsLst>
                  <a:gs pos="3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169660" y="1757952"/>
              <a:ext cx="4222790" cy="32578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742950" lvl="0" indent="-742950" algn="ctr" latinLnBrk="0">
                <a:defRPr/>
              </a:pPr>
              <a:endParaRPr lang="en-US" altLang="ko-KR" sz="4000" kern="0" dirty="0" smtClean="0">
                <a:solidFill>
                  <a:schemeClr val="tx1"/>
                </a:solidFill>
                <a:latin typeface="a타임머신" pitchFamily="18" charset="-127"/>
                <a:ea typeface="a타임머신" pitchFamily="18" charset="-127"/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0" y="6352674"/>
            <a:ext cx="12192000" cy="505326"/>
          </a:xfrm>
          <a:prstGeom prst="rect">
            <a:avLst/>
          </a:prstGeom>
          <a:solidFill>
            <a:srgbClr val="1D63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7181" y="6424864"/>
            <a:ext cx="336884" cy="336884"/>
          </a:xfrm>
          <a:prstGeom prst="rect">
            <a:avLst/>
          </a:prstGeom>
        </p:spPr>
      </p:pic>
      <p:pic>
        <p:nvPicPr>
          <p:cNvPr id="30" name="그림 29" descr="윈도우창_메모창_메뉴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40850" y="556290"/>
            <a:ext cx="1612699" cy="48254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네트워크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52880" y="1209040"/>
            <a:ext cx="8747760" cy="181588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실습과제 </a:t>
            </a:r>
            <a:r>
              <a:rPr lang="en-US" altLang="ko-KR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1-1: Traceroute </a:t>
            </a:r>
            <a:r>
              <a:rPr lang="ko-KR" altLang="en-US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적용</a:t>
            </a:r>
            <a:r>
              <a:rPr lang="en-US" altLang="ko-KR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연습문제 </a:t>
            </a:r>
            <a:r>
              <a:rPr lang="en-US" altLang="ko-KR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P18</a:t>
            </a: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P18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  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윈도우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리눅스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) Traceroute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와 툴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임의 선택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)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을 사용하여 임의의  지정된 목적지 경로에 따라 출발지에서 라우터까지 지연을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측정하고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분석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/>
            </a:r>
            <a:br>
              <a:rPr lang="ko-KR" altLang="en-US" sz="1600" smtClean="0">
                <a:latin typeface="a시월구일1" pitchFamily="18" charset="-127"/>
                <a:ea typeface="a시월구일1" pitchFamily="18" charset="-127"/>
              </a:rPr>
            </a:b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-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하루 중 다른 세번의 시간에 측정하여 왕복 지연의 평균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표준편차 계산</a:t>
            </a:r>
            <a:br>
              <a:rPr lang="ko-KR" altLang="en-US" sz="1600" smtClean="0">
                <a:latin typeface="a시월구일1" pitchFamily="18" charset="-127"/>
                <a:ea typeface="a시월구일1" pitchFamily="18" charset="-127"/>
              </a:rPr>
            </a:b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-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같은 대륙 및 다른 대륙의 출발지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목적지 사이에서 측정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99018" y="6413043"/>
            <a:ext cx="2044594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smtClean="0">
                <a:solidFill>
                  <a:prstClr val="white"/>
                </a:solidFill>
                <a:cs typeface="Aharoni" panose="02010803020104030203" pitchFamily="2" charset="-79"/>
              </a:rPr>
              <a:t>컴퓨터 네트워크</a:t>
            </a:r>
            <a:endParaRPr lang="en-US" altLang="ko-KR" sz="11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52880" y="4988560"/>
            <a:ext cx="8747760" cy="33855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- Windows, Open Visual Trace Route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프로그램을 통해 측정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ko-KR" altLang="en-US" sz="1600" smtClean="0">
              <a:latin typeface="a시월구일1" pitchFamily="18" charset="-127"/>
              <a:ea typeface="a시월구일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279109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TITLE ://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2023. 09. 10. 17:00 Windows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82000" y="2062480"/>
            <a:ext cx="2611120" cy="33855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1.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네트워크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14528" r="38487" b="8852"/>
          <a:stretch>
            <a:fillRect/>
          </a:stretch>
        </p:blipFill>
        <p:spPr bwMode="auto">
          <a:xfrm>
            <a:off x="1124903" y="2021840"/>
            <a:ext cx="7165657" cy="466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TITLE ://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2023. 09. 10. 17:00 Open Visual Trace Route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82000" y="2062480"/>
            <a:ext cx="2611120" cy="33855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1.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네트워크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160" y="2021840"/>
            <a:ext cx="7684582" cy="4612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TITLE ://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느낀 점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2042160"/>
            <a:ext cx="9966960" cy="156966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-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컴퓨터 전공자임에도 불구하고 여태 클라우드 컴퓨팅을 적당한 파일 저장소 정도로만 생각하고 사용했던 것이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부끄러웠을 정도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600" smtClean="0">
              <a:solidFill>
                <a:prstClr val="black"/>
              </a:solidFill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r>
              <a:rPr lang="ko-KR" altLang="en-US" sz="1600" smtClean="0">
                <a:solidFill>
                  <a:prstClr val="black"/>
                </a:solidFill>
                <a:latin typeface="a시월구일1" pitchFamily="18" charset="-127"/>
                <a:ea typeface="a시월구일1" pitchFamily="18" charset="-127"/>
              </a:rPr>
              <a:t>사실상 최근 사용하는 대부분의 </a:t>
            </a:r>
            <a:r>
              <a:rPr lang="en-US" altLang="ko-KR" sz="1600" smtClean="0">
                <a:solidFill>
                  <a:prstClr val="black"/>
                </a:solidFill>
                <a:latin typeface="a시월구일1" pitchFamily="18" charset="-127"/>
                <a:ea typeface="a시월구일1" pitchFamily="18" charset="-127"/>
              </a:rPr>
              <a:t>S/W</a:t>
            </a:r>
            <a:r>
              <a:rPr lang="ko-KR" altLang="en-US" sz="1600" smtClean="0">
                <a:solidFill>
                  <a:prstClr val="black"/>
                </a:solidFill>
                <a:latin typeface="a시월구일1" pitchFamily="18" charset="-127"/>
                <a:ea typeface="a시월구일1" pitchFamily="18" charset="-127"/>
              </a:rPr>
              <a:t>들이 클라우드 컴퓨팅을 기반으로 하고 있음을 몸소 실감</a:t>
            </a:r>
            <a:r>
              <a:rPr lang="en-US" altLang="ko-KR" sz="1600" smtClean="0">
                <a:solidFill>
                  <a:prstClr val="black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100" smtClean="0">
              <a:solidFill>
                <a:prstClr val="black"/>
              </a:solidFill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endParaRPr lang="en-US" altLang="ko-KR" sz="1600" smtClean="0">
              <a:solidFill>
                <a:prstClr val="black"/>
              </a:solidFill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r>
              <a:rPr lang="en-US" altLang="ko-KR" sz="1600" smtClean="0">
                <a:solidFill>
                  <a:prstClr val="black"/>
                </a:solidFill>
                <a:latin typeface="a시월구일1" pitchFamily="18" charset="-127"/>
                <a:ea typeface="a시월구일1" pitchFamily="18" charset="-127"/>
              </a:rPr>
              <a:t>AWS</a:t>
            </a:r>
            <a:r>
              <a:rPr lang="ko-KR" altLang="en-US" sz="1600" smtClean="0">
                <a:solidFill>
                  <a:prstClr val="black"/>
                </a:solidFill>
                <a:latin typeface="a시월구일1" pitchFamily="18" charset="-127"/>
                <a:ea typeface="a시월구일1" pitchFamily="18" charset="-127"/>
              </a:rPr>
              <a:t>를 통해 수업 시간에 배우지 않았던 다른 활동들을 더 해볼 수 있겠다고 느낌</a:t>
            </a:r>
            <a:r>
              <a:rPr lang="en-US" altLang="ko-KR" sz="1600" smtClean="0">
                <a:solidFill>
                  <a:prstClr val="black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2400" smtClean="0">
              <a:solidFill>
                <a:prstClr val="black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네트워크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2291</TotalTime>
  <Words>125</Words>
  <Application>Microsoft Office PowerPoint</Application>
  <PresentationFormat>사용자 지정</PresentationFormat>
  <Paragraphs>24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굴림</vt:lpstr>
      <vt:lpstr>Arial</vt:lpstr>
      <vt:lpstr>맑은 고딕</vt:lpstr>
      <vt:lpstr>Aharoni</vt:lpstr>
      <vt:lpstr>a로케트</vt:lpstr>
      <vt:lpstr>a타임머신</vt:lpstr>
      <vt:lpstr>a시월구일1</vt:lpstr>
      <vt:lpstr>a시월구일2</vt:lpstr>
      <vt:lpstr>1_Office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최민규</cp:lastModifiedBy>
  <cp:revision>235</cp:revision>
  <dcterms:created xsi:type="dcterms:W3CDTF">2019-02-08T07:37:09Z</dcterms:created>
  <dcterms:modified xsi:type="dcterms:W3CDTF">2023-09-10T08:28:42Z</dcterms:modified>
</cp:coreProperties>
</file>