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379" r:id="rId2"/>
    <p:sldId id="404" r:id="rId3"/>
    <p:sldId id="424" r:id="rId4"/>
    <p:sldId id="425" r:id="rId5"/>
    <p:sldId id="417" r:id="rId6"/>
    <p:sldId id="426" r:id="rId7"/>
    <p:sldId id="429" r:id="rId8"/>
    <p:sldId id="427" r:id="rId9"/>
    <p:sldId id="428" r:id="rId10"/>
  </p:sldIdLst>
  <p:sldSz cx="12192000" cy="6858000"/>
  <p:notesSz cx="6858000" cy="9144000"/>
  <p:embeddedFontLst>
    <p:embeddedFont>
      <p:font typeface="맑은 고딕" pitchFamily="50" charset="-127"/>
      <p:regular r:id="rId11"/>
      <p:bold r:id="rId12"/>
    </p:embeddedFont>
    <p:embeddedFont>
      <p:font typeface="a로케트" pitchFamily="18" charset="-127"/>
      <p:regular r:id="rId13"/>
    </p:embeddedFont>
    <p:embeddedFont>
      <p:font typeface="a시월구일1" pitchFamily="18" charset="-127"/>
      <p:regular r:id="rId14"/>
    </p:embeddedFont>
    <p:embeddedFont>
      <p:font typeface="a시월구일2" pitchFamily="18" charset="-127"/>
      <p:regular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993300"/>
    <a:srgbClr val="FFE1BB"/>
    <a:srgbClr val="E27D45"/>
    <a:srgbClr val="854311"/>
    <a:srgbClr val="5C2E0C"/>
    <a:srgbClr val="773C0F"/>
    <a:srgbClr val="904812"/>
    <a:srgbClr val="89A6C8"/>
    <a:srgbClr val="B6CDE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78" autoAdjust="0"/>
    <p:restoredTop sz="94660"/>
  </p:normalViewPr>
  <p:slideViewPr>
    <p:cSldViewPr snapToGrid="0">
      <p:cViewPr>
        <p:scale>
          <a:sx n="75" d="100"/>
          <a:sy n="75" d="100"/>
        </p:scale>
        <p:origin x="-1013" y="-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velog.io/@palinyee12/%EB%A6%AC%EB%88%85%EC%8A%A4-%ED%94%84%EB%A1%9C%EA%B7%B8%EB%9E%98%EB%B0%8D-IPC-SYSV-Message-Queue-%EB%8B%A4%EB%A3%A8%EA%B8%B0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5"/>
          <p:cNvGrpSpPr/>
          <p:nvPr/>
        </p:nvGrpSpPr>
        <p:grpSpPr>
          <a:xfrm>
            <a:off x="838925" y="239409"/>
            <a:ext cx="10042435" cy="5765151"/>
            <a:chOff x="3897085" y="1082299"/>
            <a:chExt cx="4767943" cy="4413523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897085" y="1082299"/>
              <a:ext cx="4767943" cy="4413523"/>
            </a:xfrm>
            <a:prstGeom prst="roundRect">
              <a:avLst>
                <a:gd name="adj" fmla="val 11703"/>
              </a:avLst>
            </a:prstGeom>
            <a:solidFill>
              <a:schemeClr val="accent1"/>
            </a:solidFill>
            <a:ln>
              <a:noFill/>
            </a:ln>
            <a:effectLst>
              <a:outerShdw dist="508000" dir="2700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tIns="108000" rtlCol="0" anchor="t"/>
            <a:lstStyle/>
            <a:p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20" name="오른쪽 대괄호 19"/>
            <p:cNvSpPr/>
            <p:nvPr/>
          </p:nvSpPr>
          <p:spPr>
            <a:xfrm rot="16200000">
              <a:off x="6000295" y="-697413"/>
              <a:ext cx="561521" cy="4430489"/>
            </a:xfrm>
            <a:prstGeom prst="rightBracket">
              <a:avLst>
                <a:gd name="adj" fmla="val 71929"/>
              </a:avLst>
            </a:prstGeom>
            <a:ln w="60325">
              <a:gradFill flip="none" rotWithShape="1">
                <a:gsLst>
                  <a:gs pos="32000">
                    <a:schemeClr val="accent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0" y="6352674"/>
            <a:ext cx="12192000" cy="505326"/>
          </a:xfrm>
          <a:prstGeom prst="rect">
            <a:avLst/>
          </a:prstGeom>
          <a:solidFill>
            <a:srgbClr val="1D63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7181" y="6424864"/>
            <a:ext cx="336884" cy="336884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9999018" y="6413043"/>
            <a:ext cx="2044594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smtClean="0">
                <a:solidFill>
                  <a:prstClr val="white"/>
                </a:solidFill>
                <a:cs typeface="Aharoni" panose="02010803020104030203" pitchFamily="2" charset="-79"/>
              </a:rPr>
              <a:t>운영체제</a:t>
            </a:r>
            <a:endParaRPr lang="en-US" altLang="ko-KR" sz="11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pic>
        <p:nvPicPr>
          <p:cNvPr id="30" name="그림 29" descr="윈도우창_메모창_메뉴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40850" y="556290"/>
            <a:ext cx="1612699" cy="48254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413034" y="1121979"/>
            <a:ext cx="8894212" cy="42555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3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로케트" pitchFamily="18" charset="-127"/>
                <a:ea typeface="a로케트" pitchFamily="18" charset="-127"/>
              </a:rPr>
              <a:t>20194111 </a:t>
            </a:r>
            <a:r>
              <a:rPr lang="ko-KR" altLang="en-US" sz="3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3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로케트" pitchFamily="18" charset="-127"/>
                <a:ea typeface="a로케트" pitchFamily="18" charset="-127"/>
              </a:rPr>
              <a:t> </a:t>
            </a:r>
          </a:p>
          <a:p>
            <a:pPr lvl="0" algn="ctr" latinLnBrk="0">
              <a:defRPr/>
            </a:pPr>
            <a:r>
              <a:rPr lang="ko-KR" altLang="en-US" sz="9600" b="1" kern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공유 메모리</a:t>
            </a:r>
            <a:endParaRPr lang="en-US" altLang="ko-KR" sz="4000" b="1" kern="0" dirty="0" smtClean="0">
              <a:ln>
                <a:solidFill>
                  <a:schemeClr val="bg1"/>
                </a:solidFill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로케트" pitchFamily="18" charset="-127"/>
              <a:ea typeface="a로케트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927910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5"/>
          <p:cNvGrpSpPr/>
          <p:nvPr/>
        </p:nvGrpSpPr>
        <p:grpSpPr>
          <a:xfrm>
            <a:off x="838925" y="239409"/>
            <a:ext cx="10042435" cy="5765151"/>
            <a:chOff x="3897085" y="1082299"/>
            <a:chExt cx="4767943" cy="4413523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897085" y="1082299"/>
              <a:ext cx="4767943" cy="4413523"/>
            </a:xfrm>
            <a:prstGeom prst="roundRect">
              <a:avLst>
                <a:gd name="adj" fmla="val 11703"/>
              </a:avLst>
            </a:prstGeom>
            <a:solidFill>
              <a:schemeClr val="accent1"/>
            </a:solidFill>
            <a:ln>
              <a:noFill/>
            </a:ln>
            <a:effectLst>
              <a:outerShdw dist="508000" dir="2700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tIns="108000" rtlCol="0" anchor="t"/>
            <a:lstStyle/>
            <a:p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20" name="오른쪽 대괄호 19"/>
            <p:cNvSpPr/>
            <p:nvPr/>
          </p:nvSpPr>
          <p:spPr>
            <a:xfrm rot="16200000">
              <a:off x="6000295" y="-697413"/>
              <a:ext cx="561521" cy="4430489"/>
            </a:xfrm>
            <a:prstGeom prst="rightBracket">
              <a:avLst>
                <a:gd name="adj" fmla="val 71929"/>
              </a:avLst>
            </a:prstGeom>
            <a:ln w="60325">
              <a:gradFill flip="none" rotWithShape="1">
                <a:gsLst>
                  <a:gs pos="32000">
                    <a:schemeClr val="accent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0" y="6352674"/>
            <a:ext cx="12192000" cy="505326"/>
          </a:xfrm>
          <a:prstGeom prst="rect">
            <a:avLst/>
          </a:prstGeom>
          <a:solidFill>
            <a:srgbClr val="1D63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7181" y="6424864"/>
            <a:ext cx="336884" cy="336884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9999018" y="6413043"/>
            <a:ext cx="2044594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smtClean="0">
                <a:solidFill>
                  <a:prstClr val="white"/>
                </a:solidFill>
                <a:cs typeface="Aharoni" panose="02010803020104030203" pitchFamily="2" charset="-79"/>
              </a:rPr>
              <a:t>운영체제</a:t>
            </a:r>
            <a:endParaRPr lang="en-US" altLang="ko-KR" sz="11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pic>
        <p:nvPicPr>
          <p:cNvPr id="30" name="그림 29" descr="윈도우창_메모창_메뉴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40850" y="556290"/>
            <a:ext cx="1612699" cy="48254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413034" y="1121979"/>
            <a:ext cx="8894212" cy="42555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endParaRPr lang="en-US" altLang="ko-KR" sz="4000" b="1" kern="0" dirty="0" smtClean="0">
              <a:ln>
                <a:solidFill>
                  <a:schemeClr val="bg1"/>
                </a:solidFill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32560" y="1899920"/>
            <a:ext cx="8808720" cy="107721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앞에서 소개된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POSIX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공유 메모리 프로그램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(shprod.c, shcons.c,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그림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3.16, 3.17)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을 실행하고 결과를 분석하여라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또는 리눅스 메시지 큐 사용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464612" y="1171694"/>
            <a:ext cx="27721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ko-KR" altLang="en-US" sz="3600" b="1" kern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과제 내용</a:t>
            </a:r>
            <a:endParaRPr lang="en-US" altLang="ko-KR" sz="3600" b="1" kern="0" dirty="0" smtClean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로케트" pitchFamily="18" charset="-127"/>
              <a:ea typeface="a로케트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927910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운영체제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TITLE :// 1.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소스 코드 작성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– shprod.c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289040" y="6370320"/>
            <a:ext cx="4714240" cy="33855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shprod.c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를 위와 같이 작성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8865" y="2059305"/>
            <a:ext cx="5029200" cy="18558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42" name="직사각형 41"/>
          <p:cNvSpPr/>
          <p:nvPr/>
        </p:nvSpPr>
        <p:spPr>
          <a:xfrm>
            <a:off x="6604000" y="2722880"/>
            <a:ext cx="1991360" cy="8636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8643001" y="2716014"/>
            <a:ext cx="2522839" cy="577081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105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공유 메모리에 </a:t>
            </a:r>
            <a:r>
              <a:rPr lang="en-US" altLang="ko-KR" sz="105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message 0~2</a:t>
            </a:r>
            <a:r>
              <a:rPr lang="ko-KR" altLang="en-US" sz="105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까지를 출력</a:t>
            </a:r>
            <a:r>
              <a:rPr lang="en-US" altLang="ko-KR" sz="105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pPr marL="342900" indent="-342900"/>
            <a:r>
              <a:rPr lang="en-US" altLang="ko-KR" sz="105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*</a:t>
            </a:r>
            <a:r>
              <a:rPr lang="ko-KR" altLang="en-US" sz="105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포인터 값을 문자열 크기만큼 증가시키면서 각 문자열을 출력함</a:t>
            </a:r>
            <a:r>
              <a:rPr lang="en-US" altLang="ko-KR" sz="105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b="28110"/>
          <a:stretch>
            <a:fillRect/>
          </a:stretch>
        </p:blipFill>
        <p:spPr bwMode="auto">
          <a:xfrm>
            <a:off x="969644" y="2023110"/>
            <a:ext cx="5165671" cy="45605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44" name="직사각형 43"/>
          <p:cNvSpPr/>
          <p:nvPr/>
        </p:nvSpPr>
        <p:spPr>
          <a:xfrm>
            <a:off x="965200" y="2448560"/>
            <a:ext cx="1432560" cy="7620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2455561" y="2065774"/>
            <a:ext cx="3150221" cy="1384995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sz="105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헤더 파일 추가</a:t>
            </a:r>
            <a:endParaRPr lang="en-US" altLang="ko-KR" sz="105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pPr marL="342900" indent="-342900"/>
            <a:r>
              <a:rPr lang="en-US" altLang="ko-KR" sz="105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&lt;stdio.h&gt; :</a:t>
            </a:r>
            <a:r>
              <a:rPr lang="ko-KR" altLang="en-US" sz="105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기본 입</a:t>
            </a:r>
            <a:r>
              <a:rPr lang="en-US" altLang="ko-KR" sz="105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05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출력을 담당</a:t>
            </a:r>
            <a:endParaRPr lang="en-US" altLang="ko-KR" sz="105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pPr marL="342900" indent="-342900"/>
            <a:r>
              <a:rPr lang="en-US" altLang="ko-KR" sz="105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&lt;stdlib.h&gt; :</a:t>
            </a:r>
            <a:r>
              <a:rPr lang="ko-KR" altLang="en-US" sz="105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유틸리티 함수 담당</a:t>
            </a:r>
            <a:endParaRPr lang="en-US" altLang="ko-KR" sz="105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pPr marL="342900" indent="-342900"/>
            <a:r>
              <a:rPr lang="en-US" altLang="ko-KR" sz="105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(</a:t>
            </a:r>
            <a:r>
              <a:rPr lang="ko-KR" altLang="en-US" sz="105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동적 메모리</a:t>
            </a:r>
            <a:r>
              <a:rPr lang="en-US" altLang="ko-KR" sz="105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05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난수</a:t>
            </a:r>
            <a:r>
              <a:rPr lang="en-US" altLang="ko-KR" sz="105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05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시스템 호출 등</a:t>
            </a:r>
            <a:r>
              <a:rPr lang="en-US" altLang="ko-KR" sz="105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)</a:t>
            </a:r>
          </a:p>
          <a:p>
            <a:pPr marL="342900" indent="-342900"/>
            <a:r>
              <a:rPr lang="en-US" altLang="ko-KR" sz="105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&lt;string.h&gt; : </a:t>
            </a:r>
            <a:r>
              <a:rPr lang="ko-KR" altLang="en-US" sz="105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문자열 조작 담당</a:t>
            </a:r>
            <a:endParaRPr lang="en-US" altLang="ko-KR" sz="105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pPr marL="342900" indent="-342900"/>
            <a:r>
              <a:rPr lang="en-US" altLang="ko-KR" sz="105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&lt;fcntl.h&gt; : </a:t>
            </a:r>
            <a:r>
              <a:rPr lang="ko-KR" altLang="en-US" sz="105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파일 제어 담당</a:t>
            </a:r>
            <a:endParaRPr lang="en-US" altLang="ko-KR" sz="105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pPr marL="342900" indent="-342900"/>
            <a:r>
              <a:rPr lang="en-US" altLang="ko-KR" sz="105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&lt;unistd.h&gt;:POSIX API </a:t>
            </a:r>
            <a:r>
              <a:rPr lang="ko-KR" altLang="en-US" sz="105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담당</a:t>
            </a:r>
            <a:endParaRPr lang="en-US" altLang="ko-KR" sz="105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pPr marL="342900" indent="-342900"/>
            <a:r>
              <a:rPr lang="en-US" altLang="ko-KR" sz="105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&lt;sys/mman.h&gt;: </a:t>
            </a:r>
            <a:r>
              <a:rPr lang="ko-KR" altLang="en-US" sz="105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메모리 매핑 함수 담당</a:t>
            </a:r>
            <a:r>
              <a:rPr lang="en-US" altLang="ko-KR" sz="105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. ( *mmap() )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422400" y="3759200"/>
            <a:ext cx="3972560" cy="104648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5605161" y="3813294"/>
            <a:ext cx="2884123" cy="1061829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sz="105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(</a:t>
            </a:r>
            <a:r>
              <a:rPr lang="ko-KR" altLang="en-US" sz="105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변수 선언</a:t>
            </a:r>
            <a:r>
              <a:rPr lang="en-US" altLang="ko-KR" sz="105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)</a:t>
            </a:r>
          </a:p>
          <a:p>
            <a:pPr marL="342900" indent="-342900"/>
            <a:r>
              <a:rPr lang="en-US" altLang="ko-KR" sz="105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SIZE: </a:t>
            </a:r>
            <a:r>
              <a:rPr lang="ko-KR" altLang="en-US" sz="105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공유 메모리 크기</a:t>
            </a:r>
            <a:endParaRPr lang="en-US" altLang="ko-KR" sz="105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pPr marL="342900" indent="-342900"/>
            <a:r>
              <a:rPr lang="en-US" altLang="ko-KR" sz="105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name: </a:t>
            </a:r>
            <a:r>
              <a:rPr lang="ko-KR" altLang="en-US" sz="105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공유 메모리 이름</a:t>
            </a:r>
            <a:endParaRPr lang="en-US" altLang="ko-KR" sz="105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pPr marL="342900" indent="-342900"/>
            <a:r>
              <a:rPr lang="en-US" altLang="ko-KR" sz="105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message 0~2: </a:t>
            </a:r>
            <a:r>
              <a:rPr lang="ko-KR" altLang="en-US" sz="105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공유 메모리에 출력할 문자열들</a:t>
            </a:r>
            <a:endParaRPr lang="en-US" altLang="ko-KR" sz="105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pPr marL="342900" indent="-342900"/>
            <a:r>
              <a:rPr lang="en-US" altLang="ko-KR" sz="105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shm_fd: </a:t>
            </a:r>
            <a:r>
              <a:rPr lang="ko-KR" altLang="en-US" sz="105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공유 메모리의 파일 디스크립터</a:t>
            </a:r>
            <a:endParaRPr lang="en-US" altLang="ko-KR" sz="105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pPr marL="342900" indent="-342900"/>
            <a:r>
              <a:rPr lang="en-US" altLang="ko-KR" sz="105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*ptr: </a:t>
            </a:r>
            <a:r>
              <a:rPr lang="ko-KR" altLang="en-US" sz="105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매핑된 공유 메모리의 시작 주소</a:t>
            </a:r>
            <a:endParaRPr lang="en-US" altLang="ko-KR" sz="105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442720" y="4886960"/>
            <a:ext cx="3159760" cy="29464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4670441" y="4859774"/>
            <a:ext cx="4686919" cy="41549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105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(</a:t>
            </a:r>
            <a:r>
              <a:rPr lang="ko-KR" altLang="en-US" sz="105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공유 메모리 생성</a:t>
            </a:r>
            <a:r>
              <a:rPr lang="en-US" altLang="ko-KR" sz="105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)</a:t>
            </a:r>
          </a:p>
          <a:p>
            <a:pPr marL="342900" indent="-342900"/>
            <a:r>
              <a:rPr lang="en-US" altLang="ko-KR" sz="105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“OS” </a:t>
            </a:r>
            <a:r>
              <a:rPr lang="ko-KR" altLang="en-US" sz="105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라는 이름의 읽고 쓸 수 있는 공유 메모리를 생성하고 </a:t>
            </a:r>
            <a:r>
              <a:rPr lang="en-US" altLang="ko-KR" sz="105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shm_fd</a:t>
            </a:r>
            <a:r>
              <a:rPr lang="ko-KR" altLang="en-US" sz="105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에 할당</a:t>
            </a:r>
            <a:r>
              <a:rPr lang="en-US" altLang="ko-KR" sz="105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1463040" y="5252720"/>
            <a:ext cx="3312160" cy="29464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4822841" y="5286494"/>
            <a:ext cx="3101959" cy="25391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105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공유 메모리의 사이즈를 </a:t>
            </a:r>
            <a:r>
              <a:rPr lang="en-US" altLang="ko-KR" sz="105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SIZE(4096bytes)</a:t>
            </a:r>
            <a:r>
              <a:rPr lang="ko-KR" altLang="en-US" sz="105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로 지정</a:t>
            </a:r>
            <a:r>
              <a:rPr lang="en-US" altLang="ko-KR" sz="105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381760" y="5648960"/>
            <a:ext cx="4683760" cy="9144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6133481" y="5703054"/>
            <a:ext cx="5235559" cy="577081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105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shm_fd</a:t>
            </a:r>
            <a:r>
              <a:rPr lang="ko-KR" altLang="en-US" sz="105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에 연결된 공유 메모리를 시작 주소를 </a:t>
            </a:r>
            <a:r>
              <a:rPr lang="en-US" altLang="ko-KR" sz="105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0, </a:t>
            </a:r>
            <a:r>
              <a:rPr lang="ko-KR" altLang="en-US" sz="105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크기는 </a:t>
            </a:r>
            <a:r>
              <a:rPr lang="en-US" altLang="ko-KR" sz="105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4096bytes</a:t>
            </a:r>
            <a:r>
              <a:rPr lang="ko-KR" altLang="en-US" sz="105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로 메모리에 매핑</a:t>
            </a:r>
            <a:r>
              <a:rPr lang="en-US" altLang="ko-KR" sz="105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pPr marL="342900" indent="-342900"/>
            <a:r>
              <a:rPr lang="en-US" altLang="ko-KR" sz="105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MAP_SHARED </a:t>
            </a:r>
            <a:r>
              <a:rPr lang="ko-KR" altLang="en-US" sz="105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플래그를 주어 다른 프로세스</a:t>
            </a:r>
            <a:r>
              <a:rPr lang="en-US" altLang="ko-KR" sz="105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 (shcons.c) </a:t>
            </a:r>
            <a:r>
              <a:rPr lang="ko-KR" altLang="en-US" sz="105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와 메모리를 공유할 것을 명시</a:t>
            </a:r>
            <a:r>
              <a:rPr lang="en-US" altLang="ko-KR" sz="105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pPr marL="342900" indent="-342900"/>
            <a:r>
              <a:rPr lang="ko-KR" altLang="en-US" sz="105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매핑 실패 시 오류 출력 후 </a:t>
            </a:r>
            <a:r>
              <a:rPr lang="en-US" altLang="ko-KR" sz="105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return -1;. </a:t>
            </a:r>
          </a:p>
        </p:txBody>
      </p:sp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운영체제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1.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소스 코드 작성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– shcons.c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16000" y="6370320"/>
            <a:ext cx="4714240" cy="33855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shcons.c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를 위와 같이 작성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 b="28909"/>
          <a:stretch>
            <a:fillRect/>
          </a:stretch>
        </p:blipFill>
        <p:spPr bwMode="auto">
          <a:xfrm>
            <a:off x="1020445" y="2030730"/>
            <a:ext cx="5555734" cy="424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 t="70577" r="32294"/>
          <a:stretch>
            <a:fillRect/>
          </a:stretch>
        </p:blipFill>
        <p:spPr bwMode="auto">
          <a:xfrm>
            <a:off x="6862445" y="2042160"/>
            <a:ext cx="4086512" cy="19100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5" name="직사각형 34"/>
          <p:cNvSpPr/>
          <p:nvPr/>
        </p:nvSpPr>
        <p:spPr>
          <a:xfrm>
            <a:off x="1016000" y="2357120"/>
            <a:ext cx="1483360" cy="5588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2618121" y="2035294"/>
            <a:ext cx="2343911" cy="1015663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sz="10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헤더 파일 추가</a:t>
            </a:r>
            <a:endParaRPr lang="en-US" altLang="ko-KR" sz="10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pPr marL="342900" indent="-342900"/>
            <a:r>
              <a:rPr lang="en-US" altLang="ko-KR" sz="10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&lt;stdio.h&gt; :</a:t>
            </a:r>
            <a:r>
              <a:rPr lang="ko-KR" altLang="en-US" sz="10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기본 입</a:t>
            </a:r>
            <a:r>
              <a:rPr lang="en-US" altLang="ko-KR" sz="10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0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출력을 담당</a:t>
            </a:r>
            <a:endParaRPr lang="en-US" altLang="ko-KR" sz="10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pPr marL="342900" indent="-342900"/>
            <a:r>
              <a:rPr lang="en-US" altLang="ko-KR" sz="10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&lt;stdlib.h&gt; :</a:t>
            </a:r>
            <a:r>
              <a:rPr lang="ko-KR" altLang="en-US" sz="10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유틸리티 함수 담당</a:t>
            </a:r>
            <a:endParaRPr lang="en-US" altLang="ko-KR" sz="10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pPr marL="342900" indent="-342900"/>
            <a:r>
              <a:rPr lang="en-US" altLang="ko-KR" sz="10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(</a:t>
            </a:r>
            <a:r>
              <a:rPr lang="ko-KR" altLang="en-US" sz="10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동적 메모리</a:t>
            </a:r>
            <a:r>
              <a:rPr lang="en-US" altLang="ko-KR" sz="10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0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난수</a:t>
            </a:r>
            <a:r>
              <a:rPr lang="en-US" altLang="ko-KR" sz="10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0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시스템 호출 등</a:t>
            </a:r>
            <a:r>
              <a:rPr lang="en-US" altLang="ko-KR" sz="10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)</a:t>
            </a:r>
          </a:p>
          <a:p>
            <a:pPr marL="342900" indent="-342900"/>
            <a:r>
              <a:rPr lang="en-US" altLang="ko-KR" sz="10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&lt;fcntl.h&gt; : </a:t>
            </a:r>
            <a:r>
              <a:rPr lang="ko-KR" altLang="en-US" sz="10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파일 제어 담당</a:t>
            </a:r>
            <a:endParaRPr lang="en-US" altLang="ko-KR" sz="10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pPr marL="342900" indent="-342900"/>
            <a:r>
              <a:rPr lang="en-US" altLang="ko-KR" sz="10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&lt;sys/mman.h&gt;: </a:t>
            </a:r>
            <a:r>
              <a:rPr lang="ko-KR" altLang="en-US" sz="10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메모리 매핑 함수 담당</a:t>
            </a:r>
            <a:r>
              <a:rPr lang="en-US" altLang="ko-KR" sz="10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634121" y="3518654"/>
            <a:ext cx="3130985" cy="246221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sz="10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각 변수 선언 내용은 이전 파일 설명과 같으므로 생략</a:t>
            </a:r>
            <a:endParaRPr lang="en-US" altLang="ko-KR" sz="10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524000" y="4450080"/>
            <a:ext cx="2865120" cy="85344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4507881" y="4554974"/>
            <a:ext cx="3171061" cy="55399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sz="10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“OS”</a:t>
            </a:r>
            <a:r>
              <a:rPr lang="ko-KR" altLang="en-US" sz="10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라는 이름의 공유 메모리를 읽기 전용으로 </a:t>
            </a:r>
            <a:r>
              <a:rPr lang="en-US" altLang="ko-KR" sz="10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open.</a:t>
            </a:r>
          </a:p>
          <a:p>
            <a:pPr marL="342900" indent="-342900"/>
            <a:r>
              <a:rPr lang="ko-KR" altLang="en-US" sz="10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공유 메모리를 </a:t>
            </a:r>
            <a:r>
              <a:rPr lang="en-US" altLang="ko-KR" sz="10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open</a:t>
            </a:r>
            <a:r>
              <a:rPr lang="ko-KR" altLang="en-US" sz="10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하는데 실패하면 오류를 출력하고</a:t>
            </a:r>
            <a:endParaRPr lang="en-US" altLang="ko-KR" sz="10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pPr marL="342900" indent="-342900"/>
            <a:r>
              <a:rPr lang="en-US" altLang="ko-KR" sz="10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return -1.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473200" y="5384800"/>
            <a:ext cx="5090160" cy="85344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6611001" y="5540494"/>
            <a:ext cx="3171061" cy="55399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sz="10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“OS”</a:t>
            </a:r>
            <a:r>
              <a:rPr lang="ko-KR" altLang="en-US" sz="10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라는 이름의 공유 메모리를 읽기 전용으로 </a:t>
            </a:r>
            <a:r>
              <a:rPr lang="en-US" altLang="ko-KR" sz="10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open.</a:t>
            </a:r>
          </a:p>
          <a:p>
            <a:pPr marL="342900" indent="-342900"/>
            <a:r>
              <a:rPr lang="ko-KR" altLang="en-US" sz="10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공유 메모리를 </a:t>
            </a:r>
            <a:r>
              <a:rPr lang="en-US" altLang="ko-KR" sz="10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open</a:t>
            </a:r>
            <a:r>
              <a:rPr lang="ko-KR" altLang="en-US" sz="10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하는데 실패하면 오류를 출력하고</a:t>
            </a:r>
            <a:endParaRPr lang="en-US" altLang="ko-KR" sz="10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pPr marL="342900" indent="-342900"/>
            <a:r>
              <a:rPr lang="en-US" altLang="ko-KR" sz="10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return -1.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7386320" y="2143760"/>
            <a:ext cx="3413760" cy="34544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037721" y="1791454"/>
            <a:ext cx="2257349" cy="246221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sz="10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공유 메모리에 있는 내용을 읽어 출력</a:t>
            </a:r>
            <a:endParaRPr lang="en-US" altLang="ko-KR" sz="10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345680" y="2560320"/>
            <a:ext cx="3434080" cy="82296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8281909" y="3457694"/>
            <a:ext cx="3849131" cy="400110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sz="10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공유 메모리를 제거</a:t>
            </a:r>
            <a:endParaRPr lang="en-US" altLang="ko-KR" sz="10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pPr marL="342900" indent="-342900"/>
            <a:r>
              <a:rPr lang="en-US" altLang="ko-KR" sz="10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(</a:t>
            </a:r>
            <a:r>
              <a:rPr lang="ko-KR" altLang="en-US" sz="10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공유 메모리 제거 도중 에러 발생 시 에러를 출력하고 </a:t>
            </a:r>
            <a:r>
              <a:rPr lang="en-US" altLang="ko-KR" sz="10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return -1;.)</a:t>
            </a:r>
          </a:p>
        </p:txBody>
      </p:sp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운영체제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1. shprod.c &lt;-&gt; shcons.c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동작 분석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39280" y="2092960"/>
            <a:ext cx="4216400" cy="181588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두 프로그램의 동작을 간단히 도식화해서 나타내자면 다음과 같다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pPr>
              <a:buFontTx/>
              <a:buChar char="-"/>
            </a:pP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pPr>
              <a:buFontTx/>
              <a:buChar char="-"/>
            </a:pP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shprod.c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프로그램에서 공유 메모리 공간을 만들고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문자열을 메모리에 입력한 뒤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shcons.c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에서 문자열들을 꺼내 화면에 출력하고 공유 메모리를 제거한다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3780" y="2090420"/>
            <a:ext cx="1440000" cy="1835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3460" y="4965700"/>
            <a:ext cx="1440000" cy="1835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직사각형 24"/>
          <p:cNvSpPr/>
          <p:nvPr/>
        </p:nvSpPr>
        <p:spPr>
          <a:xfrm>
            <a:off x="1176233" y="2390894"/>
            <a:ext cx="9896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shprod.c</a:t>
            </a:r>
            <a:endParaRPr lang="ko-KR" altLang="en-US" sz="3200"/>
          </a:p>
        </p:txBody>
      </p:sp>
      <p:sp>
        <p:nvSpPr>
          <p:cNvPr id="26" name="직사각형 25"/>
          <p:cNvSpPr/>
          <p:nvPr/>
        </p:nvSpPr>
        <p:spPr>
          <a:xfrm>
            <a:off x="1145753" y="5266174"/>
            <a:ext cx="10070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shcons.c</a:t>
            </a:r>
            <a:endParaRPr lang="ko-KR" altLang="en-US" sz="320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240" y="2956560"/>
            <a:ext cx="1440000" cy="1798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8" name="Shape 27"/>
          <p:cNvCxnSpPr>
            <a:stCxn id="1028" idx="3"/>
            <a:endCxn id="1029" idx="0"/>
          </p:cNvCxnSpPr>
          <p:nvPr/>
        </p:nvCxnSpPr>
        <p:spPr>
          <a:xfrm flipV="1">
            <a:off x="2473780" y="2956560"/>
            <a:ext cx="3087460" cy="51507"/>
          </a:xfrm>
          <a:prstGeom prst="curvedConnector4">
            <a:avLst>
              <a:gd name="adj1" fmla="val 38340"/>
              <a:gd name="adj2" fmla="val 2225420"/>
            </a:avLst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4949813" y="3711694"/>
            <a:ext cx="125778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공유메모리</a:t>
            </a:r>
            <a:endParaRPr lang="en-US" altLang="ko-KR" sz="16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pPr algn="ctr"/>
            <a:r>
              <a:rPr lang="en-US" altLang="ko-KR" sz="16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“OS”</a:t>
            </a:r>
          </a:p>
          <a:p>
            <a:pPr algn="ctr"/>
            <a:r>
              <a:rPr lang="en-US" altLang="ko-KR" sz="16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4096 bytes</a:t>
            </a:r>
            <a:endParaRPr lang="ko-KR" altLang="en-US" sz="3200"/>
          </a:p>
        </p:txBody>
      </p:sp>
      <p:sp>
        <p:nvSpPr>
          <p:cNvPr id="32" name="직사각형 31"/>
          <p:cNvSpPr/>
          <p:nvPr/>
        </p:nvSpPr>
        <p:spPr>
          <a:xfrm>
            <a:off x="2394227" y="3061454"/>
            <a:ext cx="241604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②</a:t>
            </a:r>
            <a:endParaRPr lang="en-US" altLang="ko-KR" sz="12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r>
              <a:rPr lang="en-US" altLang="ko-KR" sz="10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“Hello”</a:t>
            </a:r>
          </a:p>
          <a:p>
            <a:r>
              <a:rPr lang="en-US" altLang="ko-KR" sz="10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“Soonchunhyang”</a:t>
            </a:r>
          </a:p>
          <a:p>
            <a:r>
              <a:rPr lang="en-US" altLang="ko-KR" sz="10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“Computer Engineering and Science!”</a:t>
            </a:r>
          </a:p>
          <a:p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  문자열 입력</a:t>
            </a:r>
            <a:endParaRPr lang="ko-KR" altLang="en-US" sz="2400"/>
          </a:p>
        </p:txBody>
      </p:sp>
      <p:sp>
        <p:nvSpPr>
          <p:cNvPr id="33" name="직사각형 32"/>
          <p:cNvSpPr/>
          <p:nvPr/>
        </p:nvSpPr>
        <p:spPr>
          <a:xfrm>
            <a:off x="5452387" y="2126734"/>
            <a:ext cx="153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① 공유 메모리 생성</a:t>
            </a:r>
            <a:endParaRPr lang="ko-KR" altLang="en-US" sz="2400"/>
          </a:p>
        </p:txBody>
      </p:sp>
      <p:sp>
        <p:nvSpPr>
          <p:cNvPr id="37" name="직사각형 36"/>
          <p:cNvSpPr/>
          <p:nvPr/>
        </p:nvSpPr>
        <p:spPr>
          <a:xfrm>
            <a:off x="2587267" y="5934670"/>
            <a:ext cx="241604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③</a:t>
            </a:r>
            <a:endParaRPr lang="en-US" altLang="ko-KR" sz="12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r>
              <a:rPr lang="en-US" altLang="ko-KR" sz="10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“Hello”</a:t>
            </a:r>
          </a:p>
          <a:p>
            <a:r>
              <a:rPr lang="en-US" altLang="ko-KR" sz="10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“Soonchunhyang”</a:t>
            </a:r>
          </a:p>
          <a:p>
            <a:r>
              <a:rPr lang="en-US" altLang="ko-KR" sz="10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“Computer Engineering and Science!”</a:t>
            </a:r>
          </a:p>
          <a:p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  문자열 읽어 모니터에 출력</a:t>
            </a:r>
            <a:endParaRPr lang="ko-KR" altLang="en-US" sz="240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07480" y="4706315"/>
            <a:ext cx="2160000" cy="1958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직사각형 38"/>
          <p:cNvSpPr/>
          <p:nvPr/>
        </p:nvSpPr>
        <p:spPr>
          <a:xfrm>
            <a:off x="6614160" y="4968855"/>
            <a:ext cx="1889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“Hello”</a:t>
            </a:r>
          </a:p>
          <a:p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“Soonchunhyang”</a:t>
            </a:r>
          </a:p>
          <a:p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“Computer Engineering</a:t>
            </a:r>
          </a:p>
          <a:p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            and Science!”</a:t>
            </a:r>
          </a:p>
        </p:txBody>
      </p:sp>
      <p:cxnSp>
        <p:nvCxnSpPr>
          <p:cNvPr id="40" name="Shape 39"/>
          <p:cNvCxnSpPr>
            <a:stCxn id="24" idx="3"/>
            <a:endCxn id="39" idx="1"/>
          </p:cNvCxnSpPr>
          <p:nvPr/>
        </p:nvCxnSpPr>
        <p:spPr>
          <a:xfrm flipV="1">
            <a:off x="2453460" y="5384354"/>
            <a:ext cx="4160700" cy="498993"/>
          </a:xfrm>
          <a:prstGeom prst="curvedConnector3">
            <a:avLst>
              <a:gd name="adj1" fmla="val 50000"/>
            </a:avLst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hape 58"/>
          <p:cNvCxnSpPr>
            <a:stCxn id="1029" idx="1"/>
            <a:endCxn id="24" idx="0"/>
          </p:cNvCxnSpPr>
          <p:nvPr/>
        </p:nvCxnSpPr>
        <p:spPr>
          <a:xfrm rot="10800000" flipV="1">
            <a:off x="1733460" y="3855720"/>
            <a:ext cx="3107780" cy="1109980"/>
          </a:xfrm>
          <a:prstGeom prst="curvedConnector2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endCxn id="1029" idx="2"/>
          </p:cNvCxnSpPr>
          <p:nvPr/>
        </p:nvCxnSpPr>
        <p:spPr>
          <a:xfrm flipV="1">
            <a:off x="2407920" y="4754880"/>
            <a:ext cx="3153320" cy="538480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 rot="21022919">
            <a:off x="2607587" y="4817070"/>
            <a:ext cx="18806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④ 공유 메모리 공간 삭제</a:t>
            </a:r>
            <a:endParaRPr lang="en-US" altLang="ko-KR" sz="12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운영체제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TITLE :// 1.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컴파일 및 실행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– shprod.c, shcons.c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27760" y="3688080"/>
            <a:ext cx="4714240" cy="33855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shprod.c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를 위와 같이 작성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 cstate="print"/>
          <a:srcRect l="80871" b="77187"/>
          <a:stretch>
            <a:fillRect/>
          </a:stretch>
        </p:blipFill>
        <p:spPr bwMode="auto">
          <a:xfrm>
            <a:off x="1076960" y="2036127"/>
            <a:ext cx="5232400" cy="1469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7123" y="2442528"/>
            <a:ext cx="441007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 r="20233" b="82917"/>
          <a:stretch>
            <a:fillRect/>
          </a:stretch>
        </p:blipFill>
        <p:spPr bwMode="auto">
          <a:xfrm>
            <a:off x="1082040" y="2230120"/>
            <a:ext cx="5227320" cy="208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08075" y="2033905"/>
            <a:ext cx="520065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027160" y="3342640"/>
            <a:ext cx="1440000" cy="1798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직사각형 35"/>
          <p:cNvSpPr/>
          <p:nvPr/>
        </p:nvSpPr>
        <p:spPr>
          <a:xfrm>
            <a:off x="9135733" y="4067294"/>
            <a:ext cx="125778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공유메모리</a:t>
            </a:r>
            <a:endParaRPr lang="en-US" altLang="ko-KR" sz="16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pPr algn="ctr"/>
            <a:r>
              <a:rPr lang="en-US" altLang="ko-KR" sz="16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“OS”</a:t>
            </a:r>
          </a:p>
          <a:p>
            <a:pPr algn="ctr"/>
            <a:r>
              <a:rPr lang="en-US" altLang="ko-KR" sz="16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4096 bytes</a:t>
            </a:r>
            <a:endParaRPr lang="ko-KR" altLang="en-US" sz="3200"/>
          </a:p>
        </p:txBody>
      </p:sp>
      <p:cxnSp>
        <p:nvCxnSpPr>
          <p:cNvPr id="38" name="Shape 37"/>
          <p:cNvCxnSpPr>
            <a:stCxn id="54" idx="3"/>
            <a:endCxn id="35" idx="0"/>
          </p:cNvCxnSpPr>
          <p:nvPr/>
        </p:nvCxnSpPr>
        <p:spPr>
          <a:xfrm>
            <a:off x="4693920" y="2519680"/>
            <a:ext cx="5053240" cy="822960"/>
          </a:xfrm>
          <a:prstGeom prst="curvedConnector2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3931920" y="2397760"/>
            <a:ext cx="762000" cy="24384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3931920" y="2753360"/>
            <a:ext cx="762000" cy="24384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 cstate="print"/>
          <a:srcRect t="65168" b="16239"/>
          <a:stretch>
            <a:fillRect/>
          </a:stretch>
        </p:blipFill>
        <p:spPr bwMode="auto">
          <a:xfrm>
            <a:off x="6796723" y="2346960"/>
            <a:ext cx="4410075" cy="193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8" name="Shape 57"/>
          <p:cNvCxnSpPr>
            <a:stCxn id="35" idx="2"/>
            <a:endCxn id="57" idx="3"/>
          </p:cNvCxnSpPr>
          <p:nvPr/>
        </p:nvCxnSpPr>
        <p:spPr>
          <a:xfrm rot="5400000" flipH="1">
            <a:off x="6087700" y="1481500"/>
            <a:ext cx="2265680" cy="5053240"/>
          </a:xfrm>
          <a:prstGeom prst="curvedConnector4">
            <a:avLst>
              <a:gd name="adj1" fmla="val -10090"/>
              <a:gd name="adj2" fmla="val 45664"/>
            </a:avLst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1076960" y="3139440"/>
            <a:ext cx="4409440" cy="16256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Shape 62"/>
          <p:cNvCxnSpPr>
            <a:stCxn id="57" idx="2"/>
            <a:endCxn id="62" idx="0"/>
          </p:cNvCxnSpPr>
          <p:nvPr/>
        </p:nvCxnSpPr>
        <p:spPr>
          <a:xfrm rot="5400000">
            <a:off x="3726180" y="2552700"/>
            <a:ext cx="142240" cy="1031240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"/>
          <p:cNvPicPr>
            <a:picLocks noChangeAspect="1" noChangeArrowheads="1"/>
          </p:cNvPicPr>
          <p:nvPr/>
        </p:nvPicPr>
        <p:blipFill>
          <a:blip r:embed="rId2" cstate="print"/>
          <a:srcRect t="65168" b="16239"/>
          <a:stretch>
            <a:fillRect/>
          </a:stretch>
        </p:blipFill>
        <p:spPr bwMode="auto">
          <a:xfrm>
            <a:off x="6268403" y="5466080"/>
            <a:ext cx="4410075" cy="193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" name="직사각형 66"/>
          <p:cNvSpPr/>
          <p:nvPr/>
        </p:nvSpPr>
        <p:spPr>
          <a:xfrm>
            <a:off x="8195587" y="2522974"/>
            <a:ext cx="24785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공유 메모리 생성하고 문자열 입력</a:t>
            </a:r>
            <a:endParaRPr lang="ko-KR" altLang="en-US" sz="2400"/>
          </a:p>
        </p:txBody>
      </p:sp>
      <p:sp>
        <p:nvSpPr>
          <p:cNvPr id="68" name="직사각형 67"/>
          <p:cNvSpPr/>
          <p:nvPr/>
        </p:nvSpPr>
        <p:spPr>
          <a:xfrm>
            <a:off x="5218707" y="4991854"/>
            <a:ext cx="29129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공유 메모리를 읽기 모드로 열고</a:t>
            </a:r>
            <a:endParaRPr lang="en-US" altLang="ko-KR" sz="12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문자열 가져와 출력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후 공유 메모리 삭제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  <a:endParaRPr lang="ko-KR" altLang="en-US" sz="2400"/>
          </a:p>
        </p:txBody>
      </p:sp>
      <p:sp>
        <p:nvSpPr>
          <p:cNvPr id="69" name="직사각형 68"/>
          <p:cNvSpPr/>
          <p:nvPr/>
        </p:nvSpPr>
        <p:spPr>
          <a:xfrm>
            <a:off x="5872480" y="2021840"/>
            <a:ext cx="436880" cy="37592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6275347" y="1954014"/>
            <a:ext cx="26673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* POSIX 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리얼타임 라이브러리를 링크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운영체제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TITLE ://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2.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리눅스 메시지 큐 이용하기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–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메시지 큐의 기본 개념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pic>
        <p:nvPicPr>
          <p:cNvPr id="21506" name="Picture 2" descr="https://velog.velcdn.com/images/palinyee12/post/ea135305-a2d9-4276-8420-f80c506ee5c6/ima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3474" y="2118042"/>
            <a:ext cx="6683720" cy="4242118"/>
          </a:xfrm>
          <a:prstGeom prst="rect">
            <a:avLst/>
          </a:prstGeom>
          <a:noFill/>
        </p:spPr>
      </p:pic>
      <p:sp>
        <p:nvSpPr>
          <p:cNvPr id="22" name="직사각형 21"/>
          <p:cNvSpPr/>
          <p:nvPr/>
        </p:nvSpPr>
        <p:spPr>
          <a:xfrm>
            <a:off x="2570480" y="3738880"/>
            <a:ext cx="3728720" cy="98552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3169920" y="3149600"/>
            <a:ext cx="396240" cy="4064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3799840" y="3159760"/>
            <a:ext cx="558800" cy="4064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4632960" y="3169920"/>
            <a:ext cx="558800" cy="4064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5648960" y="4815840"/>
            <a:ext cx="558800" cy="4064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4155440" y="4795520"/>
            <a:ext cx="558800" cy="4064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2824480" y="4805680"/>
            <a:ext cx="396240" cy="4064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5259347" y="3224014"/>
            <a:ext cx="9364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IFC KEY</a:t>
            </a:r>
            <a:endParaRPr lang="ko-KR" altLang="en-US" sz="3200" b="1"/>
          </a:p>
        </p:txBody>
      </p:sp>
      <p:sp>
        <p:nvSpPr>
          <p:cNvPr id="31" name="직사각형 30"/>
          <p:cNvSpPr/>
          <p:nvPr/>
        </p:nvSpPr>
        <p:spPr>
          <a:xfrm>
            <a:off x="6275347" y="4788654"/>
            <a:ext cx="9364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IFC KEY</a:t>
            </a:r>
            <a:endParaRPr lang="ko-KR" altLang="en-US" sz="3200" b="1"/>
          </a:p>
        </p:txBody>
      </p:sp>
      <p:sp>
        <p:nvSpPr>
          <p:cNvPr id="35" name="TextBox 34"/>
          <p:cNvSpPr txBox="1"/>
          <p:nvPr/>
        </p:nvSpPr>
        <p:spPr>
          <a:xfrm>
            <a:off x="6431280" y="2113280"/>
            <a:ext cx="4714240" cy="255454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각각의 프로세스가 큐에 메시지를 보내고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다른 프로세스가 그 메시지를 받는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방식으로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작동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pPr>
              <a:buFontTx/>
              <a:buChar char="-"/>
            </a:pP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pPr>
              <a:buFontTx/>
              <a:buChar char="-"/>
            </a:pP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KEY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값을 통해 프로세스를 식별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 </a:t>
            </a:r>
          </a:p>
          <a:p>
            <a:pPr>
              <a:buFontTx/>
              <a:buChar char="-"/>
            </a:pP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pPr>
              <a:buFontTx/>
              <a:buChar char="-"/>
            </a:pP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데이터의 양이 작고 우선순위가 있을 때 가장 적합한 방법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중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하나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pPr>
              <a:buFontTx/>
              <a:buChar char="-"/>
            </a:pP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pPr>
              <a:buFontTx/>
              <a:buChar char="-"/>
            </a:pP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멀티 프로세스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/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쓰레드를 사용하는 프로그램에서 자주 사용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955280" y="6195536"/>
            <a:ext cx="3200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smtClean="0">
                <a:latin typeface="a시월구일1" pitchFamily="18" charset="-127"/>
                <a:ea typeface="a시월구일1" pitchFamily="18" charset="-127"/>
              </a:rPr>
              <a:t>참고자료</a:t>
            </a:r>
            <a:endParaRPr lang="en-US" altLang="ko-KR" sz="14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en-US" altLang="ko-KR" sz="1400" smtClean="0">
                <a:latin typeface="a시월구일1" pitchFamily="18" charset="-127"/>
                <a:ea typeface="a시월구일1" pitchFamily="18" charset="-127"/>
                <a:hlinkClick r:id="rId3"/>
              </a:rPr>
              <a:t>https://velog.io/@palinyee12</a:t>
            </a:r>
            <a:endParaRPr lang="ko-KR" altLang="en-US" sz="1400">
              <a:latin typeface="a시월구일1" pitchFamily="18" charset="-127"/>
              <a:ea typeface="a시월구일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운영체제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TITLE ://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2.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리눅스 메시지 큐 이용하기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–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msgsnd.c (Feat. chat GPT)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 b="37637"/>
          <a:stretch>
            <a:fillRect/>
          </a:stretch>
        </p:blipFill>
        <p:spPr bwMode="auto">
          <a:xfrm>
            <a:off x="1041399" y="2030095"/>
            <a:ext cx="5285437" cy="46755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 t="63793"/>
          <a:stretch>
            <a:fillRect/>
          </a:stretch>
        </p:blipFill>
        <p:spPr bwMode="auto">
          <a:xfrm>
            <a:off x="6395719" y="2032000"/>
            <a:ext cx="5288281" cy="2715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TextBox 33"/>
          <p:cNvSpPr txBox="1"/>
          <p:nvPr/>
        </p:nvSpPr>
        <p:spPr>
          <a:xfrm>
            <a:off x="6431280" y="4795520"/>
            <a:ext cx="4714240" cy="107721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리눅스의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‘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메시지 큐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’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기능을 활용해 메시지를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송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,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수신하는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C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프로그램을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chat GPT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를 통해 작성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-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내용을 직접 이해해보기로 하였다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1029" name="Picture 5" descr="ChatGPT - 위키백과, 우리 모두의 백과사전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55517" y="5481002"/>
            <a:ext cx="1295717" cy="1295718"/>
          </a:xfrm>
          <a:prstGeom prst="rect">
            <a:avLst/>
          </a:prstGeom>
          <a:noFill/>
        </p:spPr>
      </p:pic>
      <p:sp>
        <p:nvSpPr>
          <p:cNvPr id="35" name="직사각형 34"/>
          <p:cNvSpPr/>
          <p:nvPr/>
        </p:nvSpPr>
        <p:spPr>
          <a:xfrm>
            <a:off x="1148080" y="3403600"/>
            <a:ext cx="1432560" cy="8128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2678707" y="3406894"/>
            <a:ext cx="348524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메시지 타입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,</a:t>
            </a:r>
          </a:p>
          <a:p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실제 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메시지 데이터를 할당할 메시지 버퍼 구조체</a:t>
            </a:r>
            <a:endParaRPr lang="en-US" altLang="ko-KR" sz="12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msg_buffer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를 정의하고</a:t>
            </a:r>
            <a:endParaRPr lang="en-US" altLang="ko-KR" sz="12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구조체 변수 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message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를 선언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  <a:endParaRPr lang="ko-KR" altLang="en-US" sz="2400"/>
          </a:p>
        </p:txBody>
      </p:sp>
      <p:sp>
        <p:nvSpPr>
          <p:cNvPr id="37" name="직사각형 36"/>
          <p:cNvSpPr/>
          <p:nvPr/>
        </p:nvSpPr>
        <p:spPr>
          <a:xfrm>
            <a:off x="1381760" y="4561840"/>
            <a:ext cx="711200" cy="41656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2130067" y="4656574"/>
            <a:ext cx="26853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키 값과 메시지 아이디를 할당할 변수</a:t>
            </a:r>
            <a:endParaRPr lang="ko-KR" altLang="en-US" sz="2400"/>
          </a:p>
        </p:txBody>
      </p:sp>
      <p:sp>
        <p:nvSpPr>
          <p:cNvPr id="39" name="직사각형 38"/>
          <p:cNvSpPr/>
          <p:nvPr/>
        </p:nvSpPr>
        <p:spPr>
          <a:xfrm>
            <a:off x="1371600" y="5120640"/>
            <a:ext cx="1656080" cy="23368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1371600" y="5720080"/>
            <a:ext cx="2296160" cy="100584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3694707" y="5713214"/>
            <a:ext cx="284565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-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메시지큐를 읽고 쓰기 모드로 생성하고</a:t>
            </a:r>
            <a:endParaRPr lang="en-US" altLang="ko-KR" sz="12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식별자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(id)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를 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msgid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에 할당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2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-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메시지 큐를 생성하지 못한 경우</a:t>
            </a:r>
            <a:endParaRPr lang="en-US" altLang="ko-KR" sz="12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오류를 출력하고 처리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  <a:endParaRPr lang="ko-KR" altLang="en-US" sz="2400"/>
          </a:p>
        </p:txBody>
      </p:sp>
      <p:sp>
        <p:nvSpPr>
          <p:cNvPr id="54" name="직사각형 53"/>
          <p:cNvSpPr/>
          <p:nvPr/>
        </p:nvSpPr>
        <p:spPr>
          <a:xfrm>
            <a:off x="6705600" y="2052320"/>
            <a:ext cx="1330960" cy="21336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9262387" y="2035294"/>
            <a:ext cx="17491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메시지 타입을 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1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로 설정</a:t>
            </a:r>
            <a:endParaRPr lang="ko-KR" altLang="en-US" sz="2400"/>
          </a:p>
        </p:txBody>
      </p:sp>
      <p:sp>
        <p:nvSpPr>
          <p:cNvPr id="56" name="직사각형 55"/>
          <p:cNvSpPr/>
          <p:nvPr/>
        </p:nvSpPr>
        <p:spPr>
          <a:xfrm>
            <a:off x="6715760" y="2651760"/>
            <a:ext cx="2255520" cy="4064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9018547" y="2726174"/>
            <a:ext cx="13340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보낼 메시지 입력</a:t>
            </a:r>
            <a:endParaRPr lang="ko-KR" altLang="en-US" sz="2400"/>
          </a:p>
        </p:txBody>
      </p:sp>
      <p:sp>
        <p:nvSpPr>
          <p:cNvPr id="58" name="직사각형 57"/>
          <p:cNvSpPr/>
          <p:nvPr/>
        </p:nvSpPr>
        <p:spPr>
          <a:xfrm>
            <a:off x="6715760" y="3210560"/>
            <a:ext cx="2651760" cy="43688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9414787" y="3295134"/>
            <a:ext cx="10214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메시지 전송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운영체제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TITLE ://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2.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리눅스 메시지 큐 이용하기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–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msgrcv.c (Feat. chat GPT)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pic>
        <p:nvPicPr>
          <p:cNvPr id="19" name="Picture 5" descr="ChatGPT - 위키백과, 우리 모두의 백과사전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55517" y="5481002"/>
            <a:ext cx="1295717" cy="1295718"/>
          </a:xfrm>
          <a:prstGeom prst="rect">
            <a:avLst/>
          </a:prstGeom>
          <a:noFill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b="32210"/>
          <a:stretch>
            <a:fillRect/>
          </a:stretch>
        </p:blipFill>
        <p:spPr bwMode="auto">
          <a:xfrm>
            <a:off x="981074" y="2024380"/>
            <a:ext cx="5305045" cy="46913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 t="68895"/>
          <a:stretch>
            <a:fillRect/>
          </a:stretch>
        </p:blipFill>
        <p:spPr bwMode="auto">
          <a:xfrm>
            <a:off x="6365874" y="2001520"/>
            <a:ext cx="5308284" cy="2153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직사각형 21"/>
          <p:cNvSpPr/>
          <p:nvPr/>
        </p:nvSpPr>
        <p:spPr>
          <a:xfrm>
            <a:off x="1361440" y="5699760"/>
            <a:ext cx="2296160" cy="100584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694707" y="5449054"/>
            <a:ext cx="342112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-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메시지큐를 키 값을 통해 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open</a:t>
            </a:r>
            <a:b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</a:b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(IPC_CREAT 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함수는 식별자에 해당하는</a:t>
            </a:r>
            <a:endParaRPr lang="en-US" altLang="ko-KR" sz="12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메시지 큐가 이미 존재하면 생성이 아니라 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open)</a:t>
            </a:r>
          </a:p>
          <a:p>
            <a:endParaRPr lang="en-US" altLang="ko-KR" sz="12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-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메시지 큐를 생성하지 못한 경우</a:t>
            </a:r>
            <a:endParaRPr lang="en-US" altLang="ko-KR" sz="12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오류를 출력하고 처리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  <a:endParaRPr lang="ko-KR" altLang="en-US" sz="2400"/>
          </a:p>
        </p:txBody>
      </p:sp>
      <p:sp>
        <p:nvSpPr>
          <p:cNvPr id="25" name="직사각형 24"/>
          <p:cNvSpPr/>
          <p:nvPr/>
        </p:nvSpPr>
        <p:spPr>
          <a:xfrm>
            <a:off x="6685280" y="2235200"/>
            <a:ext cx="2854960" cy="61976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9577347" y="2329934"/>
            <a:ext cx="13324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-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메시지 수신 및</a:t>
            </a:r>
            <a:endParaRPr lang="en-US" altLang="ko-KR" sz="12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받은 메시지 출력</a:t>
            </a:r>
            <a:endParaRPr lang="ko-KR" altLang="en-US" sz="2400"/>
          </a:p>
        </p:txBody>
      </p:sp>
      <p:sp>
        <p:nvSpPr>
          <p:cNvPr id="28" name="직사각형 27"/>
          <p:cNvSpPr/>
          <p:nvPr/>
        </p:nvSpPr>
        <p:spPr>
          <a:xfrm>
            <a:off x="6685280" y="2966720"/>
            <a:ext cx="1869440" cy="48768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22307" y="3102094"/>
            <a:ext cx="12955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-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메시지 큐 삭제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3009</TotalTime>
  <Words>741</Words>
  <Application>Microsoft Office PowerPoint</Application>
  <PresentationFormat>사용자 지정</PresentationFormat>
  <Paragraphs>130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굴림</vt:lpstr>
      <vt:lpstr>Arial</vt:lpstr>
      <vt:lpstr>맑은 고딕</vt:lpstr>
      <vt:lpstr>Aharoni</vt:lpstr>
      <vt:lpstr>a로케트</vt:lpstr>
      <vt:lpstr>a시월구일1</vt:lpstr>
      <vt:lpstr>a시월구일2</vt:lpstr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최민규</cp:lastModifiedBy>
  <cp:revision>275</cp:revision>
  <dcterms:created xsi:type="dcterms:W3CDTF">2019-02-08T07:37:09Z</dcterms:created>
  <dcterms:modified xsi:type="dcterms:W3CDTF">2023-04-05T13:24:53Z</dcterms:modified>
</cp:coreProperties>
</file>