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16" r:id="rId4"/>
    <p:sldId id="423" r:id="rId5"/>
    <p:sldId id="424" r:id="rId6"/>
    <p:sldId id="427" r:id="rId7"/>
    <p:sldId id="425" r:id="rId8"/>
    <p:sldId id="426" r:id="rId9"/>
    <p:sldId id="428" r:id="rId10"/>
    <p:sldId id="418" r:id="rId11"/>
    <p:sldId id="429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a로케트" pitchFamily="18" charset="-127"/>
      <p:regular r:id="rId15"/>
    </p:embeddedFont>
    <p:embeddedFont>
      <p:font typeface="a시월구일1" pitchFamily="18" charset="-127"/>
      <p:regular r:id="rId16"/>
    </p:embeddedFont>
    <p:embeddedFont>
      <p:font typeface="a시월구일2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66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실습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pthr2.c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7600" y="6380480"/>
            <a:ext cx="2397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위와 같이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pthr2.c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작성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23936"/>
          <a:stretch>
            <a:fillRect/>
          </a:stretch>
        </p:blipFill>
        <p:spPr bwMode="auto">
          <a:xfrm>
            <a:off x="1004570" y="2006599"/>
            <a:ext cx="4939030" cy="4821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77553"/>
          <a:stretch>
            <a:fillRect/>
          </a:stretch>
        </p:blipFill>
        <p:spPr bwMode="auto">
          <a:xfrm>
            <a:off x="6003289" y="2011680"/>
            <a:ext cx="5149579" cy="1483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975360" y="2458720"/>
            <a:ext cx="1666240" cy="325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79081" y="2492494"/>
            <a:ext cx="2951770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fork(), wait()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사용을 위해 헤더 추가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84960" y="4470400"/>
            <a:ext cx="1056640" cy="223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85520" y="2905760"/>
            <a:ext cx="1056640" cy="162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79641" y="2817614"/>
            <a:ext cx="120757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09561" y="4453374"/>
            <a:ext cx="207159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프로세스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74800" y="4785360"/>
            <a:ext cx="4378960" cy="1168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31881" y="4951214"/>
            <a:ext cx="2730235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프로세스에서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*runner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적재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함수가 종료되면 스레드 반환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프로세스에서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54480" y="6014720"/>
            <a:ext cx="4378960" cy="660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21721" y="6067643"/>
            <a:ext cx="2428870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프로세스에서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프로세스의 종료를 기다리고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84240" y="2001520"/>
            <a:ext cx="4206240" cy="148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921" y="3538974"/>
            <a:ext cx="2653612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할당하고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프로그램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blocking.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 입력 받으면 스레드 반환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pthr2.c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터미널에서 실행 관찰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81040" y="2021840"/>
            <a:ext cx="40640" cy="4683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71014" y="2004814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1 – 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pthr2.c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8134" y="1984494"/>
            <a:ext cx="513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2 – ps –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am -L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을 통해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프로세스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동작 관찰</a:t>
            </a:r>
            <a:endParaRPr lang="ko-KR" altLang="en-US"/>
          </a:p>
        </p:txBody>
      </p:sp>
      <p:grpSp>
        <p:nvGrpSpPr>
          <p:cNvPr id="3" name="그룹 39"/>
          <p:cNvGrpSpPr/>
          <p:nvPr/>
        </p:nvGrpSpPr>
        <p:grpSpPr>
          <a:xfrm>
            <a:off x="6248400" y="2750185"/>
            <a:ext cx="4165600" cy="1781175"/>
            <a:chOff x="6248400" y="2750185"/>
            <a:chExt cx="4165600" cy="1781175"/>
          </a:xfrm>
        </p:grpSpPr>
        <p:pic>
          <p:nvPicPr>
            <p:cNvPr id="29" name="Picture 5" descr="C:\3학년1학기과제\운영체제\4장 실습 과제 - pThread\6_pthread 캡처 2_230410\aout10000_터미널2-2.PNG"/>
            <p:cNvPicPr>
              <a:picLocks noChangeAspect="1" noChangeArrowheads="1"/>
            </p:cNvPicPr>
            <p:nvPr/>
          </p:nvPicPr>
          <p:blipFill>
            <a:blip r:embed="rId2" cstate="print"/>
            <a:srcRect t="38830" r="90225"/>
            <a:stretch>
              <a:fillRect/>
            </a:stretch>
          </p:blipFill>
          <p:spPr bwMode="auto">
            <a:xfrm>
              <a:off x="6300470" y="2875280"/>
              <a:ext cx="4113530" cy="1656080"/>
            </a:xfrm>
            <a:prstGeom prst="rect">
              <a:avLst/>
            </a:prstGeom>
            <a:noFill/>
          </p:spPr>
        </p:pic>
        <p:pic>
          <p:nvPicPr>
            <p:cNvPr id="14" name="Picture 4" descr="C:\3학년1학기과제\운영체제\4장 실습 과제 - pThread\6_pthread 캡처 2_230410\aout10000_터미널2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3805" y="2750185"/>
              <a:ext cx="4095750" cy="371475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6248400" y="3142735"/>
              <a:ext cx="74168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</a:t>
              </a:r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7200" y="303097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경량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55840" y="302081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실행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터미널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이름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28000" y="3091935"/>
              <a:ext cx="74168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CPU</a:t>
              </a: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사용시간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879840" y="3112255"/>
              <a:ext cx="97536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시작 명령어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214761" y="4768334"/>
            <a:ext cx="4847802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프레스는 스레드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프로세스는 스레드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개를 가지는 것을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확인할 수 있다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 descr="C:\3학년1학기과제\운영체제\4장 실습 과제 - pThread\6_pthread 캡처 2_230410\pthr2 터미널1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2431415"/>
            <a:ext cx="4657725" cy="723900"/>
          </a:xfrm>
          <a:prstGeom prst="rect">
            <a:avLst/>
          </a:prstGeom>
          <a:noFill/>
        </p:spPr>
      </p:pic>
      <p:pic>
        <p:nvPicPr>
          <p:cNvPr id="5123" name="Picture 3" descr="C:\3학년1학기과제\운영체제\4장 실습 과제 - pThread\6_pthread 캡처 2_230410\pthr2 터미널1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4095" y="4441508"/>
            <a:ext cx="4676775" cy="1400175"/>
          </a:xfrm>
          <a:prstGeom prst="rect">
            <a:avLst/>
          </a:prstGeom>
          <a:noFill/>
        </p:spPr>
      </p:pic>
      <p:pic>
        <p:nvPicPr>
          <p:cNvPr id="5124" name="Picture 4" descr="C:\3학년1학기과제\운영체제\4장 실습 과제 - pThread\6_pthread 캡처 2_230410\pthr2 터미널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3015" y="3555048"/>
            <a:ext cx="3124200" cy="8953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6888480" y="2936240"/>
            <a:ext cx="568960" cy="151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319520" y="3576320"/>
            <a:ext cx="3169920" cy="34544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319520" y="3931920"/>
            <a:ext cx="3169920" cy="53848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547241" y="3599934"/>
            <a:ext cx="112883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부모 프로세스</a:t>
            </a:r>
            <a:endParaRPr lang="en-US" altLang="ko-KR" sz="1200" smtClean="0">
              <a:solidFill>
                <a:srgbClr val="0070C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37081" y="4036814"/>
            <a:ext cx="1133644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자식 프로세스</a:t>
            </a:r>
            <a:endParaRPr lang="en-US" altLang="ko-KR" sz="1200" smtClean="0">
              <a:solidFill>
                <a:srgbClr val="0070C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스레드 </a:t>
            </a:r>
            <a:r>
              <a:rPr lang="en-US" altLang="ko-KR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개</a:t>
            </a:r>
            <a:r>
              <a:rPr lang="en-US" altLang="ko-KR" sz="1200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200" smtClean="0">
              <a:solidFill>
                <a:srgbClr val="0070C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924560" y="3108960"/>
            <a:ext cx="497840" cy="133096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8601" y="3203694"/>
            <a:ext cx="4264309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함수를 통해 프로세스를 생성하고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프로세스에서 스레드를 생성 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*runner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함수가 호출 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상황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바뀌고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함수가 동작 해 프로그램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blocking.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94121" y="5845294"/>
            <a:ext cx="4697312" cy="10156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여기서 주의할 점은 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한 프로세스 내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’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에서 여러 개의 스레드는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프로세스 내의 자원을 공유하지만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pPr marL="342900" indent="-342900"/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fork() 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동작을 통해 프로세스 자체가 </a:t>
            </a:r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개가 되었다는 점을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기억한다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자식 프로세스의 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가 되었지만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부모 프로세스의 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value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는 여전히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으로 출력된다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다음과 같은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p.187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4.11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의 수정된 버전을  아래와 같이 두 개의 터미널에서 실행하고 결과 분석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pthread API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설명 분석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 시 다음과 같이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–pthread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옵션을 기술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$ gcc –pthread prog.c 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소스 작성하고 실행 시작 후 문자 입력 전 대기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생성하고 다음을 실행하고 출력 분석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$ ps –am -L 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문자 입력하고 실행 결과 분석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다음 프로그램을  아래와 같이 두 개의 터미널에서 실행하고 결과 분석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소스 작성하고 실행 시작 후 문자 입력 전 대기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생성하고 다음을 실행하고 출력 분석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$ ps –am -L 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터미널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문자 입력하고 실행 결과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pthr1.c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작성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컴파일 시 오류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31816"/>
          <a:stretch>
            <a:fillRect/>
          </a:stretch>
        </p:blipFill>
        <p:spPr bwMode="auto">
          <a:xfrm>
            <a:off x="1028064" y="1983740"/>
            <a:ext cx="5069822" cy="4874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187440" y="5181600"/>
            <a:ext cx="497840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교재에 있는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pthr1.c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 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‘atoi’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함수 사용에 오류가 있는 모습 확인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68851" r="22604"/>
          <a:stretch>
            <a:fillRect/>
          </a:stretch>
        </p:blipFill>
        <p:spPr bwMode="auto">
          <a:xfrm>
            <a:off x="6199503" y="2001520"/>
            <a:ext cx="411773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 descr="C:\3학년1학기과제\운영체제\4장 실습 과제 - pThread\6_pthread 캡처 2_230410\경고메시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658" y="4402138"/>
            <a:ext cx="5750640" cy="68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2" name="Picture 2" descr="C:\3학년1학기과제\운영체제\4장 실습 과제 - pThread\6_pthread 캡처 2_230410\phr1c - 수정.PNG"/>
          <p:cNvPicPr>
            <a:picLocks noChangeAspect="1" noChangeArrowheads="1"/>
          </p:cNvPicPr>
          <p:nvPr/>
        </p:nvPicPr>
        <p:blipFill>
          <a:blip r:embed="rId4" cstate="print"/>
          <a:srcRect t="6933" r="71186" b="90259"/>
          <a:stretch>
            <a:fillRect/>
          </a:stretch>
        </p:blipFill>
        <p:spPr bwMode="auto">
          <a:xfrm>
            <a:off x="6197599" y="5831840"/>
            <a:ext cx="2346961" cy="327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6187440" y="6187440"/>
            <a:ext cx="497840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헤더파일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&lt;stdlib.h&gt;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추가해서 해결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pthr1.c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수정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설명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 descr="C:\3학년1학기과제\운영체제\4장 실습 과제 - pThread\6_pthread 캡처 2_230410\phr1c - 수정.PNG"/>
          <p:cNvPicPr>
            <a:picLocks noChangeAspect="1" noChangeArrowheads="1"/>
          </p:cNvPicPr>
          <p:nvPr/>
        </p:nvPicPr>
        <p:blipFill>
          <a:blip r:embed="rId2" cstate="print"/>
          <a:srcRect b="29892"/>
          <a:stretch>
            <a:fillRect/>
          </a:stretch>
        </p:blipFill>
        <p:spPr bwMode="auto">
          <a:xfrm>
            <a:off x="1026160" y="2012633"/>
            <a:ext cx="4795520" cy="481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69218"/>
          <a:stretch>
            <a:fillRect/>
          </a:stretch>
        </p:blipFill>
        <p:spPr bwMode="auto">
          <a:xfrm>
            <a:off x="5884545" y="1991360"/>
            <a:ext cx="5243440" cy="227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564640" y="4094480"/>
            <a:ext cx="3992880" cy="589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05161" y="4300974"/>
            <a:ext cx="226696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인수가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개가 아니면 오류 처리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4320" y="4785360"/>
            <a:ext cx="4277360" cy="609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9641" y="4910574"/>
            <a:ext cx="1826141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값이 음수이면 오류 처리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45401" y="2116575"/>
            <a:ext cx="2573639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-pthread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라이브러리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헤더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기본 입출력 헤더파일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-atoi()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사용 위한 헤더파일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5680" y="2214880"/>
            <a:ext cx="1483360" cy="447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5680" y="2753360"/>
            <a:ext cx="1910080" cy="335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63561" y="2787134"/>
            <a:ext cx="266290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sum, runner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원형 선언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54480" y="3667760"/>
            <a:ext cx="1493520" cy="335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5641" y="3701534"/>
            <a:ext cx="2239716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id,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속성 각각 변수 선언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31401" y="5438894"/>
            <a:ext cx="2252540" cy="10156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속성값 초기화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생성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 때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runner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함수가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적재되어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호출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스레드가 종료 될 때까지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wait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2" name="Picture 4" descr="C:\3학년1학기과제\운영체제\4장 실습 과제 - pThread\6_pthread 캡처 2_230410\pthr1 컴파일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703" y="5316538"/>
            <a:ext cx="5298938" cy="27146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878320" y="5659120"/>
            <a:ext cx="476504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헤더파일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&lt;stdlib.h&gt;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추가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 atoi()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함수 이용 위함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 시 정상적으로 동작하는 것을 확인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13840" y="5496560"/>
            <a:ext cx="3251200" cy="883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03680" y="6416040"/>
            <a:ext cx="1971040" cy="248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42681" y="6414254"/>
            <a:ext cx="206979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종료 후 결과값 출력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93801" y="2421374"/>
            <a:ext cx="243066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atoi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함수를 통해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param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정수로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63321" y="2970014"/>
            <a:ext cx="251395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param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합을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sum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10400" y="2428240"/>
            <a:ext cx="159512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390640" y="2763520"/>
            <a:ext cx="2296160" cy="548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10960" y="3373120"/>
            <a:ext cx="3474720" cy="375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3161" y="3772654"/>
            <a:ext cx="22254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의도적으로 프로그램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blocking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90640" y="3840480"/>
            <a:ext cx="159512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891161" y="4138414"/>
            <a:ext cx="1369286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종료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반환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pthr1.c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터미널에서 실행 관찰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 descr="C:\3학년1학기과제\운영체제\4장 실습 과제 - pThread\6_pthread 캡처 2_230410\aout1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190" y="2568575"/>
            <a:ext cx="4019550" cy="533400"/>
          </a:xfrm>
          <a:prstGeom prst="rect">
            <a:avLst/>
          </a:prstGeom>
          <a:noFill/>
        </p:spPr>
      </p:pic>
      <p:pic>
        <p:nvPicPr>
          <p:cNvPr id="4" name="Picture 3" descr="C:\3학년1학기과제\운영체제\4장 실습 과제 - pThread\6_pthread 캡처 2_230410\aout10000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833" y="3809365"/>
            <a:ext cx="3990975" cy="1038225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5781040" y="2021840"/>
            <a:ext cx="40640" cy="4683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71014" y="2004814"/>
            <a:ext cx="2478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1 – 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pthr1.c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8134" y="1984494"/>
            <a:ext cx="513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2 – ps –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am -L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을 통해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프로세스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동작 관찰</a:t>
            </a:r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1066800" y="3058160"/>
            <a:ext cx="497840" cy="73152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71641" y="3132574"/>
            <a:ext cx="4164923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10,000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입력 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10,000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계산하도록 함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스레드 생성까지 제대로 동작 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*runner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함수가 구동 되고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있는 모습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getchar()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명령에서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blocking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된 것 확인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95721" y="4900414"/>
            <a:ext cx="408156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 하나를 입력하니 정상적으로 결괏값이 출력되는 모습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248400" y="2750185"/>
            <a:ext cx="4165600" cy="1395095"/>
            <a:chOff x="6248400" y="2750185"/>
            <a:chExt cx="4165600" cy="1395095"/>
          </a:xfrm>
        </p:grpSpPr>
        <p:pic>
          <p:nvPicPr>
            <p:cNvPr id="29" name="Picture 5" descr="C:\3학년1학기과제\운영체제\4장 실습 과제 - pThread\6_pthread 캡처 2_230410\aout10000_터미널2-2.PNG"/>
            <p:cNvPicPr>
              <a:picLocks noChangeAspect="1" noChangeArrowheads="1"/>
            </p:cNvPicPr>
            <p:nvPr/>
          </p:nvPicPr>
          <p:blipFill>
            <a:blip r:embed="rId4" cstate="print"/>
            <a:srcRect t="38830" r="90225"/>
            <a:stretch>
              <a:fillRect/>
            </a:stretch>
          </p:blipFill>
          <p:spPr bwMode="auto">
            <a:xfrm>
              <a:off x="6300470" y="2875280"/>
              <a:ext cx="4113530" cy="1270000"/>
            </a:xfrm>
            <a:prstGeom prst="rect">
              <a:avLst/>
            </a:prstGeom>
            <a:noFill/>
          </p:spPr>
        </p:pic>
        <p:pic>
          <p:nvPicPr>
            <p:cNvPr id="14" name="Picture 4" descr="C:\3학년1학기과제\운영체제\4장 실습 과제 - pThread\6_pthread 캡처 2_230410\aout10000_터미널2-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13805" y="2750185"/>
              <a:ext cx="4095750" cy="371475"/>
            </a:xfrm>
            <a:prstGeom prst="rect">
              <a:avLst/>
            </a:prstGeom>
            <a:noFill/>
          </p:spPr>
        </p:pic>
        <p:pic>
          <p:nvPicPr>
            <p:cNvPr id="1029" name="Picture 5" descr="C:\3학년1학기과제\운영체제\4장 실습 과제 - pThread\6_pthread 캡처 2_230410\aout10000_터미널2-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12230" y="3558540"/>
              <a:ext cx="3105150" cy="542925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6248400" y="3142735"/>
              <a:ext cx="74168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</a:t>
              </a:r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7200" y="303097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경량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55840" y="302081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실행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터미널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이름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28000" y="3091935"/>
              <a:ext cx="74168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CPU</a:t>
              </a: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사용시간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879840" y="3112255"/>
              <a:ext cx="97536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시작 명령어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888480" y="2936240"/>
            <a:ext cx="568960" cy="1178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14761" y="4189214"/>
            <a:ext cx="4157357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 스레드를 구분하는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LWP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통해 같은 프로세스 안에서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스레드가 다른 것을 확인할 수 있다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1-1. 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스레드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개로 분할 해 계산하기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간단한 아이디어 스케치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64640" y="2133600"/>
            <a:ext cx="3600000" cy="4287520"/>
            <a:chOff x="1564640" y="2133600"/>
            <a:chExt cx="3600000" cy="4287520"/>
          </a:xfrm>
        </p:grpSpPr>
        <p:sp>
          <p:nvSpPr>
            <p:cNvPr id="22" name="직사각형 21"/>
            <p:cNvSpPr/>
            <p:nvPr/>
          </p:nvSpPr>
          <p:spPr>
            <a:xfrm>
              <a:off x="1564640" y="2133600"/>
              <a:ext cx="3600000" cy="428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64640" y="2143760"/>
              <a:ext cx="3600000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561481" y="2136894"/>
            <a:ext cx="11833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2000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rPr>
              <a:t>프로세스</a:t>
            </a:r>
            <a:endParaRPr lang="en-US" altLang="ko-KR" sz="2000" smtClean="0">
              <a:solidFill>
                <a:schemeClr val="bg1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64640" y="2540000"/>
            <a:ext cx="3600000" cy="955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54480" y="3505200"/>
            <a:ext cx="720000" cy="290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6000" y="3505200"/>
            <a:ext cx="720000" cy="290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17520" y="3505200"/>
            <a:ext cx="720000" cy="290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49040" y="3505200"/>
            <a:ext cx="720000" cy="290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80560" y="3505200"/>
            <a:ext cx="684000" cy="290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582426">
            <a:off x="1508760" y="3798147"/>
            <a:ext cx="861907" cy="242824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582426">
            <a:off x="2199640" y="3798147"/>
            <a:ext cx="861907" cy="242824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rot="582426">
            <a:off x="2931160" y="3848947"/>
            <a:ext cx="861907" cy="242824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rot="582426">
            <a:off x="3682999" y="3838787"/>
            <a:ext cx="861907" cy="242824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 rot="582426">
            <a:off x="4414520" y="3808307"/>
            <a:ext cx="861907" cy="2428240"/>
          </a:xfrm>
          <a:custGeom>
            <a:avLst/>
            <a:gdLst>
              <a:gd name="connsiteX0" fmla="*/ 330200 w 861907"/>
              <a:gd name="connsiteY0" fmla="*/ 2094653 h 2428240"/>
              <a:gd name="connsiteX1" fmla="*/ 817880 w 861907"/>
              <a:gd name="connsiteY1" fmla="*/ 2135293 h 2428240"/>
              <a:gd name="connsiteX2" fmla="*/ 66040 w 861907"/>
              <a:gd name="connsiteY2" fmla="*/ 336973 h 2428240"/>
              <a:gd name="connsiteX3" fmla="*/ 421640 w 861907"/>
              <a:gd name="connsiteY3" fmla="*/ 113453 h 24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907" h="2428240">
                <a:moveTo>
                  <a:pt x="330200" y="2094653"/>
                </a:moveTo>
                <a:cubicBezTo>
                  <a:pt x="596053" y="2261446"/>
                  <a:pt x="861907" y="2428240"/>
                  <a:pt x="817880" y="2135293"/>
                </a:cubicBezTo>
                <a:cubicBezTo>
                  <a:pt x="773853" y="1842346"/>
                  <a:pt x="132080" y="673946"/>
                  <a:pt x="66040" y="336973"/>
                </a:cubicBezTo>
                <a:cubicBezTo>
                  <a:pt x="0" y="0"/>
                  <a:pt x="352213" y="142240"/>
                  <a:pt x="421640" y="11345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71641" y="3528814"/>
            <a:ext cx="7040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2841" y="3518654"/>
            <a:ext cx="7232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24521" y="3508494"/>
            <a:ext cx="72487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3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66201" y="3508494"/>
            <a:ext cx="73129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77401" y="3508494"/>
            <a:ext cx="7232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4201" y="2624574"/>
            <a:ext cx="3089564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mtClean="0">
                <a:solidFill>
                  <a:srgbClr val="993300"/>
                </a:solidFill>
                <a:latin typeface="a시월구일1" pitchFamily="18" charset="-127"/>
                <a:ea typeface="a시월구일1" pitchFamily="18" charset="-127"/>
              </a:rPr>
              <a:t>전역변수</a:t>
            </a:r>
            <a:endParaRPr lang="en-US" altLang="ko-KR" sz="1400" smtClean="0">
              <a:solidFill>
                <a:srgbClr val="9933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2400" smtClean="0">
                <a:solidFill>
                  <a:srgbClr val="993300"/>
                </a:solidFill>
                <a:latin typeface="a시월구일1" pitchFamily="18" charset="-127"/>
                <a:ea typeface="a시월구일1" pitchFamily="18" charset="-127"/>
              </a:rPr>
              <a:t>sum, </a:t>
            </a:r>
            <a:r>
              <a:rPr lang="en-US" altLang="ko-KR" sz="2400" smtClean="0">
                <a:solidFill>
                  <a:srgbClr val="993300"/>
                </a:solidFill>
                <a:latin typeface="a시월구일1" pitchFamily="18" charset="-127"/>
                <a:ea typeface="a시월구일1" pitchFamily="18" charset="-127"/>
              </a:rPr>
              <a:t>max, </a:t>
            </a:r>
            <a:r>
              <a:rPr lang="en-US" altLang="ko-KR" sz="2400" smtClean="0">
                <a:solidFill>
                  <a:srgbClr val="993300"/>
                </a:solidFill>
                <a:latin typeface="a시월구일1" pitchFamily="18" charset="-127"/>
                <a:ea typeface="a시월구일1" pitchFamily="18" charset="-127"/>
              </a:rPr>
              <a:t>min, count</a:t>
            </a:r>
            <a:endParaRPr lang="en-US" altLang="ko-KR" sz="2400" smtClean="0">
              <a:solidFill>
                <a:srgbClr val="9933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81081" y="2299454"/>
            <a:ext cx="4086696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2000" smtClean="0">
                <a:latin typeface="a시월구일1" pitchFamily="18" charset="-127"/>
                <a:ea typeface="a시월구일1" pitchFamily="18" charset="-127"/>
              </a:rPr>
              <a:t>(ex) 1 ~ 10,000</a:t>
            </a:r>
            <a:r>
              <a:rPr lang="ko-KR" altLang="en-US" sz="2000" smtClean="0">
                <a:latin typeface="a시월구일1" pitchFamily="18" charset="-127"/>
                <a:ea typeface="a시월구일1" pitchFamily="18" charset="-127"/>
              </a:rPr>
              <a:t>까지의 합을 구할 때</a:t>
            </a:r>
            <a:endParaRPr lang="en-US" altLang="ko-KR" sz="20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13020" y="2868414"/>
            <a:ext cx="1003801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1)</a:t>
            </a:r>
          </a:p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 ~ 2000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75128" y="2858254"/>
            <a:ext cx="1317990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2001 ~ 4000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84967" y="2858254"/>
            <a:ext cx="1319592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4001 ~ 6000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56569" y="2858254"/>
            <a:ext cx="1316387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4)</a:t>
            </a:r>
          </a:p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6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001 ~ 8000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061366" y="2848094"/>
            <a:ext cx="1406154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8001 ~ 10000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242560" y="3149600"/>
            <a:ext cx="264160" cy="28448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319520" y="3149600"/>
            <a:ext cx="538480" cy="28448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650480" y="3139440"/>
            <a:ext cx="538480" cy="28448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890000" y="3149600"/>
            <a:ext cx="538480" cy="28448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109200" y="3129280"/>
            <a:ext cx="538480" cy="28448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08320" y="3139440"/>
            <a:ext cx="528320" cy="28448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000240" y="3139440"/>
            <a:ext cx="528320" cy="28448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300720" y="3139440"/>
            <a:ext cx="528320" cy="28448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9560560" y="3139440"/>
            <a:ext cx="528320" cy="28448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0800080" y="3129280"/>
            <a:ext cx="528320" cy="28448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hape 64"/>
          <p:cNvCxnSpPr>
            <a:stCxn id="54" idx="4"/>
            <a:endCxn id="55" idx="4"/>
          </p:cNvCxnSpPr>
          <p:nvPr/>
        </p:nvCxnSpPr>
        <p:spPr>
          <a:xfrm rot="16200000" flipH="1">
            <a:off x="5981700" y="2827020"/>
            <a:ext cx="12700" cy="1214120"/>
          </a:xfrm>
          <a:prstGeom prst="curvedConnector3">
            <a:avLst>
              <a:gd name="adj1" fmla="val 356000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4"/>
          <p:cNvCxnSpPr>
            <a:stCxn id="55" idx="4"/>
            <a:endCxn id="56" idx="4"/>
          </p:cNvCxnSpPr>
          <p:nvPr/>
        </p:nvCxnSpPr>
        <p:spPr>
          <a:xfrm rot="5400000" flipH="1" flipV="1">
            <a:off x="7249160" y="2763520"/>
            <a:ext cx="10160" cy="1330960"/>
          </a:xfrm>
          <a:prstGeom prst="curvedConnector3">
            <a:avLst>
              <a:gd name="adj1" fmla="val -4950002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64"/>
          <p:cNvCxnSpPr>
            <a:stCxn id="56" idx="4"/>
            <a:endCxn id="57" idx="4"/>
          </p:cNvCxnSpPr>
          <p:nvPr/>
        </p:nvCxnSpPr>
        <p:spPr>
          <a:xfrm rot="16200000" flipH="1">
            <a:off x="8534400" y="2809240"/>
            <a:ext cx="10160" cy="1239520"/>
          </a:xfrm>
          <a:prstGeom prst="curvedConnector3">
            <a:avLst>
              <a:gd name="adj1" fmla="val 5450002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64"/>
          <p:cNvCxnSpPr>
            <a:stCxn id="57" idx="4"/>
            <a:endCxn id="58" idx="4"/>
          </p:cNvCxnSpPr>
          <p:nvPr/>
        </p:nvCxnSpPr>
        <p:spPr>
          <a:xfrm rot="5400000" flipH="1" flipV="1">
            <a:off x="9758680" y="2814320"/>
            <a:ext cx="20320" cy="1219200"/>
          </a:xfrm>
          <a:prstGeom prst="curvedConnector3">
            <a:avLst>
              <a:gd name="adj1" fmla="val -202500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290383" y="4006334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전역변수 </a:t>
            </a:r>
            <a:r>
              <a:rPr lang="en-US" altLang="ko-KR" sz="1600" smtClean="0">
                <a:solidFill>
                  <a:srgbClr val="FFC000"/>
                </a:solidFill>
                <a:latin typeface="a시월구일1" pitchFamily="18" charset="-127"/>
                <a:ea typeface="a시월구일1" pitchFamily="18" charset="-127"/>
              </a:rPr>
              <a:t>min</a:t>
            </a:r>
            <a:endParaRPr lang="ko-KR" altLang="en-US" sz="1600">
              <a:solidFill>
                <a:srgbClr val="FFC000"/>
              </a:solidFill>
            </a:endParaRPr>
          </a:p>
        </p:txBody>
      </p:sp>
      <p:cxnSp>
        <p:nvCxnSpPr>
          <p:cNvPr id="83" name="Shape 64"/>
          <p:cNvCxnSpPr>
            <a:stCxn id="59" idx="4"/>
            <a:endCxn id="60" idx="4"/>
          </p:cNvCxnSpPr>
          <p:nvPr/>
        </p:nvCxnSpPr>
        <p:spPr>
          <a:xfrm rot="16200000" flipH="1">
            <a:off x="6568440" y="2727960"/>
            <a:ext cx="12700" cy="1391920"/>
          </a:xfrm>
          <a:prstGeom prst="curvedConnector3">
            <a:avLst>
              <a:gd name="adj1" fmla="val 3080001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64"/>
          <p:cNvCxnSpPr>
            <a:stCxn id="60" idx="4"/>
            <a:endCxn id="61" idx="4"/>
          </p:cNvCxnSpPr>
          <p:nvPr/>
        </p:nvCxnSpPr>
        <p:spPr>
          <a:xfrm rot="16200000" flipH="1">
            <a:off x="7914640" y="2773680"/>
            <a:ext cx="12700" cy="1300480"/>
          </a:xfrm>
          <a:prstGeom prst="curvedConnector3">
            <a:avLst>
              <a:gd name="adj1" fmla="val 3720001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4"/>
          <p:cNvCxnSpPr>
            <a:stCxn id="61" idx="4"/>
            <a:endCxn id="62" idx="4"/>
          </p:cNvCxnSpPr>
          <p:nvPr/>
        </p:nvCxnSpPr>
        <p:spPr>
          <a:xfrm rot="16200000" flipH="1">
            <a:off x="9194800" y="2794000"/>
            <a:ext cx="12700" cy="1259840"/>
          </a:xfrm>
          <a:prstGeom prst="curvedConnector3">
            <a:avLst>
              <a:gd name="adj1" fmla="val 3560001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64"/>
          <p:cNvCxnSpPr>
            <a:stCxn id="62" idx="4"/>
            <a:endCxn id="63" idx="4"/>
          </p:cNvCxnSpPr>
          <p:nvPr/>
        </p:nvCxnSpPr>
        <p:spPr>
          <a:xfrm rot="5400000" flipH="1" flipV="1">
            <a:off x="10439400" y="2799080"/>
            <a:ext cx="10160" cy="1239520"/>
          </a:xfrm>
          <a:prstGeom prst="curvedConnector3">
            <a:avLst>
              <a:gd name="adj1" fmla="val -5250002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068383" y="3996174"/>
            <a:ext cx="1418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전역변수 </a:t>
            </a:r>
            <a:r>
              <a:rPr lang="en-US" altLang="ko-KR" sz="160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max</a:t>
            </a:r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102" name="Shape 64"/>
          <p:cNvCxnSpPr/>
          <p:nvPr/>
        </p:nvCxnSpPr>
        <p:spPr>
          <a:xfrm rot="16200000" flipH="1">
            <a:off x="6388100" y="3741420"/>
            <a:ext cx="12700" cy="1214120"/>
          </a:xfrm>
          <a:prstGeom prst="curvedConnector3">
            <a:avLst>
              <a:gd name="adj1" fmla="val 3560001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64"/>
          <p:cNvCxnSpPr/>
          <p:nvPr/>
        </p:nvCxnSpPr>
        <p:spPr>
          <a:xfrm rot="16200000" flipH="1">
            <a:off x="7647940" y="3792220"/>
            <a:ext cx="12700" cy="1214120"/>
          </a:xfrm>
          <a:prstGeom prst="curvedConnector3">
            <a:avLst>
              <a:gd name="adj1" fmla="val 3560001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64"/>
          <p:cNvCxnSpPr/>
          <p:nvPr/>
        </p:nvCxnSpPr>
        <p:spPr>
          <a:xfrm rot="16200000" flipH="1">
            <a:off x="8917940" y="3792220"/>
            <a:ext cx="12700" cy="1214120"/>
          </a:xfrm>
          <a:prstGeom prst="curvedConnector3">
            <a:avLst>
              <a:gd name="adj1" fmla="val 3560001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64"/>
          <p:cNvCxnSpPr/>
          <p:nvPr/>
        </p:nvCxnSpPr>
        <p:spPr>
          <a:xfrm rot="16200000" flipH="1">
            <a:off x="10198100" y="3741420"/>
            <a:ext cx="12700" cy="1214120"/>
          </a:xfrm>
          <a:prstGeom prst="curvedConnector3">
            <a:avLst>
              <a:gd name="adj1" fmla="val 3560001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910143" y="4758174"/>
            <a:ext cx="91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  <a:latin typeface="a시월구일1" pitchFamily="18" charset="-127"/>
                <a:ea typeface="a시월구일1" pitchFamily="18" charset="-127"/>
              </a:rPr>
              <a:t>count+1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210623" y="4788654"/>
            <a:ext cx="91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  <a:latin typeface="a시월구일1" pitchFamily="18" charset="-127"/>
                <a:ea typeface="a시월구일1" pitchFamily="18" charset="-127"/>
              </a:rPr>
              <a:t>count+1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429823" y="4788654"/>
            <a:ext cx="91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  <a:latin typeface="a시월구일1" pitchFamily="18" charset="-127"/>
                <a:ea typeface="a시월구일1" pitchFamily="18" charset="-127"/>
              </a:rPr>
              <a:t>count+1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781103" y="4748014"/>
            <a:ext cx="91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  <a:latin typeface="a시월구일1" pitchFamily="18" charset="-127"/>
                <a:ea typeface="a시월구일1" pitchFamily="18" charset="-127"/>
              </a:rPr>
              <a:t>count+1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90303" y="5459214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총합 </a:t>
            </a:r>
            <a:r>
              <a:rPr lang="en-US" altLang="ko-KR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sum</a:t>
            </a:r>
            <a:r>
              <a:rPr lang="ko-KR" altLang="en-US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mtClean="0">
                <a:solidFill>
                  <a:srgbClr val="0070C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300361" y="5804654"/>
            <a:ext cx="3182281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스레드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id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는 배열에 할당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반복문을 이용 해 스레드 생성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반복문을 이용 해 스레드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1-1. 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스레드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개로 분할 해 계산하기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pthr1-1.c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main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 descr="C:\Users\최민규\Downloads\5등분 코드01.PNG"/>
          <p:cNvPicPr>
            <a:picLocks noChangeAspect="1" noChangeArrowheads="1"/>
          </p:cNvPicPr>
          <p:nvPr/>
        </p:nvPicPr>
        <p:blipFill>
          <a:blip r:embed="rId2" cstate="print"/>
          <a:srcRect b="33781"/>
          <a:stretch>
            <a:fillRect/>
          </a:stretch>
        </p:blipFill>
        <p:spPr bwMode="auto">
          <a:xfrm>
            <a:off x="832484" y="1971675"/>
            <a:ext cx="5472679" cy="4825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Users\최민규\Downloads\5등분 코드01.PNG"/>
          <p:cNvPicPr>
            <a:picLocks noChangeAspect="1" noChangeArrowheads="1"/>
          </p:cNvPicPr>
          <p:nvPr/>
        </p:nvPicPr>
        <p:blipFill>
          <a:blip r:embed="rId2" cstate="print"/>
          <a:srcRect t="66732"/>
          <a:stretch>
            <a:fillRect/>
          </a:stretch>
        </p:blipFill>
        <p:spPr bwMode="auto">
          <a:xfrm>
            <a:off x="6350000" y="1991360"/>
            <a:ext cx="5201920" cy="230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822960" y="2682240"/>
            <a:ext cx="2357120" cy="223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" y="3190240"/>
            <a:ext cx="98552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76720" y="2001520"/>
            <a:ext cx="4765040" cy="467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07200" y="2550160"/>
            <a:ext cx="261112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 descr="C:\Users\최민규\Downloads\5등분 코드01.PNG"/>
          <p:cNvPicPr>
            <a:picLocks noChangeAspect="1" noChangeArrowheads="1"/>
          </p:cNvPicPr>
          <p:nvPr/>
        </p:nvPicPr>
        <p:blipFill>
          <a:blip r:embed="rId2" cstate="print"/>
          <a:srcRect l="71680" t="93722" r="14258"/>
          <a:stretch>
            <a:fillRect/>
          </a:stretch>
        </p:blipFill>
        <p:spPr bwMode="auto">
          <a:xfrm>
            <a:off x="3241040" y="4521199"/>
            <a:ext cx="1717040" cy="18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직사각형 29"/>
          <p:cNvSpPr/>
          <p:nvPr/>
        </p:nvSpPr>
        <p:spPr>
          <a:xfrm>
            <a:off x="1300480" y="4521200"/>
            <a:ext cx="1930400" cy="223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58201" y="2655054"/>
            <a:ext cx="2359941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개수를 전역 상수로 선언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88681" y="4504174"/>
            <a:ext cx="284244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id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할당할 변수를 배열로 선언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42441" y="3041134"/>
            <a:ext cx="2433680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각각의 스레드가 모두 종료되도록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join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복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16761" y="2512814"/>
            <a:ext cx="2182008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생성된 전역 상수 만큼 스레드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생성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runner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적재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호출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1-1. 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스레드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개로 분할 해 계산하기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pthr1-1.c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*runner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8" name="Picture 4" descr="C:\Users\최민규\Downloads\5등분 코드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80" y="2075478"/>
            <a:ext cx="4900612" cy="319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757680" y="2997200"/>
            <a:ext cx="302768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24521" y="2685534"/>
            <a:ext cx="2576346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 스레드 별 중간 합을 할당할 변수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7840" y="4399280"/>
            <a:ext cx="1158240" cy="335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7680" y="2702560"/>
            <a:ext cx="1229360" cy="182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37360" y="3332480"/>
            <a:ext cx="2600960" cy="314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98681" y="3102094"/>
            <a:ext cx="3559116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 스레드 별로 더해야 할 범위를 정해줘야 함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→ 전역변수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min, max, count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통해 범위 한정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29" name="구부러진 연결선 28"/>
          <p:cNvCxnSpPr>
            <a:stCxn id="25" idx="1"/>
            <a:endCxn id="26" idx="1"/>
          </p:cNvCxnSpPr>
          <p:nvPr/>
        </p:nvCxnSpPr>
        <p:spPr>
          <a:xfrm rot="10800000" flipV="1">
            <a:off x="1737360" y="2794000"/>
            <a:ext cx="20320" cy="695960"/>
          </a:xfrm>
          <a:prstGeom prst="curvedConnector3">
            <a:avLst>
              <a:gd name="adj1" fmla="val 207500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7" idx="0"/>
            <a:endCxn id="19" idx="3"/>
          </p:cNvCxnSpPr>
          <p:nvPr/>
        </p:nvCxnSpPr>
        <p:spPr>
          <a:xfrm rot="16200000" flipH="1" flipV="1">
            <a:off x="6823287" y="1064167"/>
            <a:ext cx="17026" cy="4092879"/>
          </a:xfrm>
          <a:prstGeom prst="curvedConnector4">
            <a:avLst>
              <a:gd name="adj1" fmla="val -2953848"/>
              <a:gd name="adj2" fmla="val 5436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0"/>
          <p:cNvCxnSpPr>
            <a:stCxn id="27" idx="2"/>
            <a:endCxn id="24" idx="3"/>
          </p:cNvCxnSpPr>
          <p:nvPr/>
        </p:nvCxnSpPr>
        <p:spPr>
          <a:xfrm rot="5400000">
            <a:off x="5400580" y="1089260"/>
            <a:ext cx="1003161" cy="5952159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1-1. pthr1-1.c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터미널에서 실행 관찰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81040" y="2021840"/>
            <a:ext cx="40640" cy="4683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71014" y="2004814"/>
            <a:ext cx="269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1 – 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pthr1-1.c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8134" y="1984494"/>
            <a:ext cx="513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터미널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2 – ps –</a:t>
            </a:r>
            <a:r>
              <a:rPr lang="en-US" altLang="ko-KR" smtClean="0">
                <a:latin typeface="a시월구일1" pitchFamily="18" charset="-127"/>
                <a:ea typeface="a시월구일1" pitchFamily="18" charset="-127"/>
              </a:rPr>
              <a:t>am -L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을 통해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프로세스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동작 관찰</a:t>
            </a:r>
            <a:endParaRPr lang="ko-KR" altLang="en-US"/>
          </a:p>
        </p:txBody>
      </p:sp>
      <p:grpSp>
        <p:nvGrpSpPr>
          <p:cNvPr id="3" name="그룹 39"/>
          <p:cNvGrpSpPr/>
          <p:nvPr/>
        </p:nvGrpSpPr>
        <p:grpSpPr>
          <a:xfrm>
            <a:off x="6248400" y="2750185"/>
            <a:ext cx="4165600" cy="1395095"/>
            <a:chOff x="6248400" y="2750185"/>
            <a:chExt cx="4165600" cy="1395095"/>
          </a:xfrm>
        </p:grpSpPr>
        <p:pic>
          <p:nvPicPr>
            <p:cNvPr id="29" name="Picture 5" descr="C:\3학년1학기과제\운영체제\4장 실습 과제 - pThread\6_pthread 캡처 2_230410\aout10000_터미널2-2.PNG"/>
            <p:cNvPicPr>
              <a:picLocks noChangeAspect="1" noChangeArrowheads="1"/>
            </p:cNvPicPr>
            <p:nvPr/>
          </p:nvPicPr>
          <p:blipFill>
            <a:blip r:embed="rId2" cstate="print"/>
            <a:srcRect t="38830" r="90225"/>
            <a:stretch>
              <a:fillRect/>
            </a:stretch>
          </p:blipFill>
          <p:spPr bwMode="auto">
            <a:xfrm>
              <a:off x="6300470" y="2875280"/>
              <a:ext cx="4113530" cy="1270000"/>
            </a:xfrm>
            <a:prstGeom prst="rect">
              <a:avLst/>
            </a:prstGeom>
            <a:noFill/>
          </p:spPr>
        </p:pic>
        <p:pic>
          <p:nvPicPr>
            <p:cNvPr id="14" name="Picture 4" descr="C:\3학년1학기과제\운영체제\4장 실습 과제 - pThread\6_pthread 캡처 2_230410\aout10000_터미널2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3805" y="2750185"/>
              <a:ext cx="4095750" cy="371475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6248400" y="3142735"/>
              <a:ext cx="74168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</a:t>
              </a:r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7200" y="303097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경량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ID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55840" y="3020815"/>
              <a:ext cx="74168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실행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터미널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 이름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28000" y="3091935"/>
              <a:ext cx="74168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CPU</a:t>
              </a: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사용시간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879840" y="3112255"/>
              <a:ext cx="97536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프로세스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pPr marL="342900" indent="-342900" algn="ctr"/>
              <a:r>
                <a:rPr lang="ko-KR" altLang="en-US" sz="1050" b="1" smtClean="0">
                  <a:solidFill>
                    <a:schemeClr val="bg1"/>
                  </a:solidFill>
                  <a:latin typeface="a시월구일1" pitchFamily="18" charset="-127"/>
                  <a:ea typeface="a시월구일1" pitchFamily="18" charset="-127"/>
                </a:rPr>
                <a:t>시작 명령어</a:t>
              </a:r>
              <a:endParaRPr lang="en-US" altLang="ko-KR" sz="1050" b="1" smtClean="0">
                <a:solidFill>
                  <a:schemeClr val="bg1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214761" y="4189214"/>
            <a:ext cx="4544834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스레드가 여러 개 일 때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getchar()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넣어서 여러 개의 스레드가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실행 중인 상황을 보이고 싶었으나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버퍼의 문제인지 프로그램이 비정상적으로 실행 되어 제외하였음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 descr="C:\Users\최민규\Downloads\5등분 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9975" y="2377440"/>
            <a:ext cx="4528001" cy="4429760"/>
          </a:xfrm>
          <a:prstGeom prst="rect">
            <a:avLst/>
          </a:prstGeom>
          <a:noFill/>
        </p:spPr>
      </p:pic>
      <p:pic>
        <p:nvPicPr>
          <p:cNvPr id="3075" name="Picture 3" descr="C:\Users\최민규\Downloads\5등분 - 터미널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6995" y="3613785"/>
            <a:ext cx="3076575" cy="371475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6888480" y="2936240"/>
            <a:ext cx="568960" cy="1178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46480" y="3149600"/>
            <a:ext cx="2489200" cy="568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6480" y="3789680"/>
            <a:ext cx="2804160" cy="568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46480" y="4460240"/>
            <a:ext cx="2804160" cy="568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56640" y="5080000"/>
            <a:ext cx="2804160" cy="568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66800" y="5740400"/>
            <a:ext cx="2885440" cy="568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93481" y="3284974"/>
            <a:ext cx="704039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28761" y="3965694"/>
            <a:ext cx="72327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08441" y="4585454"/>
            <a:ext cx="72487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3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8761" y="5205214"/>
            <a:ext cx="731290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0521" y="5855454"/>
            <a:ext cx="723275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818</Words>
  <Application>Microsoft Office PowerPoint</Application>
  <PresentationFormat>사용자 지정</PresentationFormat>
  <Paragraphs>169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맑은 고딕</vt:lpstr>
      <vt:lpstr>Aharoni</vt:lpstr>
      <vt:lpstr>a로케트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280</cp:revision>
  <dcterms:created xsi:type="dcterms:W3CDTF">2019-02-08T07:37:09Z</dcterms:created>
  <dcterms:modified xsi:type="dcterms:W3CDTF">2023-04-11T12:14:06Z</dcterms:modified>
</cp:coreProperties>
</file>