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79" r:id="rId2"/>
    <p:sldId id="404" r:id="rId3"/>
    <p:sldId id="430" r:id="rId4"/>
    <p:sldId id="436" r:id="rId5"/>
    <p:sldId id="439" r:id="rId6"/>
    <p:sldId id="440" r:id="rId7"/>
    <p:sldId id="442" r:id="rId8"/>
    <p:sldId id="437" r:id="rId9"/>
    <p:sldId id="443" r:id="rId10"/>
  </p:sldIdLst>
  <p:sldSz cx="12192000" cy="6858000"/>
  <p:notesSz cx="6858000" cy="9144000"/>
  <p:embeddedFontLst>
    <p:embeddedFont>
      <p:font typeface="맑은 고딕" pitchFamily="50" charset="-127"/>
      <p:regular r:id="rId11"/>
      <p:bold r:id="rId12"/>
    </p:embeddedFont>
    <p:embeddedFont>
      <p:font typeface="a로케트" pitchFamily="18" charset="-127"/>
      <p:regular r:id="rId13"/>
    </p:embeddedFont>
    <p:embeddedFont>
      <p:font typeface="a시월구일2" pitchFamily="18" charset="-127"/>
      <p:regular r:id="rId14"/>
    </p:embeddedFont>
    <p:embeddedFont>
      <p:font typeface="a시월구일1" pitchFamily="18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993300"/>
    <a:srgbClr val="FFE1BB"/>
    <a:srgbClr val="E27D45"/>
    <a:srgbClr val="854311"/>
    <a:srgbClr val="5C2E0C"/>
    <a:srgbClr val="773C0F"/>
    <a:srgbClr val="904812"/>
    <a:srgbClr val="89A6C8"/>
    <a:srgbClr val="B6CDE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8" autoAdjust="0"/>
    <p:restoredTop sz="98831" autoAdjust="0"/>
  </p:normalViewPr>
  <p:slideViewPr>
    <p:cSldViewPr snapToGrid="0">
      <p:cViewPr>
        <p:scale>
          <a:sx n="75" d="100"/>
          <a:sy n="75" d="100"/>
        </p:scale>
        <p:origin x="542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운영체제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13034" y="1121979"/>
            <a:ext cx="8894212" cy="4255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20194111 </a:t>
            </a:r>
            <a:r>
              <a:rPr lang="ko-KR" altLang="en-US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 </a:t>
            </a:r>
          </a:p>
          <a:p>
            <a:pPr lvl="0" algn="ctr" latinLnBrk="0">
              <a:defRPr/>
            </a:pPr>
            <a:r>
              <a:rPr lang="en-US" altLang="ko-KR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5</a:t>
            </a:r>
            <a:r>
              <a:rPr lang="ko-KR" altLang="en-US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장 연습문제</a:t>
            </a:r>
            <a:endParaRPr lang="en-US" altLang="ko-KR" sz="4000" b="1" kern="0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279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운영체제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13034" y="1121979"/>
            <a:ext cx="8894212" cy="4255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endParaRPr lang="en-US" altLang="ko-KR" sz="4000" b="1" kern="0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2560" y="1899920"/>
            <a:ext cx="8808720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en-US" altLang="ko-KR" sz="2000" b="1" smtClean="0"/>
          </a:p>
          <a:p>
            <a:r>
              <a:rPr lang="en-US" altLang="ko-KR" sz="2000" b="1" smtClean="0"/>
              <a:t>-</a:t>
            </a:r>
            <a:r>
              <a:rPr lang="ko-KR" altLang="en-US" sz="2000" b="1" smtClean="0"/>
              <a:t>연습문제 </a:t>
            </a:r>
            <a:r>
              <a:rPr lang="en-US" altLang="ko-KR" sz="2000" b="1" smtClean="0"/>
              <a:t>5.2</a:t>
            </a:r>
            <a:endParaRPr lang="en-US" altLang="ko-KR" sz="2000" smtClean="0"/>
          </a:p>
          <a:p>
            <a:r>
              <a:rPr lang="en-US" altLang="ko-KR" sz="2000" b="1" smtClean="0"/>
              <a:t>-</a:t>
            </a:r>
            <a:r>
              <a:rPr lang="ko-KR" altLang="en-US" sz="2000" b="1" smtClean="0"/>
              <a:t>연습문제 </a:t>
            </a:r>
            <a:r>
              <a:rPr lang="en-US" altLang="ko-KR" sz="2000" b="1" smtClean="0"/>
              <a:t>5.4</a:t>
            </a:r>
          </a:p>
          <a:p>
            <a:r>
              <a:rPr lang="en-US" altLang="ko-KR" sz="2000" b="1" smtClean="0"/>
              <a:t>-</a:t>
            </a:r>
            <a:r>
              <a:rPr lang="ko-KR" altLang="en-US" sz="2000" b="1" smtClean="0"/>
              <a:t>연습문제 </a:t>
            </a:r>
            <a:r>
              <a:rPr lang="en-US" altLang="ko-KR" sz="2000" b="1" smtClean="0"/>
              <a:t>5.5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64612" y="1171694"/>
            <a:ext cx="2772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3600" b="1" kern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과제 내용</a:t>
            </a:r>
            <a:endParaRPr lang="en-US" altLang="ko-KR" sz="3600" b="1" kern="0" dirty="0" smtClean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279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연습문제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5.2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7760" y="2092960"/>
            <a:ext cx="997712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5.2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선점 스케줄링과 비선점 스케줄링의 차이점을 설명하라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7280" y="2590800"/>
            <a:ext cx="9977120" cy="181588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선점</a:t>
            </a:r>
            <a:r>
              <a:rPr lang="ko-KR" altLang="en-US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형</a:t>
            </a:r>
            <a:r>
              <a:rPr lang="ko-KR" altLang="en-US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(Preemptive)</a:t>
            </a:r>
            <a:endParaRPr lang="en-US" altLang="ko-KR" sz="16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우선순위가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높은 프로세스가 실행 중인 상황에서도 다른 프로세스가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CPU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강제로 가져갈 수 있는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방법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우선순위가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높은 작업이 빠르게 처리될 수 있도록 하며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응답성이 높은 시스템을 만들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수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있음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멀티태스킹 운영체제에서 일반적으로 선점형 사용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 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* </a:t>
            </a:r>
            <a:r>
              <a:rPr lang="ko-KR" altLang="en-US" sz="1600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즉</a:t>
            </a:r>
            <a:r>
              <a:rPr lang="en-US" altLang="ko-KR" sz="1600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실행 </a:t>
            </a:r>
            <a:r>
              <a:rPr lang="ko-KR" altLang="en-US" sz="1600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중인 프로세스가 </a:t>
            </a:r>
            <a:r>
              <a:rPr lang="en-US" altLang="ko-KR" sz="1600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CPU</a:t>
            </a:r>
            <a:r>
              <a:rPr lang="ko-KR" altLang="en-US" sz="1600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를 해제하기 전에 인터럽트나 타이머 등의 </a:t>
            </a:r>
            <a:r>
              <a:rPr lang="ko-KR" altLang="en-US" sz="1600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이벤트가 </a:t>
            </a:r>
            <a:r>
              <a:rPr lang="ko-KR" altLang="en-US" sz="1600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발생 했을 때 </a:t>
            </a:r>
            <a:endParaRPr lang="en-US" altLang="ko-KR" sz="1600" smtClean="0">
              <a:solidFill>
                <a:srgbClr val="FF0066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→ </a:t>
            </a:r>
            <a:r>
              <a:rPr lang="ko-KR" altLang="en-US" sz="1600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우선순위가 높은 다른 </a:t>
            </a:r>
            <a:r>
              <a:rPr lang="ko-KR" altLang="en-US" sz="1600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프로세스가 </a:t>
            </a:r>
            <a:r>
              <a:rPr lang="en-US" altLang="ko-KR" sz="1600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CPU</a:t>
            </a:r>
            <a:r>
              <a:rPr lang="ko-KR" altLang="en-US" sz="1600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600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가져감</a:t>
            </a:r>
            <a:r>
              <a:rPr lang="en-US" altLang="ko-KR" sz="1600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smtClean="0">
              <a:solidFill>
                <a:srgbClr val="FF0066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87120" y="4653280"/>
            <a:ext cx="9977120" cy="184665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비선점형 </a:t>
            </a:r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(Nonpreemptive)</a:t>
            </a:r>
            <a:endParaRPr lang="en-US" altLang="ko-KR" sz="16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 실행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중인 프로세스가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CPU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해제하기 전까지 다른 프로세스가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CPU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가져갈 수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없는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방법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우선순위가 높은 작업이 대기하는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경우가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발생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 실행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중인 프로세스가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CPU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계속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사용하는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경우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다른 프로세스가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CPU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가져갈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수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없음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* </a:t>
            </a:r>
            <a:r>
              <a:rPr lang="ko-KR" altLang="en-US" sz="1600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즉</a:t>
            </a:r>
            <a:r>
              <a:rPr lang="en-US" altLang="ko-KR" sz="1600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실행 </a:t>
            </a:r>
            <a:r>
              <a:rPr lang="ko-KR" altLang="en-US" sz="1600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중인 프로세스가 </a:t>
            </a:r>
            <a:r>
              <a:rPr lang="en-US" altLang="ko-KR" sz="1600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CPU</a:t>
            </a:r>
            <a:r>
              <a:rPr lang="ko-KR" altLang="en-US" sz="1600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를 해제하기 전에 인터럽트나 타이머 등의 </a:t>
            </a:r>
            <a:r>
              <a:rPr lang="ko-KR" altLang="en-US" sz="1600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이벤트가 </a:t>
            </a:r>
            <a:r>
              <a:rPr lang="ko-KR" altLang="en-US" sz="1600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발생 해도 </a:t>
            </a:r>
            <a:endParaRPr lang="en-US" altLang="ko-KR" sz="1600" smtClean="0">
              <a:solidFill>
                <a:srgbClr val="FF0066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→ </a:t>
            </a:r>
            <a:r>
              <a:rPr lang="ko-KR" altLang="en-US" sz="1600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우선순위가 높은 다른 </a:t>
            </a:r>
            <a:r>
              <a:rPr lang="ko-KR" altLang="en-US" sz="1600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프로세스가 </a:t>
            </a:r>
            <a:r>
              <a:rPr lang="en-US" altLang="ko-KR" sz="1600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CPU</a:t>
            </a:r>
            <a:r>
              <a:rPr lang="ko-KR" altLang="en-US" sz="1600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를 가져갈 수 없음</a:t>
            </a:r>
            <a:r>
              <a:rPr lang="en-US" altLang="ko-KR" sz="1600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smtClean="0">
              <a:solidFill>
                <a:srgbClr val="FF0066"/>
              </a:solidFill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연습문제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5.4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7760" y="2092960"/>
            <a:ext cx="997712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5.4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CPU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버스트 시간의 길이가 밀리초 단위로 다음과 같은 프로세스 집합을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고려하시오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97280" y="2479040"/>
            <a:ext cx="9763760" cy="156966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		</a:t>
            </a:r>
            <a:r>
              <a:rPr lang="ko-KR" altLang="en-US" sz="1600" u="sng" smtClean="0">
                <a:latin typeface="a시월구일1" pitchFamily="18" charset="-127"/>
                <a:ea typeface="a시월구일1" pitchFamily="18" charset="-127"/>
              </a:rPr>
              <a:t>프로세스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		</a:t>
            </a:r>
            <a:r>
              <a:rPr lang="ko-KR" altLang="en-US" sz="1600" u="sng" smtClean="0">
                <a:latin typeface="a시월구일1" pitchFamily="18" charset="-127"/>
                <a:ea typeface="a시월구일1" pitchFamily="18" charset="-127"/>
              </a:rPr>
              <a:t>버스트 시간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	</a:t>
            </a:r>
            <a:r>
              <a:rPr lang="ko-KR" altLang="en-US" sz="1600" u="sng" smtClean="0">
                <a:latin typeface="a시월구일1" pitchFamily="18" charset="-127"/>
                <a:ea typeface="a시월구일1" pitchFamily="18" charset="-127"/>
              </a:rPr>
              <a:t>우선 순위</a:t>
            </a:r>
            <a:endParaRPr lang="en-US" altLang="ko-KR" sz="1600" u="sng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	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	    P1		       2		      2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	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	    P2		       1		      1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	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	    P3		       8		      4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	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	    P4		       4		      2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	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	    P5		       5		      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87120" y="4114800"/>
            <a:ext cx="9977120" cy="26358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프로세스는 모두 시간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에서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P1, P2, P3, P4, P5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순서로 도착한 것으로 가정한다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pPr marL="342900" indent="-342900">
              <a:buAutoNum type="alphaLcPeriod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FCFS, SJF,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비 선점 우선순위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높은 우선순위가 높을수록 우선순위가 높음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)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및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RR(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양자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=2)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을 사용하여 이러한 프로세스의 실행을 설명하는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4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개의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Gantt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차트를 그려라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 marL="342900" indent="-342900">
              <a:buAutoNum type="alphaLcPeriod"/>
            </a:pP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b. a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부분에서 각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스케줄링 알고리즘에 대한 각 프로세스의 처리 시간은 얼마인가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?</a:t>
            </a: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c.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이러한 각 스케줄링 알고리즘에 대한 각 프로세스의 대기 시간은 얼마인가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?</a:t>
            </a: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d.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어떤 알고리즘이 최소 평균대기 시간을 보이는가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모든 프로세스에서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)?</a:t>
            </a: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연습문제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5.4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7760" y="2092960"/>
            <a:ext cx="9977120" cy="584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5.4 FCFS, SJF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비 선점 우선순위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높은 우선순위가 높을수록 우선순위가 높음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)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및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RR(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양자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=2)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을 사용하여 이러한 프로세스의 실행을 설명하는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4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개의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Gantt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차트를 그려라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87120" y="2753360"/>
            <a:ext cx="9977120" cy="403187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173461" y="2766814"/>
            <a:ext cx="10002538" cy="1239798"/>
            <a:chOff x="1173461" y="2766814"/>
            <a:chExt cx="10002538" cy="123979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81760" y="3139440"/>
              <a:ext cx="9360000" cy="485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직사각형 21"/>
            <p:cNvSpPr/>
            <p:nvPr/>
          </p:nvSpPr>
          <p:spPr>
            <a:xfrm>
              <a:off x="1173461" y="2766814"/>
              <a:ext cx="6831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mtClean="0"/>
                <a:t>FCFS</a:t>
              </a:r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371600" y="3200400"/>
              <a:ext cx="94487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P1</a:t>
              </a:r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286001" y="3190240"/>
              <a:ext cx="4876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P2</a:t>
              </a:r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830320" y="3190240"/>
              <a:ext cx="94487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P3</a:t>
              </a: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990080" y="3200400"/>
              <a:ext cx="94487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P4</a:t>
              </a:r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194800" y="3200400"/>
              <a:ext cx="94487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P5</a:t>
              </a: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209041" y="3566160"/>
              <a:ext cx="3251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0</a:t>
              </a:r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82801" y="3606800"/>
              <a:ext cx="4165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2</a:t>
              </a:r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600960" y="3596640"/>
              <a:ext cx="42671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3</a:t>
              </a:r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350001" y="3596640"/>
              <a:ext cx="508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mtClean="0"/>
                <a:t>11</a:t>
              </a:r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995920" y="3616960"/>
              <a:ext cx="94487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15</a:t>
              </a:r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0231120" y="3637280"/>
              <a:ext cx="94487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20</a:t>
              </a:r>
              <a:endParaRPr lang="ko-KR" altLang="en-US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5476241"/>
            <a:ext cx="9360000" cy="485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직사각형 39"/>
          <p:cNvSpPr/>
          <p:nvPr/>
        </p:nvSpPr>
        <p:spPr>
          <a:xfrm>
            <a:off x="2509520" y="5516880"/>
            <a:ext cx="9448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mtClean="0"/>
              <a:t>P3</a:t>
            </a: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842000" y="5527040"/>
            <a:ext cx="9448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mtClean="0"/>
              <a:t>P5</a:t>
            </a: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447280" y="5527040"/>
            <a:ext cx="9448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mtClean="0"/>
              <a:t>P1</a:t>
            </a: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859520" y="5527040"/>
            <a:ext cx="9448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mtClean="0"/>
              <a:t>P4</a:t>
            </a: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0241281" y="5527040"/>
            <a:ext cx="487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mtClean="0"/>
              <a:t>P2</a:t>
            </a:r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1203941" y="3884414"/>
            <a:ext cx="9779018" cy="1209318"/>
            <a:chOff x="1203941" y="4107934"/>
            <a:chExt cx="9779018" cy="1209318"/>
          </a:xfrm>
        </p:grpSpPr>
        <p:grpSp>
          <p:nvGrpSpPr>
            <p:cNvPr id="46" name="그룹 45"/>
            <p:cNvGrpSpPr/>
            <p:nvPr/>
          </p:nvGrpSpPr>
          <p:grpSpPr>
            <a:xfrm>
              <a:off x="1361441" y="4500881"/>
              <a:ext cx="9370159" cy="485749"/>
              <a:chOff x="1361441" y="4500881"/>
              <a:chExt cx="9370159" cy="485749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71600" y="4500881"/>
                <a:ext cx="9360000" cy="4857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직사각형 34"/>
              <p:cNvSpPr/>
              <p:nvPr/>
            </p:nvSpPr>
            <p:spPr>
              <a:xfrm>
                <a:off x="1849120" y="4531360"/>
                <a:ext cx="94487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mtClean="0"/>
                  <a:t>P1</a:t>
                </a:r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1361441" y="4531360"/>
                <a:ext cx="4876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mtClean="0"/>
                  <a:t>P2</a:t>
                </a:r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3210560" y="4551680"/>
                <a:ext cx="94487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mtClean="0"/>
                  <a:t>P4</a:t>
                </a:r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384800" y="4551680"/>
                <a:ext cx="94487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mtClean="0"/>
                  <a:t>P5</a:t>
                </a:r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8402320" y="4541520"/>
                <a:ext cx="94487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mtClean="0"/>
                  <a:t>P3</a:t>
                </a:r>
                <a:endParaRPr lang="ko-KR" altLang="en-US"/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1203941" y="4107934"/>
              <a:ext cx="5084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mtClean="0"/>
                <a:t>SJF</a:t>
              </a:r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239521" y="4927600"/>
              <a:ext cx="3251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0</a:t>
              </a:r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666241" y="4947920"/>
              <a:ext cx="3251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1</a:t>
              </a:r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590801" y="4937760"/>
              <a:ext cx="3251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3</a:t>
              </a:r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90721" y="4917440"/>
              <a:ext cx="3251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7</a:t>
              </a:r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725920" y="4917440"/>
              <a:ext cx="55879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12</a:t>
              </a:r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0424160" y="4927600"/>
              <a:ext cx="55879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20</a:t>
              </a:r>
              <a:endParaRPr lang="ko-KR" altLang="en-US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3621" y="5154414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비 선점 우선순위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249681" y="5902960"/>
            <a:ext cx="325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mtClean="0"/>
              <a:t>0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4988561" y="5892800"/>
            <a:ext cx="325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mtClean="0"/>
              <a:t>8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172960" y="5892800"/>
            <a:ext cx="50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mtClean="0"/>
              <a:t>13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117840" y="5902960"/>
            <a:ext cx="50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mtClean="0"/>
              <a:t>15</a:t>
            </a: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9987280" y="5892800"/>
            <a:ext cx="50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mtClean="0"/>
              <a:t>19</a:t>
            </a: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0485120" y="5902960"/>
            <a:ext cx="50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mtClean="0"/>
              <a:t>20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연습문제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5.4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7760" y="2092960"/>
            <a:ext cx="9977120" cy="584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5.4 FCFS, SJF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비 선점 우선순위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높은 우선순위가 높을수록 우선순위가 높음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)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및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RR(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양자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=2)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을 사용하여 이러한 프로세스의 실행을 설명하는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4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개의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Gantt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차트를 그려라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117600" y="2743200"/>
            <a:ext cx="9977120" cy="132343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1173461" y="2766814"/>
            <a:ext cx="9779018" cy="1178838"/>
            <a:chOff x="1173461" y="2766814"/>
            <a:chExt cx="9779018" cy="117883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0960" y="3149601"/>
              <a:ext cx="9360000" cy="485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" name="직사각형 62"/>
            <p:cNvSpPr/>
            <p:nvPr/>
          </p:nvSpPr>
          <p:spPr>
            <a:xfrm>
              <a:off x="1173461" y="2766814"/>
              <a:ext cx="1439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mtClean="0"/>
                <a:t>RR (</a:t>
              </a:r>
              <a:r>
                <a:rPr lang="ko-KR" altLang="en-US" smtClean="0"/>
                <a:t>양자</a:t>
              </a:r>
              <a:r>
                <a:rPr lang="en-US" altLang="ko-KR" smtClean="0"/>
                <a:t>=2)</a:t>
              </a:r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71600" y="3200400"/>
              <a:ext cx="94487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P1</a:t>
              </a:r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255521" y="3190240"/>
              <a:ext cx="4876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P2</a:t>
              </a:r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956561" y="3210560"/>
              <a:ext cx="4876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P3</a:t>
              </a:r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860801" y="3210560"/>
              <a:ext cx="4876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P4</a:t>
              </a:r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826001" y="3200400"/>
              <a:ext cx="4876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P5</a:t>
              </a:r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730241" y="3200400"/>
              <a:ext cx="4876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P3</a:t>
              </a:r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664961" y="3210560"/>
              <a:ext cx="4876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P4</a:t>
              </a:r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7589521" y="3210560"/>
              <a:ext cx="4876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P5</a:t>
              </a:r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8544561" y="3210560"/>
              <a:ext cx="4876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P3</a:t>
              </a:r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9225281" y="3200400"/>
              <a:ext cx="4876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P5</a:t>
              </a:r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9987281" y="3200400"/>
              <a:ext cx="4876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P3</a:t>
              </a:r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198881" y="3556000"/>
              <a:ext cx="3251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0</a:t>
              </a:r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082801" y="3566160"/>
              <a:ext cx="3251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2</a:t>
              </a:r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2550161" y="3566160"/>
              <a:ext cx="3251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3</a:t>
              </a:r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474721" y="3545840"/>
              <a:ext cx="3251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5</a:t>
              </a:r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19601" y="3556000"/>
              <a:ext cx="3251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7</a:t>
              </a:r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354321" y="3556000"/>
              <a:ext cx="3251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9</a:t>
              </a:r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238240" y="3556000"/>
              <a:ext cx="48767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11</a:t>
              </a:r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7162800" y="3556000"/>
              <a:ext cx="48767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13</a:t>
              </a:r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8087360" y="3566160"/>
              <a:ext cx="48767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15</a:t>
              </a:r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8981440" y="3576320"/>
              <a:ext cx="48767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17</a:t>
              </a:r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9530080" y="3566160"/>
              <a:ext cx="48767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18</a:t>
              </a:r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0464800" y="3566160"/>
              <a:ext cx="48767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20</a:t>
              </a:r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148080" y="4145280"/>
            <a:ext cx="997712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b. a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부분에서 각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스케줄링 알고리즘에 대한 각 프로세스의 처리 시간은 얼마인가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?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58240" y="4572000"/>
            <a:ext cx="9977120" cy="181588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FCFS: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P1 = 2, P2 = 1, P3 = 8, P4 = 4, P5 = 5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SJF: P1 = 2, P2 = 1, P3 = 8, P4 = 4, P5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=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5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비 선점 우선순위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: , P3 = 8, P4 = 4, P5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=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5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RR: , P3 = 8, P4 = 4, P5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=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5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연습문제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5.4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148080" y="2011680"/>
            <a:ext cx="997712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c.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이러한 각 스케줄링 알고리즘에 대한 각 프로세스의 대기 시간은 얼마인가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?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58240" y="2438400"/>
            <a:ext cx="9977120" cy="181588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FCFS: P1 = 0, P2 = 2, P3 = 3, P4 = 11, P5 = 15.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SJF: P1 = 1, P2 = 0, P3 = 12, P4 = 3, P5 = 7.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비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선점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우선순위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: P1 = 13, P2 = 19, P3 = 0, P4 = 15, P5 = 8.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RR: P1 = P1 = 0, P2 = 2, P3 = 12, P4 = 9, P5 = 13.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37920" y="4338320"/>
            <a:ext cx="997712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d.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어떤 알고리즘이 최소 평균대기 시간을 보이는가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모든 프로세스에서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)?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37920" y="4795520"/>
            <a:ext cx="9977120" cy="156966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FCFS: 6.2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SJF: 4.6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비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선점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우선순위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: 11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RR: 7.2</a:t>
            </a: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→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SJF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알고리즘이 평균대기 시간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4.6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으로 가장 짧다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연습문제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5.5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7760" y="2001520"/>
            <a:ext cx="997712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5.5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다음 프로세스는 선점형 라운드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로빈 스케줄링 알고리즘을 사용하여 스케줄링된다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97280" y="2377440"/>
            <a:ext cx="9763760" cy="181588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		</a:t>
            </a:r>
            <a:r>
              <a:rPr lang="ko-KR" altLang="en-US" sz="1600" u="sng" smtClean="0">
                <a:latin typeface="a시월구일1" pitchFamily="18" charset="-127"/>
                <a:ea typeface="a시월구일1" pitchFamily="18" charset="-127"/>
              </a:rPr>
              <a:t>프로세스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		</a:t>
            </a:r>
            <a:r>
              <a:rPr lang="ko-KR" altLang="en-US" sz="1600" u="sng" smtClean="0">
                <a:latin typeface="a시월구일1" pitchFamily="18" charset="-127"/>
                <a:ea typeface="a시월구일1" pitchFamily="18" charset="-127"/>
              </a:rPr>
              <a:t>우선순</a:t>
            </a:r>
            <a:r>
              <a:rPr lang="ko-KR" altLang="en-US" sz="1600" u="sng" smtClean="0">
                <a:latin typeface="a시월구일1" pitchFamily="18" charset="-127"/>
                <a:ea typeface="a시월구일1" pitchFamily="18" charset="-127"/>
              </a:rPr>
              <a:t>위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		  </a:t>
            </a:r>
            <a:r>
              <a:rPr lang="ko-KR" altLang="en-US" sz="1600" u="sng" smtClean="0">
                <a:latin typeface="a시월구일1" pitchFamily="18" charset="-127"/>
                <a:ea typeface="a시월구일1" pitchFamily="18" charset="-127"/>
              </a:rPr>
              <a:t>버스트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		</a:t>
            </a:r>
            <a:r>
              <a:rPr lang="ko-KR" altLang="en-US" sz="1600" u="sng" smtClean="0">
                <a:latin typeface="a시월구일1" pitchFamily="18" charset="-127"/>
                <a:ea typeface="a시월구일1" pitchFamily="18" charset="-127"/>
              </a:rPr>
              <a:t>시간</a:t>
            </a:r>
            <a:endParaRPr lang="en-US" altLang="ko-KR" sz="1600" u="sng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	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	    P1		      40		      20		   0	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	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	    P2		      30		      25		  25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	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	    P3		      30		      25		  30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	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	    P4		      35		      15		  60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	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	    P5		       5		      10		 100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		    P6		      10		      10		 105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87120" y="4277361"/>
            <a:ext cx="9977120" cy="222368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각 프로세스에는 숫자 우선순위가 할당되며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숫자가 높을수록 상대적 우선순위가 더 높다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아래에 나열된 프로세스 외에도 시스템에는 유휴작업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(CPU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자원을 소비하지 않으며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Pidle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로 식별됨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이 있다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이 작업의 우선순위는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이며 시스템에 실행 가능한 다른 프로세스가 없을 때마다 스케줄 된다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시간 할당량의 길이는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10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단위이다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프로세스가 우선순위가 높은 프로세스에 의해 선점되면 선점된 프로세스는 큐의 끝에 배치된다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  <a:p>
            <a:pPr marL="342900" indent="-342900">
              <a:buAutoNum type="alphaLcPeriod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Gantt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차트를 사용하여 프로세스의 스케줄 순서를 보여라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b.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각 프로세스에 소요되는 총처리 시간은 얼마인가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?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c.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각 프로세스의 대기 시간은 얼마인가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?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d. CPU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이용률은 얼마인가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?</a:t>
            </a: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연습문제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5.5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7760" y="2092960"/>
            <a:ext cx="997712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Gantt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차트를 사용하여 프로세스의 스케줄 순서를 보여라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117600" y="2489200"/>
            <a:ext cx="9977120" cy="181588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137920" y="4429760"/>
            <a:ext cx="997712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b.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각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프로세스에 소요되는 총처리 시간은 얼마인가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?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58240" y="4826000"/>
            <a:ext cx="997712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P1 = 20, P2 = 25, P3 = 25, P4 = 15, P5 = 10, P6 = 10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1910081" y="2448560"/>
            <a:ext cx="7927339" cy="1276251"/>
            <a:chOff x="1910081" y="2448560"/>
            <a:chExt cx="7927339" cy="1276251"/>
          </a:xfrm>
        </p:grpSpPr>
        <p:grpSp>
          <p:nvGrpSpPr>
            <p:cNvPr id="93" name="그룹 92"/>
            <p:cNvGrpSpPr/>
            <p:nvPr/>
          </p:nvGrpSpPr>
          <p:grpSpPr>
            <a:xfrm>
              <a:off x="2192020" y="3037840"/>
              <a:ext cx="7645400" cy="686971"/>
              <a:chOff x="2090420" y="2875280"/>
              <a:chExt cx="7645400" cy="686971"/>
            </a:xfrm>
          </p:grpSpPr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90420" y="2895600"/>
                <a:ext cx="7645400" cy="660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47" name="직사각형 46"/>
              <p:cNvSpPr/>
              <p:nvPr/>
            </p:nvSpPr>
            <p:spPr>
              <a:xfrm>
                <a:off x="2092961" y="3017520"/>
                <a:ext cx="65024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mtClean="0"/>
                  <a:t>P1</a:t>
                </a:r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2712721" y="3027680"/>
                <a:ext cx="65024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mtClean="0"/>
                  <a:t>P1</a:t>
                </a:r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657601" y="3027680"/>
                <a:ext cx="65024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mtClean="0"/>
                  <a:t>P2</a:t>
                </a:r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318001" y="3037840"/>
                <a:ext cx="65024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mtClean="0"/>
                  <a:t>P3</a:t>
                </a:r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4978401" y="3037840"/>
                <a:ext cx="65024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mtClean="0"/>
                  <a:t>P2</a:t>
                </a:r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5577841" y="2915920"/>
                <a:ext cx="33527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mtClean="0"/>
                  <a:t>P3</a:t>
                </a:r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882641" y="3048000"/>
                <a:ext cx="65024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mtClean="0"/>
                  <a:t>P4</a:t>
                </a:r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6532881" y="2875280"/>
                <a:ext cx="33527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mtClean="0"/>
                  <a:t>P4</a:t>
                </a:r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6858001" y="2895600"/>
                <a:ext cx="33527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mtClean="0"/>
                  <a:t>P2</a:t>
                </a:r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7172961" y="3027680"/>
                <a:ext cx="65024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mtClean="0"/>
                  <a:t>P3</a:t>
                </a:r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8432801" y="2905760"/>
                <a:ext cx="33527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mtClean="0"/>
                  <a:t>P5</a:t>
                </a:r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9387841" y="2885440"/>
                <a:ext cx="33527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mtClean="0"/>
                  <a:t>P5</a:t>
                </a:r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8747761" y="3017520"/>
                <a:ext cx="65024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mtClean="0"/>
                  <a:t>P6</a:t>
                </a:r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3362961" y="3037840"/>
                <a:ext cx="32511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mtClean="0"/>
                  <a:t>I</a:t>
                </a:r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7985761" y="3027680"/>
                <a:ext cx="32511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mtClean="0"/>
                  <a:t>I</a:t>
                </a:r>
                <a:endParaRPr lang="ko-KR" altLang="en-US"/>
              </a:p>
            </p:txBody>
          </p:sp>
        </p:grpSp>
        <p:sp>
          <p:nvSpPr>
            <p:cNvPr id="89" name="직사각형 88"/>
            <p:cNvSpPr/>
            <p:nvPr/>
          </p:nvSpPr>
          <p:spPr>
            <a:xfrm>
              <a:off x="1910081" y="2468880"/>
              <a:ext cx="6502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P1</a:t>
              </a:r>
            </a:p>
            <a:p>
              <a:pPr algn="ctr"/>
              <a:r>
                <a:rPr lang="ko-KR" altLang="en-US" smtClean="0"/>
                <a:t>↓</a:t>
              </a:r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3474721" y="2458720"/>
              <a:ext cx="6502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P2</a:t>
              </a:r>
            </a:p>
            <a:p>
              <a:pPr algn="ctr"/>
              <a:r>
                <a:rPr lang="ko-KR" altLang="en-US" smtClean="0"/>
                <a:t>↓</a:t>
              </a:r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779521" y="2458720"/>
              <a:ext cx="6502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P3</a:t>
              </a:r>
            </a:p>
            <a:p>
              <a:pPr algn="ctr"/>
              <a:r>
                <a:rPr lang="ko-KR" altLang="en-US" smtClean="0"/>
                <a:t>↓</a:t>
              </a:r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709921" y="2458720"/>
              <a:ext cx="6502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P4</a:t>
              </a:r>
            </a:p>
            <a:p>
              <a:pPr algn="ctr"/>
              <a:r>
                <a:rPr lang="ko-KR" altLang="en-US" smtClean="0"/>
                <a:t>↓</a:t>
              </a:r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239761" y="2448560"/>
              <a:ext cx="6502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P5</a:t>
              </a:r>
            </a:p>
            <a:p>
              <a:pPr algn="ctr"/>
              <a:r>
                <a:rPr lang="ko-KR" altLang="en-US" smtClean="0"/>
                <a:t>↓</a:t>
              </a:r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585201" y="2448560"/>
              <a:ext cx="6502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mtClean="0"/>
                <a:t>P6</a:t>
              </a:r>
            </a:p>
            <a:p>
              <a:pPr algn="ctr"/>
              <a:r>
                <a:rPr lang="ko-KR" altLang="en-US" smtClean="0"/>
                <a:t>↓</a:t>
              </a:r>
              <a:endParaRPr lang="ko-KR" altLang="en-US"/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2042161" y="3677920"/>
            <a:ext cx="325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mtClean="0"/>
              <a:t>0</a:t>
            </a:r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2600960" y="3698240"/>
            <a:ext cx="477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mtClean="0"/>
              <a:t>10</a:t>
            </a:r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3210560" y="3698240"/>
            <a:ext cx="477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mtClean="0"/>
              <a:t>2</a:t>
            </a:r>
            <a:r>
              <a:rPr lang="en-US" altLang="ko-KR" smtClean="0"/>
              <a:t>0</a:t>
            </a:r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3586480" y="3708400"/>
            <a:ext cx="477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mtClean="0"/>
              <a:t>2</a:t>
            </a:r>
            <a:r>
              <a:rPr lang="en-US" altLang="ko-KR" smtClean="0"/>
              <a:t>5</a:t>
            </a:r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4185920" y="3698240"/>
            <a:ext cx="477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mtClean="0"/>
              <a:t>3</a:t>
            </a:r>
            <a:r>
              <a:rPr lang="en-US" altLang="ko-KR" smtClean="0"/>
              <a:t>5</a:t>
            </a:r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4805680" y="3708400"/>
            <a:ext cx="477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mtClean="0"/>
              <a:t>4</a:t>
            </a:r>
            <a:r>
              <a:rPr lang="en-US" altLang="ko-KR" smtClean="0"/>
              <a:t>5</a:t>
            </a:r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5425440" y="3698240"/>
            <a:ext cx="477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mtClean="0"/>
              <a:t>5</a:t>
            </a:r>
            <a:r>
              <a:rPr lang="en-US" altLang="ko-KR" smtClean="0"/>
              <a:t>5</a:t>
            </a:r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5821680" y="3698240"/>
            <a:ext cx="477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mtClean="0"/>
              <a:t>60</a:t>
            </a:r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6370320" y="3688080"/>
            <a:ext cx="477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mtClean="0"/>
              <a:t>70</a:t>
            </a:r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6797040" y="3688080"/>
            <a:ext cx="477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mtClean="0"/>
              <a:t>7</a:t>
            </a:r>
            <a:r>
              <a:rPr lang="en-US" altLang="ko-KR" smtClean="0"/>
              <a:t>5</a:t>
            </a:r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7152640" y="3688080"/>
            <a:ext cx="477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mtClean="0"/>
              <a:t>80</a:t>
            </a:r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7670800" y="3718560"/>
            <a:ext cx="477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mtClean="0"/>
              <a:t>90</a:t>
            </a:r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8158480" y="3708400"/>
            <a:ext cx="629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mtClean="0"/>
              <a:t>100</a:t>
            </a:r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8625840" y="3708400"/>
            <a:ext cx="629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mtClean="0"/>
              <a:t>105</a:t>
            </a:r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9194800" y="3698240"/>
            <a:ext cx="629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mtClean="0"/>
              <a:t>115</a:t>
            </a:r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9733280" y="3698240"/>
            <a:ext cx="629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mtClean="0"/>
              <a:t>120</a:t>
            </a:r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1137920" y="5252720"/>
            <a:ext cx="997712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c.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각 프로세스의 대기 시간은 얼마인가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?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127760" y="5628640"/>
            <a:ext cx="997712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P1 = 0, P2 = 10, P3 = 35, P4 = , P5 = 10, P6 = 0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137920" y="6014720"/>
            <a:ext cx="997712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d. CPU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이용률은 얼마인가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?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158240" y="6390640"/>
            <a:ext cx="997712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(20+25+25+15+10+10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)/(120)*100 = 87.5% 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3623</TotalTime>
  <Words>923</Words>
  <Application>Microsoft Office PowerPoint</Application>
  <PresentationFormat>사용자 지정</PresentationFormat>
  <Paragraphs>225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굴림</vt:lpstr>
      <vt:lpstr>Arial</vt:lpstr>
      <vt:lpstr>맑은 고딕</vt:lpstr>
      <vt:lpstr>Aharoni</vt:lpstr>
      <vt:lpstr>a로케트</vt:lpstr>
      <vt:lpstr>a시월구일2</vt:lpstr>
      <vt:lpstr>a시월구일1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최민규</cp:lastModifiedBy>
  <cp:revision>312</cp:revision>
  <dcterms:created xsi:type="dcterms:W3CDTF">2019-02-08T07:37:09Z</dcterms:created>
  <dcterms:modified xsi:type="dcterms:W3CDTF">2023-04-30T17:27:44Z</dcterms:modified>
</cp:coreProperties>
</file>