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sldIdLst>
    <p:sldId id="379" r:id="rId2"/>
    <p:sldId id="404" r:id="rId3"/>
    <p:sldId id="430" r:id="rId4"/>
    <p:sldId id="444" r:id="rId5"/>
    <p:sldId id="447" r:id="rId6"/>
    <p:sldId id="445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8" r:id="rId16"/>
    <p:sldId id="456" r:id="rId17"/>
    <p:sldId id="457" r:id="rId18"/>
    <p:sldId id="459" r:id="rId19"/>
  </p:sldIdLst>
  <p:sldSz cx="12192000" cy="6858000"/>
  <p:notesSz cx="6858000" cy="9144000"/>
  <p:embeddedFontLst>
    <p:embeddedFont>
      <p:font typeface="맑은 고딕" pitchFamily="50" charset="-127"/>
      <p:regular r:id="rId21"/>
      <p:bold r:id="rId22"/>
    </p:embeddedFont>
    <p:embeddedFont>
      <p:font typeface="a로케트" pitchFamily="18" charset="-127"/>
      <p:regular r:id="rId23"/>
    </p:embeddedFont>
    <p:embeddedFont>
      <p:font typeface="a시월구일2" pitchFamily="18" charset="-127"/>
      <p:regular r:id="rId24"/>
    </p:embeddedFont>
    <p:embeddedFont>
      <p:font typeface="a시월구일1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3300"/>
    <a:srgbClr val="FFE1BB"/>
    <a:srgbClr val="E27D45"/>
    <a:srgbClr val="854311"/>
    <a:srgbClr val="5C2E0C"/>
    <a:srgbClr val="773C0F"/>
    <a:srgbClr val="904812"/>
    <a:srgbClr val="89A6C8"/>
    <a:srgbClr val="B6CD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8" autoAdjust="0"/>
    <p:restoredTop sz="98831" autoAdjust="0"/>
  </p:normalViewPr>
  <p:slideViewPr>
    <p:cSldViewPr snapToGrid="0">
      <p:cViewPr>
        <p:scale>
          <a:sx n="75" d="100"/>
          <a:sy n="75" d="100"/>
        </p:scale>
        <p:origin x="379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6766C-DF34-4D80-8720-2F684E983BE5}" type="datetimeFigureOut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9C371-E75E-420C-B78D-7B77D2CAE9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9C371-E75E-420C-B78D-7B77D2CAE93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운영체제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en-US" altLang="ko-KR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6</a:t>
            </a: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장 </a:t>
            </a: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실습과</a:t>
            </a: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제</a:t>
            </a: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모니터를 사용한 임의의 프로그램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760" y="209296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모니터를 사용한 임의의 프로그램 작성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:: 4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장 특별 실습에서 작성했던 프로그램 수정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99441" y="2560320"/>
            <a:ext cx="6705600" cy="3312160"/>
            <a:chOff x="1270000" y="2011680"/>
            <a:chExt cx="9682480" cy="4643120"/>
          </a:xfrm>
          <a:solidFill>
            <a:schemeClr val="bg1"/>
          </a:solidFill>
        </p:grpSpPr>
        <p:sp>
          <p:nvSpPr>
            <p:cNvPr id="25" name="직사각형 24"/>
            <p:cNvSpPr/>
            <p:nvPr/>
          </p:nvSpPr>
          <p:spPr>
            <a:xfrm>
              <a:off x="1270000" y="2011680"/>
              <a:ext cx="9682480" cy="4632960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43705" y="2296160"/>
              <a:ext cx="3738883" cy="20126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270000" y="4480560"/>
              <a:ext cx="9672320" cy="2174240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80160" y="4480560"/>
              <a:ext cx="4907280" cy="2174240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 rot="582426">
              <a:off x="3459106" y="4543052"/>
              <a:ext cx="623078" cy="1800950"/>
            </a:xfrm>
            <a:custGeom>
              <a:avLst/>
              <a:gdLst>
                <a:gd name="connsiteX0" fmla="*/ 330200 w 861907"/>
                <a:gd name="connsiteY0" fmla="*/ 2094653 h 2428240"/>
                <a:gd name="connsiteX1" fmla="*/ 817880 w 861907"/>
                <a:gd name="connsiteY1" fmla="*/ 2135293 h 2428240"/>
                <a:gd name="connsiteX2" fmla="*/ 66040 w 861907"/>
                <a:gd name="connsiteY2" fmla="*/ 336973 h 2428240"/>
                <a:gd name="connsiteX3" fmla="*/ 421640 w 861907"/>
                <a:gd name="connsiteY3" fmla="*/ 113453 h 2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907" h="2428240">
                  <a:moveTo>
                    <a:pt x="330200" y="2094653"/>
                  </a:moveTo>
                  <a:cubicBezTo>
                    <a:pt x="596053" y="2261446"/>
                    <a:pt x="861907" y="2428240"/>
                    <a:pt x="817880" y="2135293"/>
                  </a:cubicBezTo>
                  <a:cubicBezTo>
                    <a:pt x="773853" y="1842346"/>
                    <a:pt x="132080" y="673946"/>
                    <a:pt x="66040" y="336973"/>
                  </a:cubicBezTo>
                  <a:cubicBezTo>
                    <a:pt x="0" y="0"/>
                    <a:pt x="352213" y="142240"/>
                    <a:pt x="421640" y="113453"/>
                  </a:cubicBezTo>
                </a:path>
              </a:pathLst>
            </a:custGeom>
            <a:grp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rot="582426">
              <a:off x="8092066" y="4522732"/>
              <a:ext cx="623078" cy="1800950"/>
            </a:xfrm>
            <a:custGeom>
              <a:avLst/>
              <a:gdLst>
                <a:gd name="connsiteX0" fmla="*/ 330200 w 861907"/>
                <a:gd name="connsiteY0" fmla="*/ 2094653 h 2428240"/>
                <a:gd name="connsiteX1" fmla="*/ 817880 w 861907"/>
                <a:gd name="connsiteY1" fmla="*/ 2135293 h 2428240"/>
                <a:gd name="connsiteX2" fmla="*/ 66040 w 861907"/>
                <a:gd name="connsiteY2" fmla="*/ 336973 h 2428240"/>
                <a:gd name="connsiteX3" fmla="*/ 421640 w 861907"/>
                <a:gd name="connsiteY3" fmla="*/ 113453 h 2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907" h="2428240">
                  <a:moveTo>
                    <a:pt x="330200" y="2094653"/>
                  </a:moveTo>
                  <a:cubicBezTo>
                    <a:pt x="596053" y="2261446"/>
                    <a:pt x="861907" y="2428240"/>
                    <a:pt x="817880" y="2135293"/>
                  </a:cubicBezTo>
                  <a:cubicBezTo>
                    <a:pt x="773853" y="1842346"/>
                    <a:pt x="132080" y="673946"/>
                    <a:pt x="66040" y="336973"/>
                  </a:cubicBezTo>
                  <a:cubicBezTo>
                    <a:pt x="0" y="0"/>
                    <a:pt x="352213" y="142240"/>
                    <a:pt x="421640" y="113453"/>
                  </a:cubicBezTo>
                </a:path>
              </a:pathLst>
            </a:custGeom>
            <a:grp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36463" y="4536742"/>
              <a:ext cx="1974199" cy="27699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200" smtClean="0">
                  <a:solidFill>
                    <a:srgbClr val="FF0000"/>
                  </a:solidFill>
                  <a:latin typeface="a시월구일1" pitchFamily="18" charset="-127"/>
                  <a:ea typeface="a시월구일1" pitchFamily="18" charset="-127"/>
                </a:rPr>
                <a:t>스레드</a:t>
              </a:r>
              <a:r>
                <a:rPr lang="en-US" altLang="ko-KR" sz="1200" smtClean="0">
                  <a:solidFill>
                    <a:srgbClr val="FF0000"/>
                  </a:solidFill>
                  <a:latin typeface="a시월구일1" pitchFamily="18" charset="-127"/>
                  <a:ea typeface="a시월구일1" pitchFamily="18" charset="-127"/>
                </a:rPr>
                <a:t>1 (Producer)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085329" y="4524495"/>
              <a:ext cx="1722243" cy="64718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200" smtClean="0">
                  <a:solidFill>
                    <a:srgbClr val="FF0000"/>
                  </a:solidFill>
                  <a:latin typeface="a시월구일1" pitchFamily="18" charset="-127"/>
                  <a:ea typeface="a시월구일1" pitchFamily="18" charset="-127"/>
                </a:rPr>
                <a:t>스레드</a:t>
              </a:r>
              <a:r>
                <a:rPr lang="en-US" altLang="ko-KR" sz="1200" smtClean="0">
                  <a:solidFill>
                    <a:srgbClr val="FF0000"/>
                  </a:solidFill>
                  <a:latin typeface="a시월구일1" pitchFamily="18" charset="-127"/>
                  <a:ea typeface="a시월구일1" pitchFamily="18" charset="-127"/>
                </a:rPr>
                <a:t>2 (Sonsume)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90317" y="2032000"/>
              <a:ext cx="9588654" cy="474599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altLang="ko-KR" sz="1600" smtClean="0">
                  <a:latin typeface="a시월구일1" pitchFamily="18" charset="-127"/>
                  <a:ea typeface="a시월구일1" pitchFamily="18" charset="-127"/>
                </a:rPr>
                <a:t> 10</a:t>
              </a:r>
              <a:r>
                <a:rPr lang="ko-KR" altLang="en-US" sz="1600" smtClean="0">
                  <a:latin typeface="a시월구일1" pitchFamily="18" charset="-127"/>
                  <a:ea typeface="a시월구일1" pitchFamily="18" charset="-127"/>
                </a:rPr>
                <a:t>개의 정수를 저장할 수 있는 유한 버퍼</a:t>
              </a:r>
              <a:endParaRPr lang="en-US" altLang="ko-KR" sz="1600" smtClean="0">
                <a:latin typeface="a시월구일1" pitchFamily="18" charset="-127"/>
                <a:ea typeface="a시월구일1" pitchFamily="18" charset="-127"/>
              </a:endParaRPr>
            </a:p>
          </p:txBody>
        </p:sp>
        <p:sp>
          <p:nvSpPr>
            <p:cNvPr id="34" name="아래쪽 화살표 33"/>
            <p:cNvSpPr/>
            <p:nvPr/>
          </p:nvSpPr>
          <p:spPr>
            <a:xfrm rot="14036547">
              <a:off x="4419660" y="3564261"/>
              <a:ext cx="497840" cy="13560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아래쪽 화살표 34"/>
            <p:cNvSpPr/>
            <p:nvPr/>
          </p:nvSpPr>
          <p:spPr>
            <a:xfrm rot="18282902">
              <a:off x="7183181" y="3462661"/>
              <a:ext cx="497840" cy="13560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19470926">
              <a:off x="4067901" y="4432161"/>
              <a:ext cx="1449436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ko-KR" sz="1200" smtClean="0">
                  <a:solidFill>
                    <a:srgbClr val="FF0000"/>
                  </a:solidFill>
                  <a:latin typeface="a시월구일1" pitchFamily="18" charset="-127"/>
                  <a:ea typeface="a시월구일1" pitchFamily="18" charset="-127"/>
                </a:rPr>
                <a:t>0 ~ 14 </a:t>
              </a:r>
              <a:r>
                <a:rPr lang="ko-KR" altLang="en-US" sz="1200" smtClean="0">
                  <a:solidFill>
                    <a:srgbClr val="FF0000"/>
                  </a:solidFill>
                  <a:latin typeface="a시월구일1" pitchFamily="18" charset="-127"/>
                  <a:ea typeface="a시월구일1" pitchFamily="18" charset="-127"/>
                </a:rPr>
                <a:t>까지 정수를</a:t>
              </a:r>
              <a:endPara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endParaRPr>
            </a:p>
            <a:p>
              <a:r>
                <a:rPr lang="ko-KR" altLang="en-US" sz="1200" smtClean="0">
                  <a:solidFill>
                    <a:srgbClr val="FF0000"/>
                  </a:solidFill>
                  <a:latin typeface="a시월구일1" pitchFamily="18" charset="-127"/>
                  <a:ea typeface="a시월구일1" pitchFamily="18" charset="-127"/>
                </a:rPr>
                <a:t>버퍼에 추가</a:t>
              </a:r>
              <a:endParaRPr lang="ko-KR" altLang="en-US" sz="2400"/>
            </a:p>
          </p:txBody>
        </p:sp>
        <p:sp>
          <p:nvSpPr>
            <p:cNvPr id="37" name="직사각형 36"/>
            <p:cNvSpPr/>
            <p:nvPr/>
          </p:nvSpPr>
          <p:spPr>
            <a:xfrm rot="2155963">
              <a:off x="6475303" y="4401682"/>
              <a:ext cx="1491114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ko-KR" sz="1200" smtClean="0">
                  <a:solidFill>
                    <a:srgbClr val="FF0000"/>
                  </a:solidFill>
                  <a:latin typeface="a시월구일1" pitchFamily="18" charset="-127"/>
                  <a:ea typeface="a시월구일1" pitchFamily="18" charset="-127"/>
                </a:rPr>
                <a:t>0 ~ 14 </a:t>
              </a:r>
              <a:r>
                <a:rPr lang="ko-KR" altLang="en-US" sz="1200" smtClean="0">
                  <a:solidFill>
                    <a:srgbClr val="FF0000"/>
                  </a:solidFill>
                  <a:latin typeface="a시월구일1" pitchFamily="18" charset="-127"/>
                  <a:ea typeface="a시월구일1" pitchFamily="18" charset="-127"/>
                </a:rPr>
                <a:t>까지 정수를</a:t>
              </a:r>
              <a:endPara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endParaRPr>
            </a:p>
            <a:p>
              <a:r>
                <a:rPr lang="ko-KR" altLang="en-US" sz="1200" smtClean="0">
                  <a:solidFill>
                    <a:srgbClr val="FF0000"/>
                  </a:solidFill>
                  <a:latin typeface="a시월구일1" pitchFamily="18" charset="-127"/>
                  <a:ea typeface="a시월구일1" pitchFamily="18" charset="-127"/>
                </a:rPr>
                <a:t>버퍼에서 꺼내 출력</a:t>
              </a:r>
              <a:endParaRPr lang="ko-KR" altLang="en-US" sz="24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8080" y="5984240"/>
            <a:ext cx="997712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4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장 특별 실습 과제에서 위와 같이 유한 버퍼를 통해 멀티 스레드 동작을 수행하는 프로그램을 작성했었습니다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다만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스레드 동기화도 제대로 이뤄지지 않았고 동작 순서도 중구난방이었는데요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이번 과제에서 이를 수정 해 보려합니다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7345680" y="2590800"/>
            <a:ext cx="4724400" cy="3322320"/>
            <a:chOff x="1076960" y="2387599"/>
            <a:chExt cx="5770880" cy="3412349"/>
          </a:xfrm>
        </p:grpSpPr>
        <p:pic>
          <p:nvPicPr>
            <p:cNvPr id="40" name="Picture 2" descr="C:\3학년1학기과제\운영체제\4장 특별 실습 과제\실행결과 캡처.JPG"/>
            <p:cNvPicPr>
              <a:picLocks noChangeAspect="1" noChangeArrowheads="1"/>
            </p:cNvPicPr>
            <p:nvPr/>
          </p:nvPicPr>
          <p:blipFill>
            <a:blip r:embed="rId3" cstate="print"/>
            <a:srcRect l="21132" t="83583" r="71418" b="6237"/>
            <a:stretch>
              <a:fillRect/>
            </a:stretch>
          </p:blipFill>
          <p:spPr bwMode="auto">
            <a:xfrm>
              <a:off x="1076960" y="2387599"/>
              <a:ext cx="5770880" cy="3412349"/>
            </a:xfrm>
            <a:prstGeom prst="rect">
              <a:avLst/>
            </a:prstGeom>
            <a:noFill/>
          </p:spPr>
        </p:pic>
        <p:pic>
          <p:nvPicPr>
            <p:cNvPr id="41" name="Picture 2" descr="C:\3학년1학기과제\운영체제\4장 특별 실습 과제\실행결과 캡처.JPG"/>
            <p:cNvPicPr>
              <a:picLocks noChangeAspect="1" noChangeArrowheads="1"/>
            </p:cNvPicPr>
            <p:nvPr/>
          </p:nvPicPr>
          <p:blipFill>
            <a:blip r:embed="rId3" cstate="print"/>
            <a:srcRect l="692" t="50330" r="71418" b="6237"/>
            <a:stretch>
              <a:fillRect/>
            </a:stretch>
          </p:blipFill>
          <p:spPr bwMode="auto">
            <a:xfrm>
              <a:off x="3972560" y="2418080"/>
              <a:ext cx="2841914" cy="3357384"/>
            </a:xfrm>
            <a:prstGeom prst="rect">
              <a:avLst/>
            </a:prstGeom>
            <a:noFill/>
          </p:spPr>
        </p:pic>
        <p:pic>
          <p:nvPicPr>
            <p:cNvPr id="42" name="Picture 2" descr="C:\3학년1학기과제\운영체제\4장 특별 실습 과제\실행결과 캡처.JPG"/>
            <p:cNvPicPr>
              <a:picLocks noChangeAspect="1" noChangeArrowheads="1"/>
            </p:cNvPicPr>
            <p:nvPr/>
          </p:nvPicPr>
          <p:blipFill>
            <a:blip r:embed="rId3" cstate="print"/>
            <a:srcRect l="492" t="7329" r="71418" b="49839"/>
            <a:stretch>
              <a:fillRect/>
            </a:stretch>
          </p:blipFill>
          <p:spPr bwMode="auto">
            <a:xfrm>
              <a:off x="1087120" y="2397760"/>
              <a:ext cx="2863305" cy="3312160"/>
            </a:xfrm>
            <a:prstGeom prst="rect">
              <a:avLst/>
            </a:prstGeom>
            <a:noFill/>
          </p:spPr>
        </p:pic>
      </p:grpSp>
      <p:sp>
        <p:nvSpPr>
          <p:cNvPr id="43" name="직사각형 42"/>
          <p:cNvSpPr/>
          <p:nvPr/>
        </p:nvSpPr>
        <p:spPr>
          <a:xfrm>
            <a:off x="8724666" y="2361471"/>
            <a:ext cx="216685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작성했던 프로그램 실행 결과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모니터를 사용한 임의의 프로그램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760" y="209296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모니터를 사용한 임의의 프로그램 작성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:: 4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장 특별 실습에서 작성했던 프로그램 코드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690" y="2519998"/>
            <a:ext cx="5351344" cy="25295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1465" y="2722880"/>
            <a:ext cx="4250055" cy="22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1127760" y="5273040"/>
            <a:ext cx="93675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정수 배열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buf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와 정수 필드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in, out, size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가지고 있는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‘Buffer’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클래스를 정의하여 유한 버퍼를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모니터를 사용한 임의의 프로그램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169" y="2431415"/>
            <a:ext cx="6394516" cy="418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/>
          <p:cNvSpPr txBox="1"/>
          <p:nvPr/>
        </p:nvSpPr>
        <p:spPr>
          <a:xfrm>
            <a:off x="6990080" y="2432745"/>
            <a:ext cx="417576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Thread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클래스를 상속받아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Prod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스레드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클래스를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 run()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메서드를 오버라이딩 해 동작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524000" y="3881120"/>
            <a:ext cx="541528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13840" y="4246880"/>
            <a:ext cx="4064000" cy="5791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47881" y="3925054"/>
            <a:ext cx="3118161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버퍼 가득 차 있는 동안 가득 차 있다고 출력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76281" y="4433054"/>
            <a:ext cx="3018775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버퍼에 빈 공간이 생기고나면 정수값 삽입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127760" y="3545840"/>
            <a:ext cx="8991600" cy="14833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513840" y="5506720"/>
            <a:ext cx="2346960" cy="762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Shape 28"/>
          <p:cNvCxnSpPr>
            <a:stCxn id="28" idx="3"/>
            <a:endCxn id="27" idx="2"/>
          </p:cNvCxnSpPr>
          <p:nvPr/>
        </p:nvCxnSpPr>
        <p:spPr>
          <a:xfrm flipV="1">
            <a:off x="3860800" y="5029200"/>
            <a:ext cx="1762760" cy="858520"/>
          </a:xfrm>
          <a:prstGeom prst="curvedConnector2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914281" y="5753854"/>
            <a:ext cx="1653017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0 ~ 14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까지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15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번 호출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7760" y="204216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모니터를 사용한 임의의 프로그램 작성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:: 4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장 특별 실습에서 작성했던 프로그램 코드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모니터를 사용한 임의의 프로그램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37680" y="2585145"/>
            <a:ext cx="417576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Thread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클래스를 상속받아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Cons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스레드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클래스를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 run()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메서드를 오버라이딩 해 동작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999" y="2367280"/>
            <a:ext cx="5965809" cy="423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29"/>
          <p:cNvSpPr/>
          <p:nvPr/>
        </p:nvSpPr>
        <p:spPr>
          <a:xfrm>
            <a:off x="1635760" y="3992880"/>
            <a:ext cx="5019040" cy="3759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645920" y="4368800"/>
            <a:ext cx="5008880" cy="3860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722761" y="4067294"/>
            <a:ext cx="2627642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버퍼 비어있는 동안 비어있다고 출력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743081" y="4433054"/>
            <a:ext cx="2808782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버퍼에 요소 존재 시 꺼내 출력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후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삭제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270000" y="3576320"/>
            <a:ext cx="8219440" cy="14528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676400" y="5466080"/>
            <a:ext cx="2407920" cy="7924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Shape 36"/>
          <p:cNvCxnSpPr>
            <a:stCxn id="36" idx="3"/>
            <a:endCxn id="35" idx="2"/>
          </p:cNvCxnSpPr>
          <p:nvPr/>
        </p:nvCxnSpPr>
        <p:spPr>
          <a:xfrm flipV="1">
            <a:off x="4084320" y="5029200"/>
            <a:ext cx="1295400" cy="833120"/>
          </a:xfrm>
          <a:prstGeom prst="curvedConnector2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914281" y="5753854"/>
            <a:ext cx="1653017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0 ~ 14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까지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15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번 호출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7920" y="200152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모니터를 사용한 임의의 프로그램 작성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:: 4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장 특별 실습에서 작성했던 프로그램 코드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모니터를 사용한 임의의 프로그램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44640" y="5440105"/>
            <a:ext cx="4378960" cy="107721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유한 버퍼 객체 생성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생성자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소비자 스레드 객체 생성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실행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사실상 </a:t>
            </a:r>
            <a:r>
              <a:rPr lang="en-US" altLang="ko-KR" sz="16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Main() </a:t>
            </a:r>
            <a:r>
              <a:rPr lang="ko-KR" altLang="en-US" sz="16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동작까지 세 개의 스레드 동작</a:t>
            </a:r>
            <a:endParaRPr lang="en-US" altLang="ko-KR" sz="1600" b="1" smtClean="0">
              <a:solidFill>
                <a:srgbClr val="FF0066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748" y="2446338"/>
            <a:ext cx="58388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1595120" y="3769360"/>
            <a:ext cx="3820160" cy="3860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554480" y="4348480"/>
            <a:ext cx="4856480" cy="9753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493401" y="3732014"/>
            <a:ext cx="2677336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유한 버퍼의 크기를 상수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10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으로 선언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유한 버퍼 객체 생성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39881" y="4585454"/>
            <a:ext cx="3767442" cy="6463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생산자 스레드 객체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소비자 스레드 객체 생성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start()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메서드를 통해 스레드 동작 실행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(start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메서드는 스레드 동작들을 동시에 실행시켜줌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37920" y="200152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모니터를 사용한 임의의 프로그램 작성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:: 4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장 특별 실습에서 작성했던 프로그램 코드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모니터를 사용한 임의의 프로그램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grpSp>
        <p:nvGrpSpPr>
          <p:cNvPr id="3" name="그룹 21"/>
          <p:cNvGrpSpPr/>
          <p:nvPr/>
        </p:nvGrpSpPr>
        <p:grpSpPr>
          <a:xfrm>
            <a:off x="1076960" y="2387599"/>
            <a:ext cx="5770880" cy="3412349"/>
            <a:chOff x="1076960" y="2387599"/>
            <a:chExt cx="5770880" cy="3412349"/>
          </a:xfrm>
        </p:grpSpPr>
        <p:pic>
          <p:nvPicPr>
            <p:cNvPr id="25" name="Picture 2" descr="C:\3학년1학기과제\운영체제\4장 특별 실습 과제\실행결과 캡처.JPG"/>
            <p:cNvPicPr>
              <a:picLocks noChangeAspect="1" noChangeArrowheads="1"/>
            </p:cNvPicPr>
            <p:nvPr/>
          </p:nvPicPr>
          <p:blipFill>
            <a:blip r:embed="rId2" cstate="print"/>
            <a:srcRect l="21132" t="83583" r="71418" b="6237"/>
            <a:stretch>
              <a:fillRect/>
            </a:stretch>
          </p:blipFill>
          <p:spPr bwMode="auto">
            <a:xfrm>
              <a:off x="1076960" y="2387599"/>
              <a:ext cx="5770880" cy="3412349"/>
            </a:xfrm>
            <a:prstGeom prst="rect">
              <a:avLst/>
            </a:prstGeom>
            <a:noFill/>
          </p:spPr>
        </p:pic>
        <p:pic>
          <p:nvPicPr>
            <p:cNvPr id="24" name="Picture 2" descr="C:\3학년1학기과제\운영체제\4장 특별 실습 과제\실행결과 캡처.JPG"/>
            <p:cNvPicPr>
              <a:picLocks noChangeAspect="1" noChangeArrowheads="1"/>
            </p:cNvPicPr>
            <p:nvPr/>
          </p:nvPicPr>
          <p:blipFill>
            <a:blip r:embed="rId2" cstate="print"/>
            <a:srcRect l="692" t="50330" r="71418" b="6237"/>
            <a:stretch>
              <a:fillRect/>
            </a:stretch>
          </p:blipFill>
          <p:spPr bwMode="auto">
            <a:xfrm>
              <a:off x="3972560" y="2418080"/>
              <a:ext cx="2841914" cy="3357384"/>
            </a:xfrm>
            <a:prstGeom prst="rect">
              <a:avLst/>
            </a:prstGeom>
            <a:noFill/>
          </p:spPr>
        </p:pic>
        <p:pic>
          <p:nvPicPr>
            <p:cNvPr id="6146" name="Picture 2" descr="C:\3학년1학기과제\운영체제\4장 특별 실습 과제\실행결과 캡처.JPG"/>
            <p:cNvPicPr>
              <a:picLocks noChangeAspect="1" noChangeArrowheads="1"/>
            </p:cNvPicPr>
            <p:nvPr/>
          </p:nvPicPr>
          <p:blipFill>
            <a:blip r:embed="rId2" cstate="print"/>
            <a:srcRect l="492" t="7329" r="71418" b="49839"/>
            <a:stretch>
              <a:fillRect/>
            </a:stretch>
          </p:blipFill>
          <p:spPr bwMode="auto">
            <a:xfrm>
              <a:off x="1087120" y="2397760"/>
              <a:ext cx="2863305" cy="3312160"/>
            </a:xfrm>
            <a:prstGeom prst="rect">
              <a:avLst/>
            </a:prstGeom>
            <a:noFill/>
          </p:spPr>
        </p:pic>
      </p:grpSp>
      <p:sp>
        <p:nvSpPr>
          <p:cNvPr id="26" name="TextBox 25"/>
          <p:cNvSpPr txBox="1"/>
          <p:nvPr/>
        </p:nvSpPr>
        <p:spPr>
          <a:xfrm>
            <a:off x="1076960" y="5856665"/>
            <a:ext cx="948944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스레드 동작 순서가 뒤죽박죽인 것을 알 수 있고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앞의 코드에서 보면 따로 동기화 해주는 내용이 없음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37920" y="200152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모니터를 사용한 임의의 프로그램 작성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:: 4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장 특별 실습에서 작성했던 프로그램 코드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모니터를 사용한 임의의 프로그램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97280" y="2001520"/>
            <a:ext cx="476504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프로그램 수정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:: Buffer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클래스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351088" y="2434908"/>
            <a:ext cx="7286625" cy="2333625"/>
            <a:chOff x="2351088" y="2434908"/>
            <a:chExt cx="7286625" cy="23336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51088" y="2434908"/>
              <a:ext cx="7286625" cy="233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3007360" y="3027680"/>
              <a:ext cx="6593840" cy="203200"/>
            </a:xfrm>
            <a:prstGeom prst="rect">
              <a:avLst/>
            </a:prstGeom>
            <a:solidFill>
              <a:srgbClr val="FFFF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02000" y="4358640"/>
              <a:ext cx="1361440" cy="243840"/>
            </a:xfrm>
            <a:prstGeom prst="rect">
              <a:avLst/>
            </a:prstGeom>
            <a:solidFill>
              <a:srgbClr val="FFFF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513840" y="5049520"/>
            <a:ext cx="936752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생산자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소비자 스레드의 순서를 나타낼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flag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변수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a_turn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을 속성으로 추가함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a_turn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true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일 때 생산자 스레드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false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일 때 소비자 스레드가 동작하도록 구성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모니터를 사용한 임의의 프로그램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97280" y="2001520"/>
            <a:ext cx="732536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프로그램 수정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:: Buffer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클래스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– addInt()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13840" y="5384800"/>
            <a:ext cx="9367520" cy="107721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synchronized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키워드를 이용 해 스레드 간 동기화를 맞춰주고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a_turn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true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일 때 버퍼가 가득 차 있는지 검사 후 값을 추가하는 동작 수행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notify();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통해 소비자 스레드를 깨움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a_turn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false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로 바꾸고 순서 돌아올 때까지 대기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6393" y="2467928"/>
            <a:ext cx="65817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3556000" y="2479040"/>
            <a:ext cx="1087120" cy="213360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850640" y="4013200"/>
            <a:ext cx="2966720" cy="975360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모니터를 사용한 임의의 프로그램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97280" y="2001520"/>
            <a:ext cx="732536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프로그램 수정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::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실행결과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17360" y="2560320"/>
            <a:ext cx="340360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스레드 간 동기화도 적용되고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버퍼에서 삽입과 삭제를 번갈아가며 수행하는 것을 확인할 수 있다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2" cstate="print"/>
          <a:srcRect l="75530" t="55536" b="17656"/>
          <a:stretch>
            <a:fillRect/>
          </a:stretch>
        </p:blipFill>
        <p:spPr bwMode="auto">
          <a:xfrm>
            <a:off x="1107440" y="2509519"/>
            <a:ext cx="5537200" cy="370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 b="44133"/>
          <a:stretch>
            <a:fillRect/>
          </a:stretch>
        </p:blipFill>
        <p:spPr bwMode="auto">
          <a:xfrm>
            <a:off x="1108710" y="2486660"/>
            <a:ext cx="2781300" cy="3639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 t="55536"/>
          <a:stretch>
            <a:fillRect/>
          </a:stretch>
        </p:blipFill>
        <p:spPr bwMode="auto">
          <a:xfrm>
            <a:off x="3862070" y="2499360"/>
            <a:ext cx="2782800" cy="289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운영체제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2560" y="1899920"/>
            <a:ext cx="8808720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-</a:t>
            </a:r>
            <a:r>
              <a:rPr lang="ko-KR" altLang="en-US" sz="2000" b="1" smtClean="0"/>
              <a:t>앞의 자바 동기화의 은행 입출금 예 </a:t>
            </a:r>
            <a:r>
              <a:rPr lang="en-US" altLang="ko-KR" sz="2000" b="1" smtClean="0"/>
              <a:t>monitorTest0, 1,2 </a:t>
            </a:r>
            <a:r>
              <a:rPr lang="ko-KR" altLang="en-US" sz="2000" b="1" smtClean="0"/>
              <a:t>프로그램들을 작성하고 실행 분석</a:t>
            </a:r>
            <a:endParaRPr lang="en-US" altLang="ko-KR" sz="2000" b="1" smtClean="0"/>
          </a:p>
          <a:p>
            <a:endParaRPr lang="ko-KR" altLang="en-US" sz="2000" smtClean="0"/>
          </a:p>
          <a:p>
            <a:r>
              <a:rPr lang="en-US" altLang="ko-KR" sz="2000" b="1" smtClean="0"/>
              <a:t>-</a:t>
            </a:r>
            <a:r>
              <a:rPr lang="ko-KR" altLang="en-US" sz="2000" b="1" smtClean="0"/>
              <a:t>자바</a:t>
            </a:r>
            <a:r>
              <a:rPr lang="en-US" altLang="ko-KR" sz="2000" b="1" smtClean="0"/>
              <a:t>(C,C++, Python </a:t>
            </a:r>
            <a:r>
              <a:rPr lang="ko-KR" altLang="en-US" sz="2000" b="1" smtClean="0"/>
              <a:t>등</a:t>
            </a:r>
            <a:r>
              <a:rPr lang="en-US" altLang="ko-KR" sz="2000" b="1" smtClean="0"/>
              <a:t>) </a:t>
            </a:r>
            <a:r>
              <a:rPr lang="ko-KR" altLang="en-US" sz="2000" b="1" smtClean="0"/>
              <a:t>모니터를 사용한 임의의 프로그램 작성</a:t>
            </a:r>
            <a:endParaRPr lang="ko-KR" altLang="en-US" sz="2000"/>
          </a:p>
        </p:txBody>
      </p:sp>
      <p:sp>
        <p:nvSpPr>
          <p:cNvPr id="11" name="직사각형 10"/>
          <p:cNvSpPr/>
          <p:nvPr/>
        </p:nvSpPr>
        <p:spPr>
          <a:xfrm>
            <a:off x="1464612" y="1171694"/>
            <a:ext cx="2772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과제 내용</a:t>
            </a:r>
            <a:endParaRPr lang="en-US" altLang="ko-KR" sz="3600" b="1" kern="0" dirty="0" smtClean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8998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monitorTest0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760" y="209296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monitorTest0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코드 작성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265" y="2466340"/>
            <a:ext cx="5093335" cy="2375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1015" y="2463483"/>
            <a:ext cx="4057650" cy="3800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355600" y="4917440"/>
            <a:ext cx="5181600" cy="156966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프로그램의 메인메서드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은행계좌 객체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b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선언하고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입금 스레드 객체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와 출금 스레드 객체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w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각각 선언 및 실행하여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결과값을 출력한다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*throws InterruptedException</a:t>
            </a:r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을 통해 스레드 동작 중 인터럽트 되는 경우를 처리하도록 코드 작성</a:t>
            </a:r>
            <a:r>
              <a:rPr lang="en-US" altLang="ko-KR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56880" y="5801360"/>
            <a:ext cx="368808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은행계좌 클래스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계좌 잔액을 속성으로 갖고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입금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출금에 대한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deposit, withdraw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메서드를 갖는다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monitorTest0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760" y="209296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monitorTest0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코드 작성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9990" y="2587624"/>
            <a:ext cx="4187520" cy="282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6073" y="2618104"/>
            <a:ext cx="3989659" cy="281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995680" y="5486400"/>
            <a:ext cx="469392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입금 스레드 클래스에서는 은행계좌 객체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b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생성자로 받아 속성으로 할당하고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1000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원씩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100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번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총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10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만원을 입금한다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0" y="5527040"/>
            <a:ext cx="469392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출금 스레드 클래스에서는 은행계좌 객체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b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생성자로 받아 속성으로 할당하고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1000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원씩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100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번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총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10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만원을 출금한다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monitorTest0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760" y="209296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monitorTest0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실행 결과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443" y="2539365"/>
            <a:ext cx="9896475" cy="1047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1148080" y="3637280"/>
            <a:ext cx="997712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스레드 동작 간 동기화가 적용되지 않아 입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출금 순서가 고르지 않고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잘못된 결괏값이 출력되는 것을 확인 할 수 있음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monitorTest1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760" y="209296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monitorTest0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코드에서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BankAccount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클래스 수정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2218" y="2647633"/>
            <a:ext cx="5114925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1899920" y="3058160"/>
            <a:ext cx="1087120" cy="152400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920240" y="4378960"/>
            <a:ext cx="1087120" cy="152400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370320" y="2692400"/>
            <a:ext cx="5110480" cy="132343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deposit()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withdraw()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메서드에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synchronized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키워드를 추가하여 스레드 동기화가 이루어지도록 수정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즉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스레드 간의 충돌을 막아서 동기화가 이루어지게 되어 계좌의 잔액이 정상적으로 반영됨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monitorTest1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760" y="209296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monitorTest1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실행결과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078" y="2639695"/>
            <a:ext cx="99155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1117600" y="3677920"/>
            <a:ext cx="997712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동기화를 거쳐 입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출금 동작의 결괏값이 제대로 출력되는 것을 확인할 수 있음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하지만 입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출금 동작 순서는 아직까지 무작위로 동작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monitorTest2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760" y="205232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monitorTest1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코드에서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BankAccount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클래스 수정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32000" y="4277360"/>
            <a:ext cx="812800" cy="182880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989013" y="2413000"/>
            <a:ext cx="10224135" cy="3284220"/>
            <a:chOff x="989013" y="2545080"/>
            <a:chExt cx="10224135" cy="328422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b="51888"/>
            <a:stretch>
              <a:fillRect/>
            </a:stretch>
          </p:blipFill>
          <p:spPr bwMode="auto">
            <a:xfrm>
              <a:off x="989013" y="2545080"/>
              <a:ext cx="5133975" cy="3042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t="48153"/>
            <a:stretch>
              <a:fillRect/>
            </a:stretch>
          </p:blipFill>
          <p:spPr bwMode="auto">
            <a:xfrm>
              <a:off x="6079173" y="2550160"/>
              <a:ext cx="5133975" cy="3279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직사각형 23"/>
            <p:cNvSpPr/>
            <p:nvPr/>
          </p:nvSpPr>
          <p:spPr>
            <a:xfrm>
              <a:off x="7112000" y="4287520"/>
              <a:ext cx="812800" cy="182880"/>
            </a:xfrm>
            <a:prstGeom prst="rect">
              <a:avLst/>
            </a:prstGeom>
            <a:solidFill>
              <a:srgbClr val="FFFF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56080" y="2936240"/>
              <a:ext cx="1981200" cy="182880"/>
            </a:xfrm>
            <a:prstGeom prst="rect">
              <a:avLst/>
            </a:prstGeom>
            <a:solidFill>
              <a:srgbClr val="FFFF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021840" y="4480560"/>
              <a:ext cx="2875280" cy="833120"/>
            </a:xfrm>
            <a:prstGeom prst="rect">
              <a:avLst/>
            </a:prstGeom>
            <a:solidFill>
              <a:srgbClr val="FFFF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81520" y="2763520"/>
              <a:ext cx="3342640" cy="944880"/>
            </a:xfrm>
            <a:prstGeom prst="rect">
              <a:avLst/>
            </a:prstGeom>
            <a:solidFill>
              <a:srgbClr val="FFFF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112000" y="4490720"/>
              <a:ext cx="1229360" cy="203200"/>
            </a:xfrm>
            <a:prstGeom prst="rect">
              <a:avLst/>
            </a:prstGeom>
            <a:solidFill>
              <a:srgbClr val="FFFF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117600" y="5740400"/>
            <a:ext cx="9977120" cy="107721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d_turn :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입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출금 순서를 나타낼 플래그로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true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일 때 입금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false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일 때 출금 순서를 지칭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deposit: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입금 메서드에서 입금 동작 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d_turn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false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로 바꾸고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notify()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통해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withdraw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스레드를 깨움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withdraw: d_turn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true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이면 계속 대기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false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일 때 출금 동작 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notify()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통해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deposit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스레드를 깨우고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d_turn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true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로 바꿔줌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monitorTest2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760" y="209296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monitorTest2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실행결과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7440" y="4226560"/>
            <a:ext cx="997712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동기화를 거쳐 입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출금 동작의 결괏값이 제대로 출력되고 있고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입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출금이 반복되며 실행되는 것까지 확인할 수 있음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3955" y="2517775"/>
            <a:ext cx="9925050" cy="161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884</Words>
  <Application>Microsoft Office PowerPoint</Application>
  <PresentationFormat>사용자 지정</PresentationFormat>
  <Paragraphs>120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굴림</vt:lpstr>
      <vt:lpstr>Arial</vt:lpstr>
      <vt:lpstr>맑은 고딕</vt:lpstr>
      <vt:lpstr>Aharoni</vt:lpstr>
      <vt:lpstr>a로케트</vt:lpstr>
      <vt:lpstr>a시월구일2</vt:lpstr>
      <vt:lpstr>a시월구일1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339</cp:revision>
  <dcterms:created xsi:type="dcterms:W3CDTF">2019-02-08T07:37:09Z</dcterms:created>
  <dcterms:modified xsi:type="dcterms:W3CDTF">2023-05-04T08:29:02Z</dcterms:modified>
</cp:coreProperties>
</file>