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79" r:id="rId2"/>
    <p:sldId id="404" r:id="rId3"/>
    <p:sldId id="430" r:id="rId4"/>
    <p:sldId id="444" r:id="rId5"/>
    <p:sldId id="460" r:id="rId6"/>
    <p:sldId id="461" r:id="rId7"/>
    <p:sldId id="462" r:id="rId8"/>
    <p:sldId id="463" r:id="rId9"/>
    <p:sldId id="464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a로케트" pitchFamily="18" charset="-127"/>
      <p:regular r:id="rId14"/>
    </p:embeddedFont>
    <p:embeddedFont>
      <p:font typeface="a시월구일2" pitchFamily="18" charset="-127"/>
      <p:regular r:id="rId15"/>
    </p:embeddedFont>
    <p:embeddedFont>
      <p:font typeface="a시월구일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8831" autoAdjust="0"/>
  </p:normalViewPr>
  <p:slideViewPr>
    <p:cSldViewPr snapToGrid="0">
      <p:cViewPr>
        <p:scale>
          <a:sx n="75" d="100"/>
          <a:sy n="75" d="100"/>
        </p:scale>
        <p:origin x="-1013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766C-DF34-4D80-8720-2F684E983BE5}" type="datetimeFigureOut">
              <a:rPr lang="ko-KR" altLang="en-US" smtClean="0"/>
              <a:pPr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9C371-E75E-420C-B78D-7B77D2CAE9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9C371-E75E-420C-B78D-7B77D2CAE93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7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실습과제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27084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유한 버퍼의 생산자</a:t>
            </a:r>
            <a:r>
              <a:rPr lang="en-US" altLang="ko-KR" sz="2000" b="1" smtClean="0"/>
              <a:t>, </a:t>
            </a:r>
            <a:r>
              <a:rPr lang="ko-KR" altLang="en-US" sz="2000" b="1" smtClean="0"/>
              <a:t>소비자 프로그램을 세마포</a:t>
            </a:r>
            <a:r>
              <a:rPr lang="en-US" altLang="ko-KR" sz="2000" b="1" smtClean="0"/>
              <a:t>(C, </a:t>
            </a:r>
            <a:r>
              <a:rPr lang="ko-KR" altLang="en-US" sz="2000" b="1" smtClean="0"/>
              <a:t>자바</a:t>
            </a:r>
            <a:r>
              <a:rPr lang="en-US" altLang="ko-KR" sz="2000" b="1" smtClean="0"/>
              <a:t>,</a:t>
            </a:r>
            <a:r>
              <a:rPr lang="ko-KR" altLang="en-US" sz="2000" b="1" smtClean="0"/>
              <a:t>파이썬  등</a:t>
            </a:r>
            <a:r>
              <a:rPr lang="en-US" altLang="ko-KR" sz="2000" b="1" smtClean="0"/>
              <a:t>)</a:t>
            </a:r>
            <a:r>
              <a:rPr lang="ko-KR" altLang="en-US" sz="2000" b="1" smtClean="0"/>
              <a:t>를 적용한 멀티스레드 프로그램으로 변환하여 작성 </a:t>
            </a:r>
            <a:endParaRPr lang="en-US" altLang="ko-KR" sz="2000" b="1" smtClean="0"/>
          </a:p>
          <a:p>
            <a:r>
              <a:rPr lang="en-US" altLang="ko-KR" sz="2000" b="1" smtClean="0"/>
              <a:t>(p.335 </a:t>
            </a:r>
            <a:r>
              <a:rPr lang="ko-KR" altLang="en-US" sz="2000" b="1" smtClean="0"/>
              <a:t>그림 </a:t>
            </a:r>
            <a:r>
              <a:rPr lang="en-US" altLang="ko-KR" sz="2000" b="1" smtClean="0"/>
              <a:t>7.9, p.337 </a:t>
            </a:r>
            <a:r>
              <a:rPr lang="ko-KR" altLang="en-US" sz="2000" b="1" smtClean="0"/>
              <a:t>그림 </a:t>
            </a:r>
            <a:r>
              <a:rPr lang="en-US" altLang="ko-KR" sz="2000" b="1" smtClean="0"/>
              <a:t>7.11 </a:t>
            </a:r>
            <a:r>
              <a:rPr lang="ko-KR" altLang="en-US" sz="2000" b="1" smtClean="0"/>
              <a:t>참조 </a:t>
            </a:r>
            <a:r>
              <a:rPr lang="en-US" altLang="ko-KR" sz="2000" b="1" smtClean="0"/>
              <a:t>)</a:t>
            </a:r>
            <a:endParaRPr lang="ko-KR" altLang="en-US" sz="2000" smtClean="0"/>
          </a:p>
          <a:p>
            <a:endParaRPr lang="en-US" altLang="ko-KR" sz="2000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생산 및 소비되는 데이터는 임의의 응용 데이터</a:t>
            </a:r>
            <a:endParaRPr lang="ko-KR" altLang="en-US" smtClean="0"/>
          </a:p>
          <a:p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소스 프로그램 및 설명</a:t>
            </a:r>
            <a:endParaRPr lang="ko-KR" altLang="en-US" smtClean="0"/>
          </a:p>
          <a:p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실행 예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998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프로그램 설계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9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유한 버퍼 생산자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프로그램 설계 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세마포 이용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4560" y="6001286"/>
            <a:ext cx="603504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위와 같은 유한 버퍼의 생산자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프로그램을 설계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작성 환경은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언어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eclipse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.’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-4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과제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6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장 과제에서 작성했던 프로그램에 세마포 동작 추가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3521" y="2590800"/>
            <a:ext cx="6705600" cy="3312160"/>
            <a:chOff x="1270000" y="2011680"/>
            <a:chExt cx="9682480" cy="4643120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270000" y="2011680"/>
              <a:ext cx="9682480" cy="463296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43705" y="2296160"/>
              <a:ext cx="3738883" cy="20126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1270000" y="4480560"/>
              <a:ext cx="9672320" cy="217424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80160" y="4480560"/>
              <a:ext cx="4907280" cy="2174240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rot="582426">
              <a:off x="3459106" y="4543052"/>
              <a:ext cx="623078" cy="1800950"/>
            </a:xfrm>
            <a:custGeom>
              <a:avLst/>
              <a:gdLst>
                <a:gd name="connsiteX0" fmla="*/ 330200 w 861907"/>
                <a:gd name="connsiteY0" fmla="*/ 2094653 h 2428240"/>
                <a:gd name="connsiteX1" fmla="*/ 817880 w 861907"/>
                <a:gd name="connsiteY1" fmla="*/ 2135293 h 2428240"/>
                <a:gd name="connsiteX2" fmla="*/ 66040 w 861907"/>
                <a:gd name="connsiteY2" fmla="*/ 336973 h 2428240"/>
                <a:gd name="connsiteX3" fmla="*/ 421640 w 861907"/>
                <a:gd name="connsiteY3" fmla="*/ 113453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907" h="2428240">
                  <a:moveTo>
                    <a:pt x="330200" y="2094653"/>
                  </a:moveTo>
                  <a:cubicBezTo>
                    <a:pt x="596053" y="2261446"/>
                    <a:pt x="861907" y="2428240"/>
                    <a:pt x="817880" y="2135293"/>
                  </a:cubicBezTo>
                  <a:cubicBezTo>
                    <a:pt x="773853" y="1842346"/>
                    <a:pt x="132080" y="673946"/>
                    <a:pt x="66040" y="336973"/>
                  </a:cubicBezTo>
                  <a:cubicBezTo>
                    <a:pt x="0" y="0"/>
                    <a:pt x="352213" y="142240"/>
                    <a:pt x="421640" y="113453"/>
                  </a:cubicBezTo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rot="582426">
              <a:off x="8092066" y="4522732"/>
              <a:ext cx="623078" cy="1800950"/>
            </a:xfrm>
            <a:custGeom>
              <a:avLst/>
              <a:gdLst>
                <a:gd name="connsiteX0" fmla="*/ 330200 w 861907"/>
                <a:gd name="connsiteY0" fmla="*/ 2094653 h 2428240"/>
                <a:gd name="connsiteX1" fmla="*/ 817880 w 861907"/>
                <a:gd name="connsiteY1" fmla="*/ 2135293 h 2428240"/>
                <a:gd name="connsiteX2" fmla="*/ 66040 w 861907"/>
                <a:gd name="connsiteY2" fmla="*/ 336973 h 2428240"/>
                <a:gd name="connsiteX3" fmla="*/ 421640 w 861907"/>
                <a:gd name="connsiteY3" fmla="*/ 113453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907" h="2428240">
                  <a:moveTo>
                    <a:pt x="330200" y="2094653"/>
                  </a:moveTo>
                  <a:cubicBezTo>
                    <a:pt x="596053" y="2261446"/>
                    <a:pt x="861907" y="2428240"/>
                    <a:pt x="817880" y="2135293"/>
                  </a:cubicBezTo>
                  <a:cubicBezTo>
                    <a:pt x="773853" y="1842346"/>
                    <a:pt x="132080" y="673946"/>
                    <a:pt x="66040" y="336973"/>
                  </a:cubicBezTo>
                  <a:cubicBezTo>
                    <a:pt x="0" y="0"/>
                    <a:pt x="352213" y="142240"/>
                    <a:pt x="421640" y="113453"/>
                  </a:cubicBezTo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6463" y="4536742"/>
              <a:ext cx="1974199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스레드</a:t>
              </a:r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1 (Producer)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85329" y="4524495"/>
              <a:ext cx="1722243" cy="64718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스레드</a:t>
              </a:r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2 (Sonsume)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90317" y="2032000"/>
              <a:ext cx="9588654" cy="474599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altLang="ko-KR" sz="1600" smtClean="0">
                  <a:latin typeface="a시월구일1" pitchFamily="18" charset="-127"/>
                  <a:ea typeface="a시월구일1" pitchFamily="18" charset="-127"/>
                </a:rPr>
                <a:t> 10</a:t>
              </a:r>
              <a:r>
                <a:rPr lang="ko-KR" altLang="en-US" sz="1600" smtClean="0">
                  <a:latin typeface="a시월구일1" pitchFamily="18" charset="-127"/>
                  <a:ea typeface="a시월구일1" pitchFamily="18" charset="-127"/>
                </a:rPr>
                <a:t>개의 정수를 저장할 수 있는 유한 버퍼</a:t>
              </a:r>
              <a:endParaRPr lang="en-US" altLang="ko-KR" sz="1600" smtClean="0"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36" name="아래쪽 화살표 35"/>
            <p:cNvSpPr/>
            <p:nvPr/>
          </p:nvSpPr>
          <p:spPr>
            <a:xfrm rot="14036547">
              <a:off x="4419660" y="3564261"/>
              <a:ext cx="497840" cy="13560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아래쪽 화살표 36"/>
            <p:cNvSpPr/>
            <p:nvPr/>
          </p:nvSpPr>
          <p:spPr>
            <a:xfrm rot="18282902">
              <a:off x="7183181" y="3462661"/>
              <a:ext cx="497840" cy="13560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9470926">
              <a:off x="4067901" y="4432161"/>
              <a:ext cx="1449436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0 ~ 14 </a:t>
              </a:r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까지 정수를</a:t>
              </a:r>
              <a:endPara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버퍼에 추가</a:t>
              </a:r>
              <a:endParaRPr lang="ko-KR" altLang="en-US" sz="2400"/>
            </a:p>
          </p:txBody>
        </p:sp>
        <p:sp>
          <p:nvSpPr>
            <p:cNvPr id="39" name="직사각형 38"/>
            <p:cNvSpPr/>
            <p:nvPr/>
          </p:nvSpPr>
          <p:spPr>
            <a:xfrm rot="2155963">
              <a:off x="6475303" y="4401682"/>
              <a:ext cx="1491114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ko-KR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0 ~ 14 </a:t>
              </a:r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까지 정수를</a:t>
              </a:r>
              <a:endPara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  <a:p>
              <a:r>
                <a:rPr lang="ko-KR" altLang="en-US" sz="1200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버퍼에서 꺼내 출력</a:t>
              </a:r>
              <a:endParaRPr lang="ko-KR" altLang="en-US" sz="24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00240" y="2526566"/>
            <a:ext cx="4145280" cy="42780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자바에서의 세마포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(Semaphore)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동작</a:t>
            </a:r>
            <a:endParaRPr lang="en-US" altLang="ko-KR" sz="1600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1. acquire():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획득하고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만약 세마포가 이미 다른 프로세스나 스레드에 의해 획득되었다면 해당 프로세스나 스레드가 세마포를 해제할 때까지 대기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 release():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해제하고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대기 중인 다른 프로세스나 스레드에게 세마포를 사용할 수 있음을 알림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세마포는 내부적으로 카운터를 유지</a:t>
            </a:r>
            <a:endParaRPr lang="en-US" altLang="ko-KR" sz="1600" smtClean="0">
              <a:solidFill>
                <a:schemeClr val="accent2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해당 카운터 값을 기준으로 프로세스나 스레드의 실행 흐름을 제어</a:t>
            </a:r>
            <a:endParaRPr lang="en-US" altLang="ko-KR" sz="1600" smtClean="0">
              <a:solidFill>
                <a:schemeClr val="accent2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카운터 값은 초기에 설정</a:t>
            </a:r>
            <a:endParaRPr lang="en-US" altLang="ko-KR" sz="1600" smtClean="0">
              <a:solidFill>
                <a:schemeClr val="accent2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*acquire() </a:t>
            </a:r>
            <a:r>
              <a:rPr lang="ko-KR" altLang="en-US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호출 시 카운터 값을 감소</a:t>
            </a:r>
            <a:r>
              <a:rPr lang="en-US" altLang="ko-KR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 *release() </a:t>
            </a:r>
            <a:r>
              <a:rPr lang="ko-KR" altLang="en-US" sz="1600" smtClean="0">
                <a:solidFill>
                  <a:schemeClr val="accent2"/>
                </a:solidFill>
                <a:latin typeface="a시월구일1" pitchFamily="18" charset="-127"/>
                <a:ea typeface="a시월구일1" pitchFamily="18" charset="-127"/>
              </a:rPr>
              <a:t>호출 시 카운터 값을 증가</a:t>
            </a:r>
            <a:endParaRPr lang="en-US" altLang="ko-KR" sz="1600" smtClean="0">
              <a:solidFill>
                <a:schemeClr val="accent2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Buffer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823" y="2667318"/>
            <a:ext cx="66198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7000240" y="2501483"/>
            <a:ext cx="4836160" cy="40318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 과제에서 작성했던 클래스에 세마포 변수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추가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empty: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버퍼에서 생산 가능한 자원의 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초기에는 버퍼의 크기와 동일한 값으로 초기화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full: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버퍼에서 소비 가능한 자원의 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초기에는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으로 초기화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empty, full </a:t>
            </a:r>
            <a:r>
              <a:rPr lang="ko-KR" altLang="en-US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세마포를 통해 버퍼가 비어있거나 꽉 찬 경우 표시</a:t>
            </a:r>
            <a:r>
              <a:rPr lang="en-US" altLang="ko-KR" sz="1600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mutex: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상호 배제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(mutual exclusion)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구현하기 위해 사용되는 변수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초기화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( 0, 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값만 가짐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잠금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(locked)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 잠금 해제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(unlocked)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상태 표현을 통해 임계 구역을 상호 배제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5680" y="3413760"/>
            <a:ext cx="2123440" cy="61976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20800" y="5537200"/>
            <a:ext cx="2479040" cy="57912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Buffer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insert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8560" y="2542123"/>
            <a:ext cx="483616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empty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통해 버퍼가 꽉 찼는지 확인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(empty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버퍼 꽉 찬 상태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mutex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통해 상호배제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임계구역 내에서 버퍼에 값 삽입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full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 값 증가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245" y="2539048"/>
            <a:ext cx="5620378" cy="222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1056640" y="2824480"/>
            <a:ext cx="1513840" cy="4064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6320" y="4033520"/>
            <a:ext cx="1524000" cy="44704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5840" y="3220720"/>
            <a:ext cx="4805680" cy="8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33001" y="3213854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임계 구역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Buffer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클래스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– remove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메서드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8560" y="2542123"/>
            <a:ext cx="483616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full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통해 버퍼가 비었는지 확인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(full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일 때 버퍼 빈 상태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mutex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세마포를 통해 상호배제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임계구역 내에서 버퍼에서 값 꺼냄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empty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 값 증가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33001" y="3213854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임계 구역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200" b="9126"/>
          <a:stretch>
            <a:fillRect/>
          </a:stretch>
        </p:blipFill>
        <p:spPr bwMode="auto">
          <a:xfrm>
            <a:off x="762000" y="2510790"/>
            <a:ext cx="5336223" cy="211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148080" y="3881120"/>
            <a:ext cx="1483360" cy="38608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78560" y="2692400"/>
            <a:ext cx="1513840" cy="4064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158240" y="3108960"/>
            <a:ext cx="4622800" cy="76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22841" y="3102094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임계 구역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 스레드와 소비자 스레드 클래스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160" y="5407243"/>
            <a:ext cx="426720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 스레드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생산자를 통해 버퍼 객체를 인수로 받음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까지 버퍼에 값 삽입 동작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1541"/>
          <a:stretch>
            <a:fillRect/>
          </a:stretch>
        </p:blipFill>
        <p:spPr bwMode="auto">
          <a:xfrm>
            <a:off x="1022985" y="2469515"/>
            <a:ext cx="4171950" cy="288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51189"/>
          <a:stretch>
            <a:fillRect/>
          </a:stretch>
        </p:blipFill>
        <p:spPr bwMode="auto">
          <a:xfrm>
            <a:off x="6631305" y="2479040"/>
            <a:ext cx="4171950" cy="29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614160" y="5437723"/>
            <a:ext cx="426720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스레드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생산자를 통해 버퍼 객체를 인수로 받음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부터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까지 버퍼에서 값을 꺼내는 동작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67280" y="4165600"/>
            <a:ext cx="2743200" cy="61976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934960" y="4216400"/>
            <a:ext cx="2783840" cy="5588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작성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메인 메서드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552283"/>
            <a:ext cx="483616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세마포 이용을 위해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java.util.concurrent.Semaphore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import.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버퍼 사이즈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상수로 선언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버퍼 객체와 각 스레드 객체를 생성하고 실행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248" y="2555875"/>
            <a:ext cx="56102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995680" y="2540000"/>
            <a:ext cx="3413760" cy="21336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7760" y="2092960"/>
            <a:ext cx="997712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실행결과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5200" y="4970363"/>
            <a:ext cx="48361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크기가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유한 버퍼에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생산자 스레드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소비자 스레드가 각각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1~15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삽입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삭제하는 과정을 확인할 수 있었다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76960" y="2692400"/>
            <a:ext cx="4921568" cy="3153834"/>
            <a:chOff x="1107440" y="2692400"/>
            <a:chExt cx="4921568" cy="315383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7709" t="24114" b="50411"/>
            <a:stretch>
              <a:fillRect/>
            </a:stretch>
          </p:blipFill>
          <p:spPr bwMode="auto">
            <a:xfrm>
              <a:off x="1107440" y="2733040"/>
              <a:ext cx="4897120" cy="3113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0411"/>
            <a:stretch>
              <a:fillRect/>
            </a:stretch>
          </p:blipFill>
          <p:spPr bwMode="auto">
            <a:xfrm>
              <a:off x="1113473" y="2695258"/>
              <a:ext cx="2466975" cy="306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49260"/>
            <a:stretch>
              <a:fillRect/>
            </a:stretch>
          </p:blipFill>
          <p:spPr bwMode="auto">
            <a:xfrm>
              <a:off x="3562033" y="2692400"/>
              <a:ext cx="2466975" cy="3136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497</Words>
  <Application>Microsoft Office PowerPoint</Application>
  <PresentationFormat>사용자 지정</PresentationFormat>
  <Paragraphs>97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Aharoni</vt:lpstr>
      <vt:lpstr>a로케트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353</cp:revision>
  <dcterms:created xsi:type="dcterms:W3CDTF">2019-02-08T07:37:09Z</dcterms:created>
  <dcterms:modified xsi:type="dcterms:W3CDTF">2023-05-16T15:22:03Z</dcterms:modified>
</cp:coreProperties>
</file>