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21" r:id="rId5"/>
    <p:sldId id="422" r:id="rId6"/>
    <p:sldId id="423" r:id="rId7"/>
  </p:sldIdLst>
  <p:sldSz cx="12192000" cy="6858000"/>
  <p:notesSz cx="6858000" cy="9144000"/>
  <p:embeddedFontLst>
    <p:embeddedFont>
      <p:font typeface="맑은 고딕" pitchFamily="50" charset="-127"/>
      <p:regular r:id="rId8"/>
      <p:bold r:id="rId9"/>
    </p:embeddedFont>
    <p:embeddedFont>
      <p:font typeface="a로케트" pitchFamily="18" charset="-127"/>
      <p:regular r:id="rId10"/>
    </p:embeddedFont>
    <p:embeddedFont>
      <p:font typeface="a타임머신" pitchFamily="18" charset="-127"/>
      <p:regular r:id="rId11"/>
    </p:embeddedFont>
    <p:embeddedFont>
      <p:font typeface="a시월구일1" pitchFamily="18" charset="-127"/>
      <p:regular r:id="rId12"/>
    </p:embeddedFont>
    <p:embeddedFont>
      <p:font typeface="a시월구일2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</a:t>
            </a: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</a:t>
            </a: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2-1: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MDP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상태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2880" y="2458720"/>
            <a:ext cx="874776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앞의 프로즌 레이크 예에 대해 실행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* 앞의 학생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MDP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예에 대해 상태 정의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Open AI Gym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의 프로즌 레이크 예 참조하여 딕셔너리로 상태 정의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정의된 다음 행동 확률로 행동 선택 후 실행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</a:t>
            </a: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프로즌레이크 실행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설명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310" y="2017574"/>
            <a:ext cx="5053330" cy="461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5438746" y="2025134"/>
            <a:ext cx="29065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강화학습 구현에 필요한 </a:t>
            </a:r>
            <a:r>
              <a:rPr lang="en-US" altLang="ko-KR" sz="1300" b="1" smtClean="0">
                <a:solidFill>
                  <a:srgbClr val="FF0000"/>
                </a:solidFill>
              </a:rPr>
              <a:t>gym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라이브러리를 가져오고 환경을 구축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2960" y="2021840"/>
            <a:ext cx="4541520" cy="43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22960" y="3068320"/>
            <a:ext cx="4541520" cy="43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38746" y="3030974"/>
            <a:ext cx="47706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smtClean="0">
                <a:solidFill>
                  <a:srgbClr val="FF0000"/>
                </a:solidFill>
              </a:rPr>
              <a:t>FrozenLake-v1 </a:t>
            </a:r>
            <a:r>
              <a:rPr lang="ko-KR" altLang="en-US" sz="1300" b="1" smtClean="0">
                <a:solidFill>
                  <a:srgbClr val="FF0000"/>
                </a:solidFill>
              </a:rPr>
              <a:t>환경 생성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렌더링 모드를 </a:t>
            </a:r>
            <a:r>
              <a:rPr lang="en-US" altLang="ko-KR" sz="1300" b="1" smtClean="0">
                <a:solidFill>
                  <a:srgbClr val="FF0000"/>
                </a:solidFill>
              </a:rPr>
              <a:t>human</a:t>
            </a:r>
            <a:r>
              <a:rPr lang="ko-KR" altLang="en-US" sz="1300" b="1" smtClean="0">
                <a:solidFill>
                  <a:srgbClr val="FF0000"/>
                </a:solidFill>
              </a:rPr>
              <a:t>으로 시각화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gym</a:t>
            </a:r>
            <a:r>
              <a:rPr lang="ko-KR" altLang="en-US" sz="1300" b="1" smtClean="0">
                <a:solidFill>
                  <a:srgbClr val="FF0000"/>
                </a:solidFill>
              </a:rPr>
              <a:t>의 </a:t>
            </a:r>
            <a:r>
              <a:rPr lang="en-US" altLang="ko-KR" sz="1300" b="1" smtClean="0">
                <a:solidFill>
                  <a:srgbClr val="FF0000"/>
                </a:solidFill>
              </a:rPr>
              <a:t>environment </a:t>
            </a:r>
            <a:r>
              <a:rPr lang="ko-KR" altLang="en-US" sz="1300" b="1" smtClean="0">
                <a:solidFill>
                  <a:srgbClr val="FF0000"/>
                </a:solidFill>
              </a:rPr>
              <a:t>출력 형식을 딕셔너리로 설정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3120" y="3637280"/>
            <a:ext cx="12395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85946" y="3640574"/>
            <a:ext cx="27558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에피소드가 종료되는 최대 단계 수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33120" y="4094480"/>
            <a:ext cx="4541520" cy="2245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428586" y="4107934"/>
            <a:ext cx="5761514" cy="2292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총 </a:t>
            </a:r>
            <a:r>
              <a:rPr lang="en-US" altLang="ko-KR" sz="1300" b="1" smtClean="0">
                <a:solidFill>
                  <a:srgbClr val="FF0000"/>
                </a:solidFill>
              </a:rPr>
              <a:t>10</a:t>
            </a:r>
            <a:r>
              <a:rPr lang="ko-KR" altLang="en-US" sz="1300" b="1" smtClean="0">
                <a:solidFill>
                  <a:srgbClr val="FF0000"/>
                </a:solidFill>
              </a:rPr>
              <a:t>번의 에피소드 동안 에이전트와 환경이 상호작용하며 아래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동작을실행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a. state = env.reset(): </a:t>
            </a:r>
            <a:r>
              <a:rPr lang="ko-KR" altLang="en-US" sz="1300" b="1" smtClean="0">
                <a:solidFill>
                  <a:srgbClr val="FF0000"/>
                </a:solidFill>
              </a:rPr>
              <a:t>에피소드를 </a:t>
            </a:r>
            <a:r>
              <a:rPr lang="ko-KR" altLang="en-US" sz="1300" b="1" smtClean="0">
                <a:solidFill>
                  <a:srgbClr val="FF0000"/>
                </a:solidFill>
              </a:rPr>
              <a:t>초기화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b. for t in range(goal_steps):: </a:t>
            </a:r>
            <a:r>
              <a:rPr lang="ko-KR" altLang="en-US" sz="1300" b="1" smtClean="0">
                <a:solidFill>
                  <a:srgbClr val="FF0000"/>
                </a:solidFill>
              </a:rPr>
              <a:t>최대 단계 수 </a:t>
            </a:r>
            <a:r>
              <a:rPr lang="en-US" altLang="ko-KR" sz="1300" b="1" smtClean="0">
                <a:solidFill>
                  <a:srgbClr val="FF0000"/>
                </a:solidFill>
              </a:rPr>
              <a:t>(500) </a:t>
            </a:r>
            <a:r>
              <a:rPr lang="ko-KR" altLang="en-US" sz="1300" b="1" smtClean="0">
                <a:solidFill>
                  <a:srgbClr val="FF0000"/>
                </a:solidFill>
              </a:rPr>
              <a:t>동안 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루프를 실행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c. action = env.action_space.sample(): </a:t>
            </a:r>
            <a:r>
              <a:rPr lang="ko-KR" altLang="en-US" sz="1300" b="1" smtClean="0">
                <a:solidFill>
                  <a:srgbClr val="FF0000"/>
                </a:solidFill>
              </a:rPr>
              <a:t>환경의 </a:t>
            </a:r>
            <a:r>
              <a:rPr lang="en-US" altLang="ko-KR" sz="1300" b="1" smtClean="0">
                <a:solidFill>
                  <a:srgbClr val="FF0000"/>
                </a:solidFill>
              </a:rPr>
              <a:t>action </a:t>
            </a:r>
            <a:r>
              <a:rPr lang="en-US" altLang="ko-KR" sz="1300" b="1" smtClean="0">
                <a:solidFill>
                  <a:srgbClr val="FF0000"/>
                </a:solidFill>
              </a:rPr>
              <a:t>space</a:t>
            </a:r>
            <a:r>
              <a:rPr lang="ko-KR" altLang="en-US" sz="1300" b="1" smtClean="0">
                <a:solidFill>
                  <a:srgbClr val="FF0000"/>
                </a:solidFill>
              </a:rPr>
              <a:t>에서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 </a:t>
            </a:r>
            <a:r>
              <a:rPr lang="ko-KR" altLang="en-US" sz="1300" b="1" smtClean="0">
                <a:solidFill>
                  <a:srgbClr val="FF0000"/>
                </a:solidFill>
              </a:rPr>
              <a:t>무작위로 </a:t>
            </a:r>
            <a:r>
              <a:rPr lang="ko-KR" altLang="en-US" sz="1300" b="1" smtClean="0">
                <a:solidFill>
                  <a:srgbClr val="FF0000"/>
                </a:solidFill>
              </a:rPr>
              <a:t>액션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d. state, reward, done, truncated, info = env.step(action</a:t>
            </a:r>
            <a:r>
              <a:rPr lang="en-US" altLang="ko-KR" sz="1300" b="1" smtClean="0">
                <a:solidFill>
                  <a:srgbClr val="FF0000"/>
                </a:solidFill>
              </a:rPr>
              <a:t>): </a:t>
            </a:r>
            <a:r>
              <a:rPr lang="ko-KR" altLang="en-US" sz="1300" b="1" smtClean="0">
                <a:solidFill>
                  <a:srgbClr val="FF0000"/>
                </a:solidFill>
              </a:rPr>
              <a:t>액션을 적용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e. if done</a:t>
            </a:r>
            <a:r>
              <a:rPr lang="en-US" altLang="ko-KR" sz="1300" b="1" smtClean="0">
                <a:solidFill>
                  <a:srgbClr val="FF0000"/>
                </a:solidFill>
              </a:rPr>
              <a:t>:: </a:t>
            </a:r>
            <a:r>
              <a:rPr lang="ko-KR" altLang="en-US" sz="1300" b="1" smtClean="0">
                <a:solidFill>
                  <a:srgbClr val="FF0000"/>
                </a:solidFill>
              </a:rPr>
              <a:t>에피소드 종료 여부 확인</a:t>
            </a:r>
            <a:r>
              <a:rPr lang="en-US" altLang="ko-KR" sz="1300" b="1" smtClean="0">
                <a:solidFill>
                  <a:srgbClr val="FF0000"/>
                </a:solidFill>
              </a:rPr>
              <a:t>,</a:t>
            </a:r>
            <a:r>
              <a:rPr lang="ko-KR" altLang="en-US" sz="1300" b="1" smtClean="0">
                <a:solidFill>
                  <a:srgbClr val="FF0000"/>
                </a:solidFill>
              </a:rPr>
              <a:t>종료되면 소요 단계 </a:t>
            </a:r>
            <a:r>
              <a:rPr lang="ko-KR" altLang="en-US" sz="1300" b="1" smtClean="0">
                <a:solidFill>
                  <a:srgbClr val="FF0000"/>
                </a:solidFill>
              </a:rPr>
              <a:t>수를 </a:t>
            </a:r>
            <a:r>
              <a:rPr lang="ko-KR" altLang="en-US" sz="1300" b="1" smtClean="0">
                <a:solidFill>
                  <a:srgbClr val="FF0000"/>
                </a:solidFill>
              </a:rPr>
              <a:t>출력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f. env.render(): </a:t>
            </a:r>
            <a:r>
              <a:rPr lang="ko-KR" altLang="en-US" sz="1300" b="1" smtClean="0">
                <a:solidFill>
                  <a:srgbClr val="FF0000"/>
                </a:solidFill>
              </a:rPr>
              <a:t>에피소드 진행 상황을 </a:t>
            </a:r>
            <a:r>
              <a:rPr lang="ko-KR" altLang="en-US" sz="1300" b="1" smtClean="0">
                <a:solidFill>
                  <a:srgbClr val="FF0000"/>
                </a:solidFill>
              </a:rPr>
              <a:t>시각적으로 </a:t>
            </a:r>
            <a:r>
              <a:rPr lang="ko-KR" altLang="en-US" sz="1300" b="1" smtClean="0">
                <a:solidFill>
                  <a:srgbClr val="FF0000"/>
                </a:solidFill>
              </a:rPr>
              <a:t>렌더링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프로즌레이크 실행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4960" y="5862320"/>
            <a:ext cx="46329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교재의 코드를 그대로 작성하여 실행했다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파이참 환경에서 실행이 안되어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IDLE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환경에서 실행하였음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.)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5755" y="2293620"/>
            <a:ext cx="3067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075" y="2011375"/>
            <a:ext cx="4083685" cy="48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프로즌레이크 실행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 해설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4185920"/>
            <a:ext cx="9977120" cy="13234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위 코디의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딕셔너리 형태에서는 결과를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state(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상태 번호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), reward(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보상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), done(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에피소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드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종료 여부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), truncated(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최대 단계 도달 여부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), info(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추가 정보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 나타낸다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에피소드 당 몇 번의 스텝을 거치고 어떤 행동을 취했는지에 대한 정보가 출력된다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944" y="2059623"/>
            <a:ext cx="4559573" cy="2055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5692746" y="2289294"/>
            <a:ext cx="4899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smtClean="0">
                <a:solidFill>
                  <a:srgbClr val="FF0000"/>
                </a:solidFill>
              </a:rPr>
              <a:t>(ex) 1</a:t>
            </a:r>
            <a:r>
              <a:rPr lang="ko-KR" altLang="en-US" sz="1300" b="1" smtClean="0">
                <a:solidFill>
                  <a:srgbClr val="FF0000"/>
                </a:solidFill>
              </a:rPr>
              <a:t>번 인덱스</a:t>
            </a:r>
            <a:r>
              <a:rPr lang="en-US" altLang="ko-KR" sz="1300" b="1" smtClean="0">
                <a:solidFill>
                  <a:srgbClr val="FF0000"/>
                </a:solidFill>
              </a:rPr>
              <a:t>,</a:t>
            </a:r>
            <a:r>
              <a:rPr lang="ko-KR" altLang="en-US" sz="1300" b="1" smtClean="0">
                <a:solidFill>
                  <a:srgbClr val="FF0000"/>
                </a:solidFill>
              </a:rPr>
              <a:t>보상 </a:t>
            </a:r>
            <a:r>
              <a:rPr lang="en-US" altLang="ko-KR" sz="1300" b="1" smtClean="0">
                <a:solidFill>
                  <a:srgbClr val="FF0000"/>
                </a:solidFill>
              </a:rPr>
              <a:t>0.0, </a:t>
            </a:r>
            <a:r>
              <a:rPr lang="ko-KR" altLang="en-US" sz="1300" b="1" smtClean="0">
                <a:solidFill>
                  <a:srgbClr val="FF0000"/>
                </a:solidFill>
              </a:rPr>
              <a:t>에피소드 진행 중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최대 단계 도달 </a:t>
            </a:r>
            <a:r>
              <a:rPr lang="en-US" altLang="ko-KR" sz="1300" b="1" smtClean="0">
                <a:solidFill>
                  <a:srgbClr val="FF0000"/>
                </a:solidFill>
              </a:rPr>
              <a:t>x, 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전이확률 약 </a:t>
            </a:r>
            <a:r>
              <a:rPr lang="en-US" altLang="ko-KR" sz="1300" b="1" smtClean="0">
                <a:solidFill>
                  <a:srgbClr val="FF0000"/>
                </a:solidFill>
              </a:rPr>
              <a:t>1/3.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87120" y="2286000"/>
            <a:ext cx="4541520" cy="23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7280" y="3088640"/>
            <a:ext cx="4541520" cy="23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23226" y="3030974"/>
            <a:ext cx="342112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smtClean="0">
                <a:solidFill>
                  <a:srgbClr val="FF0000"/>
                </a:solidFill>
              </a:rPr>
              <a:t>(ex) </a:t>
            </a:r>
            <a:r>
              <a:rPr lang="ko-KR" altLang="en-US" sz="1300" b="1" smtClean="0">
                <a:solidFill>
                  <a:srgbClr val="FF0000"/>
                </a:solidFill>
              </a:rPr>
              <a:t>에피소드가 </a:t>
            </a:r>
            <a:r>
              <a:rPr lang="en-US" altLang="ko-KR" sz="1300" b="1" smtClean="0">
                <a:solidFill>
                  <a:srgbClr val="FF0000"/>
                </a:solidFill>
              </a:rPr>
              <a:t>4</a:t>
            </a:r>
            <a:r>
              <a:rPr lang="ko-KR" altLang="en-US" sz="1300" b="1" smtClean="0">
                <a:solidFill>
                  <a:srgbClr val="FF0000"/>
                </a:solidFill>
              </a:rPr>
              <a:t>번의 스텝을 거쳐 종료됨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학생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MDP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딕셔너리로 정의하기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24689E3-2744-58CB-51B0-AEC81E848A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74" y="2120416"/>
            <a:ext cx="4970146" cy="4358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5384800" y="2133600"/>
            <a:ext cx="5791200" cy="42780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 예를 참고해 좌측의 학생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MDP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딕셔너리 형태를 참고 해 정의 해 보자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상태 번호는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Facebook=0, Class1=1, Class2=2, Sleep=3, Class3=4, Pub=5,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Pass=6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으로 하겠다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{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상태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:{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행동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:[(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전이확률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다음 상태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보상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최종 상태 여부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)}}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의 형태로 정의 하면 아래와 같다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0:{0:[(0.9,0,-1,False),(0.1,1,-2,False)]}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1:{0:[(0.5,0,-1,False),(0.5,2,-2,False)]}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2:{0:[(0.2,3,0,True),(0.8,4,-2,False)]}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3:{0:([(1.0,3,0,True)]}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4:{0:[(0.4,5,1,False),(0.6,6,10,False)]}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5:{0:[(0.4,2,-2,False),(0.4,4,-2,False),(0.2,1,-2,False)]}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6:{0:[(1,0,3,True)]}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3048" y="29395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002060"/>
                </a:solidFill>
              </a:rPr>
              <a:t>0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3048" y="3975854"/>
            <a:ext cx="473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002060"/>
                </a:solidFill>
              </a:rPr>
              <a:t>2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45128" y="4107934"/>
            <a:ext cx="473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002060"/>
                </a:solidFill>
              </a:rPr>
              <a:t>1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17288" y="2563614"/>
            <a:ext cx="473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002060"/>
                </a:solidFill>
              </a:rPr>
              <a:t>3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00648" y="3965694"/>
            <a:ext cx="473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002060"/>
                </a:solidFill>
              </a:rPr>
              <a:t>4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71848" y="5225534"/>
            <a:ext cx="473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002060"/>
                </a:solidFill>
              </a:rPr>
              <a:t>5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11848" y="3986014"/>
            <a:ext cx="473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002060"/>
                </a:solidFill>
              </a:rPr>
              <a:t>6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413</Words>
  <Application>Microsoft Office PowerPoint</Application>
  <PresentationFormat>사용자 지정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249</cp:revision>
  <dcterms:created xsi:type="dcterms:W3CDTF">2019-02-08T07:37:09Z</dcterms:created>
  <dcterms:modified xsi:type="dcterms:W3CDTF">2023-09-10T16:38:55Z</dcterms:modified>
</cp:coreProperties>
</file>