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9" r:id="rId5"/>
    <p:sldId id="430" r:id="rId6"/>
    <p:sldId id="431" r:id="rId7"/>
    <p:sldId id="432" r:id="rId8"/>
    <p:sldId id="435" r:id="rId9"/>
    <p:sldId id="436" r:id="rId10"/>
    <p:sldId id="437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a로케트" pitchFamily="18" charset="-127"/>
      <p:regular r:id="rId14"/>
    </p:embeddedFont>
    <p:embeddedFont>
      <p:font typeface="a타임머신" pitchFamily="18" charset="-127"/>
      <p:regular r:id="rId15"/>
    </p:embeddedFont>
    <p:embeddedFont>
      <p:font typeface="a시월구일1" pitchFamily="18" charset="-127"/>
      <p:regular r:id="rId16"/>
    </p:embeddedFont>
    <p:embeddedFont>
      <p:font typeface="a시월구일2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4-2, 4-3,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4-4</a:t>
            </a:r>
            <a:endParaRPr lang="en-US" altLang="ko-KR" sz="96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가치 반복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6480" y="4285505"/>
            <a:ext cx="2583498" cy="219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200" y="1270000"/>
            <a:ext cx="8747760" cy="35394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4-2: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정책개선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 프로즌 레이크 예의 임의의 정책에 대해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정책에 대해 각각 적용하고 실행 분석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바로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정답을 찾는 정책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조심스러운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4-3: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정책반복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 프로즌 레이크의 적대적인 정책에 대해 실행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아래의 정책에 대해서도 각각 적용하고 실행 분석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바로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정답을 찾는 정책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조심스러운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4-4: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가치반복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 프로즌 레이크의 가치 반복에 대해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" y="2075180"/>
            <a:ext cx="6915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066800" y="5466080"/>
            <a:ext cx="46532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 개선 알고리즘 코드를 위와 같이 작성하였다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5853" y="5850128"/>
            <a:ext cx="4045267" cy="90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558800" y="2580640"/>
            <a:ext cx="442976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52666" y="2522974"/>
            <a:ext cx="4020652" cy="492443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행동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Q</a:t>
            </a:r>
            <a:r>
              <a:rPr lang="ko-KR" altLang="en-US" sz="1300" b="1" smtClean="0">
                <a:solidFill>
                  <a:srgbClr val="FF0000"/>
                </a:solidFill>
              </a:rPr>
              <a:t>를 모두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으로 초기화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행렬의 행은 가능한 상태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열은 가능한 행동을 표시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14708" y="3640574"/>
            <a:ext cx="4342856" cy="892552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중첩된 루프를 사용하여 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행동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Q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계산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모든 </a:t>
            </a:r>
            <a:r>
              <a:rPr lang="ko-KR" altLang="en-US" sz="1300" b="1" smtClean="0">
                <a:solidFill>
                  <a:srgbClr val="FF0000"/>
                </a:solidFill>
              </a:rPr>
              <a:t>상태와 행동에 대해 </a:t>
            </a:r>
            <a:r>
              <a:rPr lang="ko-KR" altLang="en-US" sz="1300" b="1" smtClean="0">
                <a:solidFill>
                  <a:srgbClr val="FF0000"/>
                </a:solidFill>
              </a:rPr>
              <a:t>루프를 </a:t>
            </a:r>
            <a:r>
              <a:rPr lang="ko-KR" altLang="en-US" sz="1300" b="1" smtClean="0">
                <a:solidFill>
                  <a:srgbClr val="FF0000"/>
                </a:solidFill>
              </a:rPr>
              <a:t>실행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가능한 </a:t>
            </a:r>
            <a:r>
              <a:rPr lang="ko-KR" altLang="en-US" sz="1300" b="1" smtClean="0">
                <a:solidFill>
                  <a:srgbClr val="FF0000"/>
                </a:solidFill>
              </a:rPr>
              <a:t>다음 상태와 보상을 고려하여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값을 </a:t>
            </a:r>
            <a:r>
              <a:rPr lang="ko-KR" altLang="en-US" sz="1300" b="1" smtClean="0">
                <a:solidFill>
                  <a:srgbClr val="FF0000"/>
                </a:solidFill>
              </a:rPr>
              <a:t>업데이트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이때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값은 </a:t>
            </a:r>
            <a:r>
              <a:rPr lang="ko-KR" altLang="en-US" sz="1300" b="1" smtClean="0">
                <a:solidFill>
                  <a:srgbClr val="FF0000"/>
                </a:solidFill>
              </a:rPr>
              <a:t>기대값으로 </a:t>
            </a:r>
            <a:r>
              <a:rPr lang="ko-KR" altLang="en-US" sz="1300" b="1" smtClean="0">
                <a:solidFill>
                  <a:srgbClr val="FF0000"/>
                </a:solidFill>
              </a:rPr>
              <a:t>계산된다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800" y="3048000"/>
            <a:ext cx="6522720" cy="1351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3908" y="5377934"/>
            <a:ext cx="6398092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 </a:t>
            </a:r>
            <a:r>
              <a:rPr lang="en-US" altLang="ko-KR" sz="1300" b="1" smtClean="0">
                <a:solidFill>
                  <a:srgbClr val="FF0000"/>
                </a:solidFill>
              </a:rPr>
              <a:t>s</a:t>
            </a:r>
            <a:r>
              <a:rPr lang="ko-KR" altLang="en-US" sz="1300" b="1" smtClean="0">
                <a:solidFill>
                  <a:srgbClr val="FF0000"/>
                </a:solidFill>
              </a:rPr>
              <a:t>를 받아 해당 상태에서 최적의 행동을 선택하는 </a:t>
            </a:r>
            <a:r>
              <a:rPr lang="ko-KR" altLang="en-US" sz="1300" b="1" smtClean="0">
                <a:solidFill>
                  <a:srgbClr val="FF0000"/>
                </a:solidFill>
              </a:rPr>
              <a:t>방식으로 </a:t>
            </a:r>
            <a:r>
              <a:rPr lang="ko-KR" altLang="en-US" sz="1300" b="1" smtClean="0">
                <a:solidFill>
                  <a:srgbClr val="FF0000"/>
                </a:solidFill>
              </a:rPr>
              <a:t>정의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np.argmax(Q</a:t>
            </a:r>
            <a:r>
              <a:rPr lang="en-US" altLang="ko-KR" sz="1300" b="1" smtClean="0">
                <a:solidFill>
                  <a:srgbClr val="FF0000"/>
                </a:solidFill>
              </a:rPr>
              <a:t>, axis=1)</a:t>
            </a:r>
            <a:r>
              <a:rPr lang="ko-KR" altLang="en-US" sz="1300" b="1" smtClean="0">
                <a:solidFill>
                  <a:srgbClr val="FF0000"/>
                </a:solidFill>
              </a:rPr>
              <a:t>를 사용하여 각 상태에서 가장 큰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값을 가지는 </a:t>
            </a:r>
            <a:r>
              <a:rPr lang="ko-KR" altLang="en-US" sz="1300" b="1" smtClean="0">
                <a:solidFill>
                  <a:srgbClr val="FF0000"/>
                </a:solidFill>
              </a:rPr>
              <a:t>행동을 </a:t>
            </a:r>
            <a:r>
              <a:rPr lang="ko-KR" altLang="en-US" sz="1300" b="1" smtClean="0">
                <a:solidFill>
                  <a:srgbClr val="FF0000"/>
                </a:solidFill>
              </a:rPr>
              <a:t>선택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새로운 정책 </a:t>
            </a:r>
            <a:r>
              <a:rPr lang="en-US" altLang="ko-KR" sz="1300" b="1" smtClean="0">
                <a:solidFill>
                  <a:srgbClr val="FF0000"/>
                </a:solidFill>
              </a:rPr>
              <a:t>new_pi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8480" y="4612640"/>
            <a:ext cx="6167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81626" y="2065774"/>
            <a:ext cx="815588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V, </a:t>
            </a:r>
            <a:r>
              <a:rPr lang="ko-KR" altLang="en-US" sz="1300" b="1" smtClean="0">
                <a:solidFill>
                  <a:srgbClr val="FF0000"/>
                </a:solidFill>
              </a:rPr>
              <a:t>환경의 상태 전이 확률과 보상 정보를 나타내는 </a:t>
            </a:r>
            <a:r>
              <a:rPr lang="en-US" altLang="ko-KR" sz="1300" b="1" smtClean="0">
                <a:solidFill>
                  <a:srgbClr val="FF0000"/>
                </a:solidFill>
              </a:rPr>
              <a:t>P, </a:t>
            </a:r>
            <a:r>
              <a:rPr lang="ko-KR" altLang="en-US" sz="1300" b="1" smtClean="0">
                <a:solidFill>
                  <a:srgbClr val="FF0000"/>
                </a:solidFill>
              </a:rPr>
              <a:t>그리고 할인율 </a:t>
            </a:r>
            <a:r>
              <a:rPr lang="en-US" altLang="ko-KR" sz="1300" b="1" smtClean="0">
                <a:solidFill>
                  <a:srgbClr val="FF0000"/>
                </a:solidFill>
              </a:rPr>
              <a:t>gamma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인수로 입력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" y="2047240"/>
            <a:ext cx="8693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3040986" y="240105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2346960" y="2346960"/>
            <a:ext cx="640080" cy="2296160"/>
          </a:xfrm>
          <a:prstGeom prst="arc">
            <a:avLst>
              <a:gd name="adj1" fmla="val 16200000"/>
              <a:gd name="adj2" fmla="val 53857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2720" y="476504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17466" y="473785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19626" y="518489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135" y="2475865"/>
            <a:ext cx="405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바로 정답을 찾는 정책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60"/>
          <a:stretch>
            <a:fillRect/>
          </a:stretch>
        </p:blipFill>
        <p:spPr bwMode="auto">
          <a:xfrm>
            <a:off x="30480" y="2072640"/>
            <a:ext cx="8724900" cy="460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036666" y="249249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7" name="원호 26"/>
          <p:cNvSpPr/>
          <p:nvPr/>
        </p:nvSpPr>
        <p:spPr>
          <a:xfrm>
            <a:off x="3342640" y="2438400"/>
            <a:ext cx="345440" cy="3068320"/>
          </a:xfrm>
          <a:prstGeom prst="arc">
            <a:avLst>
              <a:gd name="adj1" fmla="val 16200000"/>
              <a:gd name="adj2" fmla="val 5368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564896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36186" y="565225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48506" y="604849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1303" y="2483168"/>
            <a:ext cx="40290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조심스러운 정책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964690"/>
            <a:ext cx="873125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9439" y="2518239"/>
            <a:ext cx="3531235" cy="349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107786" y="256361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3413760" y="2509520"/>
            <a:ext cx="345440" cy="3068320"/>
          </a:xfrm>
          <a:prstGeom prst="arc">
            <a:avLst>
              <a:gd name="adj1" fmla="val 16200000"/>
              <a:gd name="adj2" fmla="val 5368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1120" y="572008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07306" y="572337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9626" y="611961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0543" y="4917440"/>
            <a:ext cx="2765061" cy="17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3" y="3789680"/>
            <a:ext cx="8045925" cy="277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210" y="2145664"/>
            <a:ext cx="9247728" cy="159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396586" y="2238494"/>
            <a:ext cx="8005718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반복문을 사용하여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부터 </a:t>
            </a:r>
            <a:r>
              <a:rPr lang="en-US" altLang="ko-KR" sz="1300" b="1" smtClean="0">
                <a:solidFill>
                  <a:srgbClr val="FF0000"/>
                </a:solidFill>
              </a:rPr>
              <a:t>15</a:t>
            </a:r>
            <a:r>
              <a:rPr lang="ko-KR" altLang="en-US" sz="1300" b="1" smtClean="0">
                <a:solidFill>
                  <a:srgbClr val="FF0000"/>
                </a:solidFill>
              </a:rPr>
              <a:t>까지의 상태에 대한 적대적인 정책을 </a:t>
            </a:r>
            <a:r>
              <a:rPr lang="ko-KR" altLang="en-US" sz="1300" b="1" smtClean="0">
                <a:solidFill>
                  <a:srgbClr val="FF0000"/>
                </a:solidFill>
              </a:rPr>
              <a:t>무작위로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이를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 </a:t>
            </a:r>
            <a:r>
              <a:rPr lang="ko-KR" altLang="en-US" sz="1300" b="1" smtClean="0">
                <a:solidFill>
                  <a:srgbClr val="FF0000"/>
                </a:solidFill>
              </a:rPr>
              <a:t>저장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각 </a:t>
            </a:r>
            <a:r>
              <a:rPr lang="ko-KR" altLang="en-US" sz="1300" b="1" smtClean="0">
                <a:solidFill>
                  <a:srgbClr val="FF0000"/>
                </a:solidFill>
              </a:rPr>
              <a:t>상태에 대해 가능한 </a:t>
            </a:r>
            <a:r>
              <a:rPr lang="en-US" altLang="ko-KR" sz="1300" b="1" smtClean="0">
                <a:solidFill>
                  <a:srgbClr val="FF0000"/>
                </a:solidFill>
              </a:rPr>
              <a:t>4</a:t>
            </a:r>
            <a:r>
              <a:rPr lang="ko-KR" altLang="en-US" sz="1300" b="1" smtClean="0">
                <a:solidFill>
                  <a:srgbClr val="FF0000"/>
                </a:solidFill>
              </a:rPr>
              <a:t>가지 행동 중 하나를 무작위로 선택하여 해당 상태에 대한 적대적인 행동을 할당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320" y="2458720"/>
            <a:ext cx="3108960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예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0543" y="4917440"/>
            <a:ext cx="2765061" cy="17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30" y="2047240"/>
            <a:ext cx="8293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904586" y="1981200"/>
            <a:ext cx="8005718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반복문을 사용하여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부터 </a:t>
            </a:r>
            <a:r>
              <a:rPr lang="en-US" altLang="ko-KR" sz="1300" b="1" smtClean="0">
                <a:solidFill>
                  <a:srgbClr val="FF0000"/>
                </a:solidFill>
              </a:rPr>
              <a:t>15</a:t>
            </a:r>
            <a:r>
              <a:rPr lang="ko-KR" altLang="en-US" sz="1300" b="1" smtClean="0">
                <a:solidFill>
                  <a:srgbClr val="FF0000"/>
                </a:solidFill>
              </a:rPr>
              <a:t>까지의 상태에 대한 적대적인 정책을 </a:t>
            </a:r>
            <a:r>
              <a:rPr lang="ko-KR" altLang="en-US" sz="1300" b="1" smtClean="0">
                <a:solidFill>
                  <a:srgbClr val="FF0000"/>
                </a:solidFill>
              </a:rPr>
              <a:t>무작위로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이를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 </a:t>
            </a:r>
            <a:r>
              <a:rPr lang="ko-KR" altLang="en-US" sz="1300" b="1" smtClean="0">
                <a:solidFill>
                  <a:srgbClr val="FF0000"/>
                </a:solidFill>
              </a:rPr>
              <a:t>저장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각 </a:t>
            </a:r>
            <a:r>
              <a:rPr lang="ko-KR" altLang="en-US" sz="1300" b="1" smtClean="0">
                <a:solidFill>
                  <a:srgbClr val="FF0000"/>
                </a:solidFill>
              </a:rPr>
              <a:t>상태에 대해 가능한 </a:t>
            </a:r>
            <a:r>
              <a:rPr lang="en-US" altLang="ko-KR" sz="1300" b="1" smtClean="0">
                <a:solidFill>
                  <a:srgbClr val="FF0000"/>
                </a:solidFill>
              </a:rPr>
              <a:t>4</a:t>
            </a:r>
            <a:r>
              <a:rPr lang="ko-KR" altLang="en-US" sz="1300" b="1" smtClean="0">
                <a:solidFill>
                  <a:srgbClr val="FF0000"/>
                </a:solidFill>
              </a:rPr>
              <a:t>가지 행동 중 하나를 무작위로 선택하여 해당 상태에 대한 적대적인 행동을 할당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1840" y="2303026"/>
            <a:ext cx="3108960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59146" y="2753360"/>
            <a:ext cx="7253652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 </a:t>
            </a:r>
            <a:r>
              <a:rPr lang="en-US" altLang="ko-KR" sz="1300" b="1" smtClean="0">
                <a:solidFill>
                  <a:srgbClr val="FF0000"/>
                </a:solidFill>
              </a:rPr>
              <a:t>s</a:t>
            </a:r>
            <a:r>
              <a:rPr lang="ko-KR" altLang="en-US" sz="1300" b="1" smtClean="0">
                <a:solidFill>
                  <a:srgbClr val="FF0000"/>
                </a:solidFill>
              </a:rPr>
              <a:t>를 입력으로 받아서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딕셔너리에서 해당 상태의 적대적인 행동을 반환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2160" y="2733040"/>
            <a:ext cx="2824480" cy="342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76026" y="3220720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7226" y="3840480"/>
            <a:ext cx="4268861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현재 정책 </a:t>
            </a:r>
            <a:r>
              <a:rPr lang="en-US" altLang="ko-KR" sz="1300" b="1" smtClean="0">
                <a:solidFill>
                  <a:srgbClr val="FF0000"/>
                </a:solidFill>
              </a:rPr>
              <a:t>pi</a:t>
            </a:r>
            <a:r>
              <a:rPr lang="ko-KR" altLang="en-US" sz="1300" b="1" smtClean="0">
                <a:solidFill>
                  <a:srgbClr val="FF0000"/>
                </a:solidFill>
              </a:rPr>
              <a:t>를 적대적인 정책인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adversarial_pi</a:t>
            </a:r>
            <a:r>
              <a:rPr lang="ko-KR" altLang="en-US" sz="1300" b="1" smtClean="0">
                <a:solidFill>
                  <a:srgbClr val="FF0000"/>
                </a:solidFill>
              </a:rPr>
              <a:t>로 </a:t>
            </a:r>
            <a:r>
              <a:rPr lang="ko-KR" altLang="en-US" sz="1300" b="1" smtClean="0">
                <a:solidFill>
                  <a:srgbClr val="FF0000"/>
                </a:solidFill>
              </a:rPr>
              <a:t>설정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2160" y="4419600"/>
            <a:ext cx="7213600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77786" y="4124960"/>
            <a:ext cx="6133410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루프 안에서 정책 평가와 개선을 반복 수행</a:t>
            </a:r>
            <a:r>
              <a:rPr lang="en-US" altLang="ko-KR" sz="1300" b="1" smtClean="0">
                <a:solidFill>
                  <a:srgbClr val="FF0000"/>
                </a:solidFill>
              </a:rPr>
              <a:t>. / </a:t>
            </a:r>
            <a:r>
              <a:rPr lang="ko-KR" altLang="en-US" sz="1300" b="1" smtClean="0">
                <a:solidFill>
                  <a:srgbClr val="FF0000"/>
                </a:solidFill>
              </a:rPr>
              <a:t>더 이상 값이 변하지 않을 때 종료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예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695" y="2001974"/>
            <a:ext cx="3115945" cy="47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277" y="2001520"/>
            <a:ext cx="3172420" cy="47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6315" y="2005440"/>
            <a:ext cx="3053184" cy="47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985520" y="2966720"/>
            <a:ext cx="3119120" cy="192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35520" y="4856480"/>
            <a:ext cx="3058160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62746" y="4280654"/>
            <a:ext cx="5096267" cy="4924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정책이 계속해서 평가되고 개선되는 것을 확인할 수 있다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가치함수 값도 자리 하나에서 점점 퍼져나가는 형태를 볼 수 있다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429</Words>
  <Application>Microsoft Office PowerPoint</Application>
  <PresentationFormat>사용자 지정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273</cp:revision>
  <dcterms:created xsi:type="dcterms:W3CDTF">2019-02-08T07:37:09Z</dcterms:created>
  <dcterms:modified xsi:type="dcterms:W3CDTF">2023-09-20T15:54:19Z</dcterms:modified>
</cp:coreProperties>
</file>