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379" r:id="rId2"/>
    <p:sldId id="380" r:id="rId3"/>
    <p:sldId id="398" r:id="rId4"/>
    <p:sldId id="429" r:id="rId5"/>
    <p:sldId id="430" r:id="rId6"/>
    <p:sldId id="431" r:id="rId7"/>
    <p:sldId id="432" r:id="rId8"/>
    <p:sldId id="435" r:id="rId9"/>
    <p:sldId id="436" r:id="rId10"/>
    <p:sldId id="437" r:id="rId11"/>
    <p:sldId id="438" r:id="rId12"/>
  </p:sldIdLst>
  <p:sldSz cx="12192000" cy="6858000"/>
  <p:notesSz cx="6858000" cy="9144000"/>
  <p:embeddedFontLst>
    <p:embeddedFont>
      <p:font typeface="맑은 고딕" pitchFamily="50" charset="-127"/>
      <p:regular r:id="rId13"/>
      <p:bold r:id="rId14"/>
    </p:embeddedFont>
    <p:embeddedFont>
      <p:font typeface="a로케트" pitchFamily="18" charset="-127"/>
      <p:regular r:id="rId15"/>
    </p:embeddedFont>
    <p:embeddedFont>
      <p:font typeface="a타임머신" pitchFamily="18" charset="-127"/>
      <p:regular r:id="rId16"/>
    </p:embeddedFont>
    <p:embeddedFont>
      <p:font typeface="a시월구일1" pitchFamily="18" charset="-127"/>
      <p:regular r:id="rId17"/>
    </p:embeddedFont>
    <p:embeddedFont>
      <p:font typeface="a시월구일2" pitchFamily="18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FFE1BB"/>
    <a:srgbClr val="E27D45"/>
    <a:srgbClr val="854311"/>
    <a:srgbClr val="5C2E0C"/>
    <a:srgbClr val="773C0F"/>
    <a:srgbClr val="904812"/>
    <a:srgbClr val="89A6C8"/>
    <a:srgbClr val="B6CD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>
        <p:scale>
          <a:sx n="75" d="100"/>
          <a:sy n="75" d="100"/>
        </p:scale>
        <p:origin x="-1013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2023-09-20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강화학습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13034" y="1121979"/>
            <a:ext cx="8894212" cy="4255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20194111 </a:t>
            </a:r>
            <a:r>
              <a:rPr lang="ko-KR" altLang="en-US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32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로케트" pitchFamily="18" charset="-127"/>
                <a:ea typeface="a로케트" pitchFamily="18" charset="-127"/>
              </a:rPr>
              <a:t> </a:t>
            </a:r>
          </a:p>
          <a:p>
            <a:pPr lvl="0" algn="ctr" latinLnBrk="0">
              <a:defRPr/>
            </a:pPr>
            <a:r>
              <a:rPr lang="ko-KR" altLang="en-US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과제 </a:t>
            </a: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4-2, 4-3,</a:t>
            </a:r>
          </a:p>
          <a:p>
            <a:pPr lvl="0" algn="ctr" latinLnBrk="0">
              <a:defRPr/>
            </a:pPr>
            <a:r>
              <a:rPr lang="en-US" altLang="ko-KR" sz="9600" b="1" kern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itchFamily="18" charset="-127"/>
                <a:ea typeface="a로케트" pitchFamily="18" charset="-127"/>
              </a:rPr>
              <a:t>4-4</a:t>
            </a:r>
            <a:endParaRPr lang="en-US" altLang="ko-KR" sz="9600" b="1" kern="0" smtClean="0">
              <a:ln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itchFamily="18" charset="-127"/>
              <a:ea typeface="a로케트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가치 반복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78240" y="4285505"/>
            <a:ext cx="2583498" cy="219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3783" y="2255520"/>
            <a:ext cx="7496859" cy="3542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6896961" y="2763520"/>
            <a:ext cx="5295039" cy="69249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이중 </a:t>
            </a:r>
            <a:r>
              <a:rPr lang="en-US" altLang="ko-KR" sz="1300" b="1" smtClean="0">
                <a:solidFill>
                  <a:srgbClr val="FF0000"/>
                </a:solidFill>
              </a:rPr>
              <a:t>for </a:t>
            </a:r>
            <a:r>
              <a:rPr lang="ko-KR" altLang="en-US" sz="1300" b="1" smtClean="0">
                <a:solidFill>
                  <a:srgbClr val="FF0000"/>
                </a:solidFill>
              </a:rPr>
              <a:t>루프를 사용하여 모든 상태와 가능한 </a:t>
            </a:r>
            <a:r>
              <a:rPr lang="ko-KR" altLang="en-US" sz="1300" b="1" smtClean="0">
                <a:solidFill>
                  <a:srgbClr val="FF0000"/>
                </a:solidFill>
              </a:rPr>
              <a:t>행동에 </a:t>
            </a:r>
            <a:r>
              <a:rPr lang="ko-KR" altLang="en-US" sz="1300" b="1" smtClean="0">
                <a:solidFill>
                  <a:srgbClr val="FF0000"/>
                </a:solidFill>
              </a:rPr>
              <a:t>대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en-US" altLang="ko-KR" sz="1300" b="1" smtClean="0">
                <a:solidFill>
                  <a:srgbClr val="FF0000"/>
                </a:solidFill>
              </a:rPr>
              <a:t>Q</a:t>
            </a:r>
            <a:r>
              <a:rPr lang="ko-KR" altLang="en-US" sz="1300" b="1" smtClean="0">
                <a:solidFill>
                  <a:srgbClr val="FF0000"/>
                </a:solidFill>
              </a:rPr>
              <a:t>값을 업데이트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각 </a:t>
            </a:r>
            <a:r>
              <a:rPr lang="ko-KR" altLang="en-US" sz="1300" b="1" smtClean="0">
                <a:solidFill>
                  <a:srgbClr val="FF0000"/>
                </a:solidFill>
              </a:rPr>
              <a:t>상태에서 가능한 행동에 대한 모든 전이를 고려하여 </a:t>
            </a:r>
            <a:r>
              <a:rPr lang="en-US" altLang="ko-KR" sz="1300" b="1" smtClean="0">
                <a:solidFill>
                  <a:srgbClr val="FF0000"/>
                </a:solidFill>
              </a:rPr>
              <a:t>Q-</a:t>
            </a:r>
            <a:r>
              <a:rPr lang="ko-KR" altLang="en-US" sz="1300" b="1" smtClean="0">
                <a:solidFill>
                  <a:srgbClr val="FF0000"/>
                </a:solidFill>
              </a:rPr>
              <a:t>값을 </a:t>
            </a:r>
            <a:r>
              <a:rPr lang="ko-KR" altLang="en-US" sz="1300" b="1" smtClean="0">
                <a:solidFill>
                  <a:srgbClr val="FF0000"/>
                </a:solidFill>
              </a:rPr>
              <a:t>계산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en-US" altLang="ko-KR" sz="1300" b="1" smtClean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05280" y="3535680"/>
            <a:ext cx="6908800" cy="147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786481" y="5750004"/>
            <a:ext cx="6795450" cy="110799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300" b="1" smtClean="0">
                <a:solidFill>
                  <a:srgbClr val="FF0000"/>
                </a:solidFill>
              </a:rPr>
              <a:t>Q-</a:t>
            </a:r>
            <a:r>
              <a:rPr lang="ko-KR" altLang="en-US" sz="1300" b="1" smtClean="0">
                <a:solidFill>
                  <a:srgbClr val="FF0000"/>
                </a:solidFill>
              </a:rPr>
              <a:t>함수에서 최대값을 찾아 이 값을 가치 함수 </a:t>
            </a:r>
            <a:r>
              <a:rPr lang="en-US" altLang="ko-KR" sz="1300" b="1" smtClean="0">
                <a:solidFill>
                  <a:srgbClr val="FF0000"/>
                </a:solidFill>
              </a:rPr>
              <a:t>V</a:t>
            </a:r>
            <a:r>
              <a:rPr lang="ko-KR" altLang="en-US" sz="1300" b="1" smtClean="0">
                <a:solidFill>
                  <a:srgbClr val="FF0000"/>
                </a:solidFill>
              </a:rPr>
              <a:t>로 </a:t>
            </a:r>
            <a:r>
              <a:rPr lang="ko-KR" altLang="en-US" sz="1300" b="1" smtClean="0">
                <a:solidFill>
                  <a:srgbClr val="FF0000"/>
                </a:solidFill>
              </a:rPr>
              <a:t>할당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en-US" altLang="ko-KR" sz="1300" b="1" smtClean="0">
                <a:solidFill>
                  <a:srgbClr val="FF0000"/>
                </a:solidFill>
              </a:rPr>
              <a:t>Q-</a:t>
            </a:r>
            <a:r>
              <a:rPr lang="ko-KR" altLang="en-US" sz="1300" b="1" smtClean="0">
                <a:solidFill>
                  <a:srgbClr val="FF0000"/>
                </a:solidFill>
              </a:rPr>
              <a:t>함수에서 각 상태에 대해 가장 큰 </a:t>
            </a:r>
            <a:r>
              <a:rPr lang="en-US" altLang="ko-KR" sz="1300" b="1" smtClean="0">
                <a:solidFill>
                  <a:srgbClr val="FF0000"/>
                </a:solidFill>
              </a:rPr>
              <a:t>Q-</a:t>
            </a:r>
            <a:r>
              <a:rPr lang="ko-KR" altLang="en-US" sz="1300" b="1" smtClean="0">
                <a:solidFill>
                  <a:srgbClr val="FF0000"/>
                </a:solidFill>
              </a:rPr>
              <a:t>값을 가지는 행동을 선택하여 최적 </a:t>
            </a:r>
            <a:r>
              <a:rPr lang="ko-KR" altLang="en-US" sz="1300" b="1" smtClean="0">
                <a:solidFill>
                  <a:srgbClr val="FF0000"/>
                </a:solidFill>
              </a:rPr>
              <a:t>정책을 </a:t>
            </a:r>
            <a:r>
              <a:rPr lang="ko-KR" altLang="en-US" sz="1300" b="1" smtClean="0">
                <a:solidFill>
                  <a:srgbClr val="FF0000"/>
                </a:solidFill>
              </a:rPr>
              <a:t>만들고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en-US" altLang="ko-KR" sz="1300" b="1" smtClean="0">
                <a:solidFill>
                  <a:srgbClr val="FF0000"/>
                </a:solidFill>
              </a:rPr>
              <a:t>pi</a:t>
            </a:r>
            <a:r>
              <a:rPr lang="ko-KR" altLang="en-US" sz="1300" b="1" smtClean="0">
                <a:solidFill>
                  <a:srgbClr val="FF0000"/>
                </a:solidFill>
              </a:rPr>
              <a:t>에 할당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최적 가치 함수 </a:t>
            </a:r>
            <a:r>
              <a:rPr lang="en-US" altLang="ko-KR" sz="1300" b="1" smtClean="0">
                <a:solidFill>
                  <a:srgbClr val="FF0000"/>
                </a:solidFill>
              </a:rPr>
              <a:t>V</a:t>
            </a:r>
            <a:r>
              <a:rPr lang="ko-KR" altLang="en-US" sz="1300" b="1" smtClean="0">
                <a:solidFill>
                  <a:srgbClr val="FF0000"/>
                </a:solidFill>
              </a:rPr>
              <a:t>와 해당하는 최적 정책 </a:t>
            </a:r>
            <a:r>
              <a:rPr lang="en-US" altLang="ko-KR" sz="1300" b="1" smtClean="0">
                <a:solidFill>
                  <a:srgbClr val="FF0000"/>
                </a:solidFill>
              </a:rPr>
              <a:t>pi</a:t>
            </a:r>
            <a:r>
              <a:rPr lang="ko-KR" altLang="en-US" sz="1300" b="1" smtClean="0">
                <a:solidFill>
                  <a:srgbClr val="FF0000"/>
                </a:solidFill>
              </a:rPr>
              <a:t>를 반환</a:t>
            </a:r>
            <a:endParaRPr lang="en-US" altLang="ko-KR" sz="1300" b="1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70000" y="5039360"/>
            <a:ext cx="4826000" cy="731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4-4: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가치 반복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-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실행결과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075281" y="3382724"/>
            <a:ext cx="3025187" cy="2923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다음과 같이 실행 코드를 작성해 실행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en-US" altLang="ko-KR" sz="1300" b="1" smtClean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960" y="2076768"/>
            <a:ext cx="7762240" cy="1234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0300" y="3763963"/>
            <a:ext cx="40386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5312001" y="4612084"/>
            <a:ext cx="5219699" cy="49244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 반복 알고리즘에서 최대 반복 후 출력되는 결과와 동일한 것을</a:t>
            </a:r>
            <a:endParaRPr lang="en-US" altLang="ko-KR" sz="1300" b="1" smtClean="0">
              <a:solidFill>
                <a:srgbClr val="FF0000"/>
              </a:solidFill>
            </a:endParaRP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확인할 수 있다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en-US" altLang="ko-KR" sz="13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5"/>
          <p:cNvGrpSpPr/>
          <p:nvPr/>
        </p:nvGrpSpPr>
        <p:grpSpPr>
          <a:xfrm>
            <a:off x="838925" y="239409"/>
            <a:ext cx="10042435" cy="5765151"/>
            <a:chOff x="3897085" y="1082299"/>
            <a:chExt cx="4767943" cy="4413523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3897085" y="1082299"/>
              <a:ext cx="4767943" cy="4413523"/>
            </a:xfrm>
            <a:prstGeom prst="roundRect">
              <a:avLst>
                <a:gd name="adj" fmla="val 11703"/>
              </a:avLst>
            </a:prstGeom>
            <a:solidFill>
              <a:schemeClr val="accent1"/>
            </a:solidFill>
            <a:ln>
              <a:noFill/>
            </a:ln>
            <a:effectLst>
              <a:outerShdw dist="5080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tIns="108000" rtlCol="0" anchor="t"/>
            <a:lstStyle/>
            <a:p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20" name="오른쪽 대괄호 19"/>
            <p:cNvSpPr/>
            <p:nvPr/>
          </p:nvSpPr>
          <p:spPr>
            <a:xfrm rot="16200000">
              <a:off x="6000295" y="-697413"/>
              <a:ext cx="561521" cy="4430489"/>
            </a:xfrm>
            <a:prstGeom prst="rightBracket">
              <a:avLst>
                <a:gd name="adj" fmla="val 71929"/>
              </a:avLst>
            </a:prstGeom>
            <a:ln w="60325">
              <a:gradFill flip="none" rotWithShape="1">
                <a:gsLst>
                  <a:gs pos="32000">
                    <a:schemeClr val="accent1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69660" y="1757952"/>
              <a:ext cx="4222790" cy="32578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0" indent="-742950" algn="ctr" latinLnBrk="0">
                <a:defRPr/>
              </a:pPr>
              <a:endParaRPr lang="en-US" altLang="ko-KR" sz="4000" kern="0" dirty="0" smtClean="0">
                <a:solidFill>
                  <a:schemeClr val="tx1"/>
                </a:solidFill>
                <a:latin typeface="a타임머신" pitchFamily="18" charset="-127"/>
                <a:ea typeface="a타임머신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pic>
        <p:nvPicPr>
          <p:cNvPr id="30" name="그림 29" descr="윈도우창_메모창_메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0850" y="556290"/>
            <a:ext cx="1612699" cy="4825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73200" y="1270000"/>
            <a:ext cx="8747760" cy="353943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4-2: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정책개선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앞의 프로즌 레이크 예의 임의의 정책에 대해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정책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개선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,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실행</a:t>
            </a:r>
            <a:endParaRPr lang="ko-KR" altLang="en-US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 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아래의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정책에 대해 각각 적용하고 실행 분석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바로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정답을 찾는 정책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조심스러운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정책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4-3: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정책반복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앞의 프로즌 레이크의 적대적인 정책에 대해 실행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아래의 정책에 대해서도 각각 적용하고 실행 분석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바로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정답을 찾는 정책</a:t>
            </a:r>
          </a:p>
          <a:p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-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조심스러운 </a:t>
            </a:r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정책</a:t>
            </a:r>
          </a:p>
          <a:p>
            <a:endParaRPr lang="en-US" altLang="ko-KR" sz="1600" smtClean="0">
              <a:latin typeface="a시월구일1" pitchFamily="18" charset="-127"/>
              <a:ea typeface="a시월구일1" pitchFamily="18" charset="-127"/>
            </a:endParaRPr>
          </a:p>
          <a:p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*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과제 </a:t>
            </a:r>
            <a:r>
              <a:rPr lang="en-US" altLang="ko-KR" sz="1600" b="1" smtClean="0">
                <a:latin typeface="a시월구일1" pitchFamily="18" charset="-127"/>
                <a:ea typeface="a시월구일1" pitchFamily="18" charset="-127"/>
              </a:rPr>
              <a:t>4-4: </a:t>
            </a:r>
            <a:r>
              <a:rPr lang="ko-KR" altLang="en-US" sz="1600" b="1" smtClean="0">
                <a:latin typeface="a시월구일1" pitchFamily="18" charset="-127"/>
                <a:ea typeface="a시월구일1" pitchFamily="18" charset="-127"/>
              </a:rPr>
              <a:t>가치반복</a:t>
            </a:r>
          </a:p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앞의 프로즌 레이크의 가치 반복에 대해 실행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99018" y="6413043"/>
            <a:ext cx="2044594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smtClean="0">
                <a:solidFill>
                  <a:prstClr val="white"/>
                </a:solidFill>
                <a:cs typeface="Aharoni" panose="02010803020104030203" pitchFamily="2" charset="-79"/>
              </a:rPr>
              <a:t>강화학습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279109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정책 개선 알고리즘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85" y="2075180"/>
            <a:ext cx="69151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1066800" y="5466080"/>
            <a:ext cx="4653280" cy="33855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a시월구일1" pitchFamily="18" charset="-127"/>
                <a:ea typeface="a시월구일1" pitchFamily="18" charset="-127"/>
              </a:rPr>
              <a:t>정책 개선 알고리즘 코드를 위와 같이 작성하였다</a:t>
            </a:r>
            <a:r>
              <a:rPr lang="en-US" altLang="ko-KR" sz="1600" smtClean="0">
                <a:latin typeface="a시월구일1" pitchFamily="18" charset="-127"/>
                <a:ea typeface="a시월구일1" pitchFamily="18" charset="-127"/>
              </a:rPr>
              <a:t>.</a:t>
            </a:r>
            <a:endParaRPr lang="ko-KR" altLang="en-US" sz="1600" smtClean="0">
              <a:latin typeface="a시월구일1" pitchFamily="18" charset="-127"/>
              <a:ea typeface="a시월구일1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5853" y="5850128"/>
            <a:ext cx="4045267" cy="90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558800" y="2580640"/>
            <a:ext cx="4429760" cy="233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52666" y="2522974"/>
            <a:ext cx="4020652" cy="492443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상태</a:t>
            </a:r>
            <a:r>
              <a:rPr lang="en-US" altLang="ko-KR" sz="1300" b="1" smtClean="0">
                <a:solidFill>
                  <a:srgbClr val="FF0000"/>
                </a:solidFill>
              </a:rPr>
              <a:t>-</a:t>
            </a:r>
            <a:r>
              <a:rPr lang="ko-KR" altLang="en-US" sz="1300" b="1" smtClean="0">
                <a:solidFill>
                  <a:srgbClr val="FF0000"/>
                </a:solidFill>
              </a:rPr>
              <a:t>행동 가치 함수 </a:t>
            </a:r>
            <a:r>
              <a:rPr lang="en-US" altLang="ko-KR" sz="1300" b="1" smtClean="0">
                <a:solidFill>
                  <a:srgbClr val="FF0000"/>
                </a:solidFill>
              </a:rPr>
              <a:t>Q</a:t>
            </a:r>
            <a:r>
              <a:rPr lang="ko-KR" altLang="en-US" sz="1300" b="1" smtClean="0">
                <a:solidFill>
                  <a:srgbClr val="FF0000"/>
                </a:solidFill>
              </a:rPr>
              <a:t>를 모두 </a:t>
            </a:r>
            <a:r>
              <a:rPr lang="en-US" altLang="ko-KR" sz="1300" b="1" smtClean="0">
                <a:solidFill>
                  <a:srgbClr val="FF0000"/>
                </a:solidFill>
              </a:rPr>
              <a:t>0</a:t>
            </a:r>
            <a:r>
              <a:rPr lang="ko-KR" altLang="en-US" sz="1300" b="1" smtClean="0">
                <a:solidFill>
                  <a:srgbClr val="FF0000"/>
                </a:solidFill>
              </a:rPr>
              <a:t>으로 초기화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행렬의 행은 가능한 상태</a:t>
            </a:r>
            <a:r>
              <a:rPr lang="en-US" altLang="ko-KR" sz="1300" b="1" smtClean="0">
                <a:solidFill>
                  <a:srgbClr val="FF0000"/>
                </a:solidFill>
              </a:rPr>
              <a:t>, </a:t>
            </a:r>
            <a:r>
              <a:rPr lang="ko-KR" altLang="en-US" sz="1300" b="1" smtClean="0">
                <a:solidFill>
                  <a:srgbClr val="FF0000"/>
                </a:solidFill>
              </a:rPr>
              <a:t>열은 가능한 행동을 표시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14708" y="3640574"/>
            <a:ext cx="4342856" cy="892552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중첩된 루프를 사용하여 상태</a:t>
            </a:r>
            <a:r>
              <a:rPr lang="en-US" altLang="ko-KR" sz="1300" b="1" smtClean="0">
                <a:solidFill>
                  <a:srgbClr val="FF0000"/>
                </a:solidFill>
              </a:rPr>
              <a:t>-</a:t>
            </a:r>
            <a:r>
              <a:rPr lang="ko-KR" altLang="en-US" sz="1300" b="1" smtClean="0">
                <a:solidFill>
                  <a:srgbClr val="FF0000"/>
                </a:solidFill>
              </a:rPr>
              <a:t>행동 가치 함수 </a:t>
            </a:r>
            <a:r>
              <a:rPr lang="en-US" altLang="ko-KR" sz="1300" b="1" smtClean="0">
                <a:solidFill>
                  <a:srgbClr val="FF0000"/>
                </a:solidFill>
              </a:rPr>
              <a:t>Q</a:t>
            </a:r>
            <a:r>
              <a:rPr lang="ko-KR" altLang="en-US" sz="1300" b="1" smtClean="0">
                <a:solidFill>
                  <a:srgbClr val="FF0000"/>
                </a:solidFill>
              </a:rPr>
              <a:t>를 </a:t>
            </a:r>
            <a:r>
              <a:rPr lang="ko-KR" altLang="en-US" sz="1300" b="1" smtClean="0">
                <a:solidFill>
                  <a:srgbClr val="FF0000"/>
                </a:solidFill>
              </a:rPr>
              <a:t>계산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모든 </a:t>
            </a:r>
            <a:r>
              <a:rPr lang="ko-KR" altLang="en-US" sz="1300" b="1" smtClean="0">
                <a:solidFill>
                  <a:srgbClr val="FF0000"/>
                </a:solidFill>
              </a:rPr>
              <a:t>상태와 행동에 대해 </a:t>
            </a:r>
            <a:r>
              <a:rPr lang="ko-KR" altLang="en-US" sz="1300" b="1" smtClean="0">
                <a:solidFill>
                  <a:srgbClr val="FF0000"/>
                </a:solidFill>
              </a:rPr>
              <a:t>루프를 </a:t>
            </a:r>
            <a:r>
              <a:rPr lang="ko-KR" altLang="en-US" sz="1300" b="1" smtClean="0">
                <a:solidFill>
                  <a:srgbClr val="FF0000"/>
                </a:solidFill>
              </a:rPr>
              <a:t>실행</a:t>
            </a:r>
            <a:r>
              <a:rPr lang="en-US" altLang="ko-KR" sz="1300" b="1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가능한 </a:t>
            </a:r>
            <a:r>
              <a:rPr lang="ko-KR" altLang="en-US" sz="1300" b="1" smtClean="0">
                <a:solidFill>
                  <a:srgbClr val="FF0000"/>
                </a:solidFill>
              </a:rPr>
              <a:t>다음 상태와 보상을 고려하여 </a:t>
            </a:r>
            <a:r>
              <a:rPr lang="en-US" altLang="ko-KR" sz="1300" b="1" smtClean="0">
                <a:solidFill>
                  <a:srgbClr val="FF0000"/>
                </a:solidFill>
              </a:rPr>
              <a:t>Q </a:t>
            </a:r>
            <a:r>
              <a:rPr lang="ko-KR" altLang="en-US" sz="1300" b="1" smtClean="0">
                <a:solidFill>
                  <a:srgbClr val="FF0000"/>
                </a:solidFill>
              </a:rPr>
              <a:t>값을 </a:t>
            </a:r>
            <a:r>
              <a:rPr lang="ko-KR" altLang="en-US" sz="1300" b="1" smtClean="0">
                <a:solidFill>
                  <a:srgbClr val="FF0000"/>
                </a:solidFill>
              </a:rPr>
              <a:t>업데이트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이때 </a:t>
            </a:r>
            <a:r>
              <a:rPr lang="en-US" altLang="ko-KR" sz="1300" b="1" smtClean="0">
                <a:solidFill>
                  <a:srgbClr val="FF0000"/>
                </a:solidFill>
              </a:rPr>
              <a:t>Q </a:t>
            </a:r>
            <a:r>
              <a:rPr lang="ko-KR" altLang="en-US" sz="1300" b="1" smtClean="0">
                <a:solidFill>
                  <a:srgbClr val="FF0000"/>
                </a:solidFill>
              </a:rPr>
              <a:t>값은 </a:t>
            </a:r>
            <a:r>
              <a:rPr lang="ko-KR" altLang="en-US" sz="1300" b="1" smtClean="0">
                <a:solidFill>
                  <a:srgbClr val="FF0000"/>
                </a:solidFill>
              </a:rPr>
              <a:t>기대값으로 </a:t>
            </a:r>
            <a:r>
              <a:rPr lang="ko-KR" altLang="en-US" sz="1300" b="1" smtClean="0">
                <a:solidFill>
                  <a:srgbClr val="FF0000"/>
                </a:solidFill>
              </a:rPr>
              <a:t>계산된다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8800" y="3048000"/>
            <a:ext cx="6522720" cy="1351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793908" y="5377934"/>
            <a:ext cx="6398092" cy="692497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상태 </a:t>
            </a:r>
            <a:r>
              <a:rPr lang="en-US" altLang="ko-KR" sz="1300" b="1" smtClean="0">
                <a:solidFill>
                  <a:srgbClr val="FF0000"/>
                </a:solidFill>
              </a:rPr>
              <a:t>s</a:t>
            </a:r>
            <a:r>
              <a:rPr lang="ko-KR" altLang="en-US" sz="1300" b="1" smtClean="0">
                <a:solidFill>
                  <a:srgbClr val="FF0000"/>
                </a:solidFill>
              </a:rPr>
              <a:t>를 받아 해당 상태에서 최적의 행동을 선택하는 </a:t>
            </a:r>
            <a:r>
              <a:rPr lang="ko-KR" altLang="en-US" sz="1300" b="1" smtClean="0">
                <a:solidFill>
                  <a:srgbClr val="FF0000"/>
                </a:solidFill>
              </a:rPr>
              <a:t>방식으로 </a:t>
            </a:r>
            <a:r>
              <a:rPr lang="ko-KR" altLang="en-US" sz="1300" b="1" smtClean="0">
                <a:solidFill>
                  <a:srgbClr val="FF0000"/>
                </a:solidFill>
              </a:rPr>
              <a:t>정의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300" b="1" smtClean="0">
                <a:solidFill>
                  <a:srgbClr val="FF0000"/>
                </a:solidFill>
              </a:rPr>
              <a:t>np.argmax(Q</a:t>
            </a:r>
            <a:r>
              <a:rPr lang="en-US" altLang="ko-KR" sz="1300" b="1" smtClean="0">
                <a:solidFill>
                  <a:srgbClr val="FF0000"/>
                </a:solidFill>
              </a:rPr>
              <a:t>, axis=1)</a:t>
            </a:r>
            <a:r>
              <a:rPr lang="ko-KR" altLang="en-US" sz="1300" b="1" smtClean="0">
                <a:solidFill>
                  <a:srgbClr val="FF0000"/>
                </a:solidFill>
              </a:rPr>
              <a:t>를 사용하여 각 상태에서 가장 큰 </a:t>
            </a:r>
            <a:r>
              <a:rPr lang="en-US" altLang="ko-KR" sz="1300" b="1" smtClean="0">
                <a:solidFill>
                  <a:srgbClr val="FF0000"/>
                </a:solidFill>
              </a:rPr>
              <a:t>Q </a:t>
            </a:r>
            <a:r>
              <a:rPr lang="ko-KR" altLang="en-US" sz="1300" b="1" smtClean="0">
                <a:solidFill>
                  <a:srgbClr val="FF0000"/>
                </a:solidFill>
              </a:rPr>
              <a:t>값을 가지는 </a:t>
            </a:r>
            <a:r>
              <a:rPr lang="ko-KR" altLang="en-US" sz="1300" b="1" smtClean="0">
                <a:solidFill>
                  <a:srgbClr val="FF0000"/>
                </a:solidFill>
              </a:rPr>
              <a:t>행동을 </a:t>
            </a:r>
            <a:r>
              <a:rPr lang="ko-KR" altLang="en-US" sz="1300" b="1" smtClean="0">
                <a:solidFill>
                  <a:srgbClr val="FF0000"/>
                </a:solidFill>
              </a:rPr>
              <a:t>선택</a:t>
            </a:r>
            <a:r>
              <a:rPr lang="en-US" altLang="ko-KR" sz="1300" b="1" smtClean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새로운 정책 </a:t>
            </a:r>
            <a:r>
              <a:rPr lang="en-US" altLang="ko-KR" sz="1300" b="1" smtClean="0">
                <a:solidFill>
                  <a:srgbClr val="FF0000"/>
                </a:solidFill>
              </a:rPr>
              <a:t>new_pi</a:t>
            </a:r>
            <a:r>
              <a:rPr lang="ko-KR" altLang="en-US" sz="1300" b="1" smtClean="0">
                <a:solidFill>
                  <a:srgbClr val="FF0000"/>
                </a:solidFill>
              </a:rPr>
              <a:t>를 </a:t>
            </a:r>
            <a:r>
              <a:rPr lang="ko-KR" altLang="en-US" sz="1300" b="1" smtClean="0">
                <a:solidFill>
                  <a:srgbClr val="FF0000"/>
                </a:solidFill>
              </a:rPr>
              <a:t>생성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en-US" altLang="ko-KR" sz="1300" b="1" smtClean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8480" y="4612640"/>
            <a:ext cx="6167120" cy="274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081626" y="2065774"/>
            <a:ext cx="8155887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상태</a:t>
            </a:r>
            <a:r>
              <a:rPr lang="en-US" altLang="ko-KR" sz="1300" b="1" smtClean="0">
                <a:solidFill>
                  <a:srgbClr val="FF0000"/>
                </a:solidFill>
              </a:rPr>
              <a:t>-</a:t>
            </a:r>
            <a:r>
              <a:rPr lang="ko-KR" altLang="en-US" sz="1300" b="1" smtClean="0">
                <a:solidFill>
                  <a:srgbClr val="FF0000"/>
                </a:solidFill>
              </a:rPr>
              <a:t>가치 함수 </a:t>
            </a:r>
            <a:r>
              <a:rPr lang="en-US" altLang="ko-KR" sz="1300" b="1" smtClean="0">
                <a:solidFill>
                  <a:srgbClr val="FF0000"/>
                </a:solidFill>
              </a:rPr>
              <a:t>V, </a:t>
            </a:r>
            <a:r>
              <a:rPr lang="ko-KR" altLang="en-US" sz="1300" b="1" smtClean="0">
                <a:solidFill>
                  <a:srgbClr val="FF0000"/>
                </a:solidFill>
              </a:rPr>
              <a:t>환경의 상태 전이 확률과 보상 정보를 나타내는 </a:t>
            </a:r>
            <a:r>
              <a:rPr lang="en-US" altLang="ko-KR" sz="1300" b="1" smtClean="0">
                <a:solidFill>
                  <a:srgbClr val="FF0000"/>
                </a:solidFill>
              </a:rPr>
              <a:t>P, </a:t>
            </a:r>
            <a:r>
              <a:rPr lang="ko-KR" altLang="en-US" sz="1300" b="1" smtClean="0">
                <a:solidFill>
                  <a:srgbClr val="FF0000"/>
                </a:solidFill>
              </a:rPr>
              <a:t>그리고 할인율 </a:t>
            </a:r>
            <a:r>
              <a:rPr lang="en-US" altLang="ko-KR" sz="1300" b="1" smtClean="0">
                <a:solidFill>
                  <a:srgbClr val="FF0000"/>
                </a:solidFill>
              </a:rPr>
              <a:t>gamma</a:t>
            </a:r>
            <a:r>
              <a:rPr lang="ko-KR" altLang="en-US" sz="1300" b="1" smtClean="0">
                <a:solidFill>
                  <a:srgbClr val="FF0000"/>
                </a:solidFill>
              </a:rPr>
              <a:t>를 </a:t>
            </a:r>
            <a:r>
              <a:rPr lang="ko-KR" altLang="en-US" sz="1300" b="1" smtClean="0">
                <a:solidFill>
                  <a:srgbClr val="FF0000"/>
                </a:solidFill>
              </a:rPr>
              <a:t>인수로 입력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정책 개선 알고리즘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145" y="2047240"/>
            <a:ext cx="86931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3040986" y="2401054"/>
            <a:ext cx="2755883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앞의 프로즌레이크 예에 대해 실행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0" name="원호 29"/>
          <p:cNvSpPr/>
          <p:nvPr/>
        </p:nvSpPr>
        <p:spPr>
          <a:xfrm>
            <a:off x="2346960" y="2346960"/>
            <a:ext cx="640080" cy="2296160"/>
          </a:xfrm>
          <a:prstGeom prst="arc">
            <a:avLst>
              <a:gd name="adj1" fmla="val 16200000"/>
              <a:gd name="adj2" fmla="val 538579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72720" y="4765040"/>
            <a:ext cx="2621280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817466" y="4737854"/>
            <a:ext cx="2422458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 개선 알고리즘 함수 호출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319626" y="5184894"/>
            <a:ext cx="1529586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 개선 후 출력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8135" y="2475865"/>
            <a:ext cx="40576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직사각형 40"/>
          <p:cNvSpPr/>
          <p:nvPr/>
        </p:nvSpPr>
        <p:spPr>
          <a:xfrm>
            <a:off x="9777066" y="2157214"/>
            <a:ext cx="910827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실행 결과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정책 개선 알고리즘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바로 정답을 찾는 정책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777066" y="2157214"/>
            <a:ext cx="910827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실행 결과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3360"/>
          <a:stretch>
            <a:fillRect/>
          </a:stretch>
        </p:blipFill>
        <p:spPr bwMode="auto">
          <a:xfrm>
            <a:off x="30480" y="2072640"/>
            <a:ext cx="8724900" cy="460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4036666" y="2492494"/>
            <a:ext cx="2755883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앞의 프로즌레이크 예에 대해 실행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27" name="원호 26"/>
          <p:cNvSpPr/>
          <p:nvPr/>
        </p:nvSpPr>
        <p:spPr>
          <a:xfrm>
            <a:off x="3342640" y="2438400"/>
            <a:ext cx="345440" cy="3068320"/>
          </a:xfrm>
          <a:prstGeom prst="arc">
            <a:avLst>
              <a:gd name="adj1" fmla="val 16200000"/>
              <a:gd name="adj2" fmla="val 536808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5648960"/>
            <a:ext cx="2621280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736186" y="5652254"/>
            <a:ext cx="2422458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 개선 알고리즘 함수 호출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48506" y="6048494"/>
            <a:ext cx="1529586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 개선 후 출력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1303" y="2483168"/>
            <a:ext cx="40290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4-2: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정책 개선 알고리즘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조심스러운 정책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777066" y="2157214"/>
            <a:ext cx="910827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실행 결과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" y="1964690"/>
            <a:ext cx="873125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19439" y="2518239"/>
            <a:ext cx="3531235" cy="349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직사각형 28"/>
          <p:cNvSpPr/>
          <p:nvPr/>
        </p:nvSpPr>
        <p:spPr>
          <a:xfrm>
            <a:off x="4107786" y="2563614"/>
            <a:ext cx="2755883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앞의 프로즌레이크 예에 대해 실행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0" name="원호 29"/>
          <p:cNvSpPr/>
          <p:nvPr/>
        </p:nvSpPr>
        <p:spPr>
          <a:xfrm>
            <a:off x="3413760" y="2509520"/>
            <a:ext cx="345440" cy="3068320"/>
          </a:xfrm>
          <a:prstGeom prst="arc">
            <a:avLst>
              <a:gd name="adj1" fmla="val 16200000"/>
              <a:gd name="adj2" fmla="val 536808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1120" y="5720080"/>
            <a:ext cx="2621280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807306" y="5723374"/>
            <a:ext cx="2422458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 개선 알고리즘 함수 호출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319626" y="6119614"/>
            <a:ext cx="1529586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 개선 후 출력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4-3: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정책반복 알고리즘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0543" y="4917440"/>
            <a:ext cx="2765061" cy="175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193" y="3789680"/>
            <a:ext cx="8045925" cy="277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210" y="2145664"/>
            <a:ext cx="9247728" cy="1593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3396586" y="2238494"/>
            <a:ext cx="8005718" cy="692497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반복문을 사용하여 </a:t>
            </a:r>
            <a:r>
              <a:rPr lang="en-US" altLang="ko-KR" sz="1300" b="1" smtClean="0">
                <a:solidFill>
                  <a:srgbClr val="FF0000"/>
                </a:solidFill>
              </a:rPr>
              <a:t>0</a:t>
            </a:r>
            <a:r>
              <a:rPr lang="ko-KR" altLang="en-US" sz="1300" b="1" smtClean="0">
                <a:solidFill>
                  <a:srgbClr val="FF0000"/>
                </a:solidFill>
              </a:rPr>
              <a:t>부터 </a:t>
            </a:r>
            <a:r>
              <a:rPr lang="en-US" altLang="ko-KR" sz="1300" b="1" smtClean="0">
                <a:solidFill>
                  <a:srgbClr val="FF0000"/>
                </a:solidFill>
              </a:rPr>
              <a:t>15</a:t>
            </a:r>
            <a:r>
              <a:rPr lang="ko-KR" altLang="en-US" sz="1300" b="1" smtClean="0">
                <a:solidFill>
                  <a:srgbClr val="FF0000"/>
                </a:solidFill>
              </a:rPr>
              <a:t>까지의 상태에 대한 적대적인 정책을 </a:t>
            </a:r>
            <a:r>
              <a:rPr lang="ko-KR" altLang="en-US" sz="1300" b="1" smtClean="0">
                <a:solidFill>
                  <a:srgbClr val="FF0000"/>
                </a:solidFill>
              </a:rPr>
              <a:t>무작위로 </a:t>
            </a:r>
            <a:r>
              <a:rPr lang="ko-KR" altLang="en-US" sz="1300" b="1" smtClean="0">
                <a:solidFill>
                  <a:srgbClr val="FF0000"/>
                </a:solidFill>
              </a:rPr>
              <a:t>생성</a:t>
            </a:r>
            <a:r>
              <a:rPr lang="en-US" altLang="ko-KR" sz="1300" b="1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이를 </a:t>
            </a:r>
            <a:r>
              <a:rPr lang="en-US" altLang="ko-KR" sz="1300" b="1" smtClean="0">
                <a:solidFill>
                  <a:srgbClr val="FF0000"/>
                </a:solidFill>
              </a:rPr>
              <a:t>adversarial_policy </a:t>
            </a:r>
            <a:r>
              <a:rPr lang="ko-KR" altLang="en-US" sz="1300" b="1" smtClean="0">
                <a:solidFill>
                  <a:srgbClr val="FF0000"/>
                </a:solidFill>
              </a:rPr>
              <a:t>딕셔너리에 </a:t>
            </a:r>
            <a:r>
              <a:rPr lang="ko-KR" altLang="en-US" sz="1300" b="1" smtClean="0">
                <a:solidFill>
                  <a:srgbClr val="FF0000"/>
                </a:solidFill>
              </a:rPr>
              <a:t>저장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각 </a:t>
            </a:r>
            <a:r>
              <a:rPr lang="ko-KR" altLang="en-US" sz="1300" b="1" smtClean="0">
                <a:solidFill>
                  <a:srgbClr val="FF0000"/>
                </a:solidFill>
              </a:rPr>
              <a:t>상태에 대해 가능한 </a:t>
            </a:r>
            <a:r>
              <a:rPr lang="en-US" altLang="ko-KR" sz="1300" b="1" smtClean="0">
                <a:solidFill>
                  <a:srgbClr val="FF0000"/>
                </a:solidFill>
              </a:rPr>
              <a:t>4</a:t>
            </a:r>
            <a:r>
              <a:rPr lang="ko-KR" altLang="en-US" sz="1300" b="1" smtClean="0">
                <a:solidFill>
                  <a:srgbClr val="FF0000"/>
                </a:solidFill>
              </a:rPr>
              <a:t>가지 행동 중 하나를 무작위로 선택하여 해당 상태에 대한 적대적인 행동을 할당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4320" y="2458720"/>
            <a:ext cx="3108960" cy="37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4-3: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 레이크 예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정책반복 알고리즘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60543" y="4917440"/>
            <a:ext cx="2765061" cy="175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730" y="2047240"/>
            <a:ext cx="82931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직사각형 29"/>
          <p:cNvSpPr/>
          <p:nvPr/>
        </p:nvSpPr>
        <p:spPr>
          <a:xfrm>
            <a:off x="3904586" y="1981200"/>
            <a:ext cx="8005718" cy="692497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반복문을 사용하여 </a:t>
            </a:r>
            <a:r>
              <a:rPr lang="en-US" altLang="ko-KR" sz="1300" b="1" smtClean="0">
                <a:solidFill>
                  <a:srgbClr val="FF0000"/>
                </a:solidFill>
              </a:rPr>
              <a:t>0</a:t>
            </a:r>
            <a:r>
              <a:rPr lang="ko-KR" altLang="en-US" sz="1300" b="1" smtClean="0">
                <a:solidFill>
                  <a:srgbClr val="FF0000"/>
                </a:solidFill>
              </a:rPr>
              <a:t>부터 </a:t>
            </a:r>
            <a:r>
              <a:rPr lang="en-US" altLang="ko-KR" sz="1300" b="1" smtClean="0">
                <a:solidFill>
                  <a:srgbClr val="FF0000"/>
                </a:solidFill>
              </a:rPr>
              <a:t>15</a:t>
            </a:r>
            <a:r>
              <a:rPr lang="ko-KR" altLang="en-US" sz="1300" b="1" smtClean="0">
                <a:solidFill>
                  <a:srgbClr val="FF0000"/>
                </a:solidFill>
              </a:rPr>
              <a:t>까지의 상태에 대한 적대적인 정책을 </a:t>
            </a:r>
            <a:r>
              <a:rPr lang="ko-KR" altLang="en-US" sz="1300" b="1" smtClean="0">
                <a:solidFill>
                  <a:srgbClr val="FF0000"/>
                </a:solidFill>
              </a:rPr>
              <a:t>무작위로 </a:t>
            </a:r>
            <a:r>
              <a:rPr lang="ko-KR" altLang="en-US" sz="1300" b="1" smtClean="0">
                <a:solidFill>
                  <a:srgbClr val="FF0000"/>
                </a:solidFill>
              </a:rPr>
              <a:t>생성</a:t>
            </a:r>
            <a:r>
              <a:rPr lang="en-US" altLang="ko-KR" sz="1300" b="1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이를 </a:t>
            </a:r>
            <a:r>
              <a:rPr lang="en-US" altLang="ko-KR" sz="1300" b="1" smtClean="0">
                <a:solidFill>
                  <a:srgbClr val="FF0000"/>
                </a:solidFill>
              </a:rPr>
              <a:t>adversarial_policy </a:t>
            </a:r>
            <a:r>
              <a:rPr lang="ko-KR" altLang="en-US" sz="1300" b="1" smtClean="0">
                <a:solidFill>
                  <a:srgbClr val="FF0000"/>
                </a:solidFill>
              </a:rPr>
              <a:t>딕셔너리에 </a:t>
            </a:r>
            <a:r>
              <a:rPr lang="ko-KR" altLang="en-US" sz="1300" b="1" smtClean="0">
                <a:solidFill>
                  <a:srgbClr val="FF0000"/>
                </a:solidFill>
              </a:rPr>
              <a:t>저장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각 </a:t>
            </a:r>
            <a:r>
              <a:rPr lang="ko-KR" altLang="en-US" sz="1300" b="1" smtClean="0">
                <a:solidFill>
                  <a:srgbClr val="FF0000"/>
                </a:solidFill>
              </a:rPr>
              <a:t>상태에 대해 가능한 </a:t>
            </a:r>
            <a:r>
              <a:rPr lang="en-US" altLang="ko-KR" sz="1300" b="1" smtClean="0">
                <a:solidFill>
                  <a:srgbClr val="FF0000"/>
                </a:solidFill>
              </a:rPr>
              <a:t>4</a:t>
            </a:r>
            <a:r>
              <a:rPr lang="ko-KR" altLang="en-US" sz="1300" b="1" smtClean="0">
                <a:solidFill>
                  <a:srgbClr val="FF0000"/>
                </a:solidFill>
              </a:rPr>
              <a:t>가지 행동 중 하나를 무작위로 선택하여 해당 상태에 대한 적대적인 행동을 할당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51840" y="2303026"/>
            <a:ext cx="3108960" cy="375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59146" y="2753360"/>
            <a:ext cx="7253652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상태 </a:t>
            </a:r>
            <a:r>
              <a:rPr lang="en-US" altLang="ko-KR" sz="1300" b="1" smtClean="0">
                <a:solidFill>
                  <a:srgbClr val="FF0000"/>
                </a:solidFill>
              </a:rPr>
              <a:t>s</a:t>
            </a:r>
            <a:r>
              <a:rPr lang="ko-KR" altLang="en-US" sz="1300" b="1" smtClean="0">
                <a:solidFill>
                  <a:srgbClr val="FF0000"/>
                </a:solidFill>
              </a:rPr>
              <a:t>를 입력으로 받아서 </a:t>
            </a:r>
            <a:r>
              <a:rPr lang="en-US" altLang="ko-KR" sz="1300" b="1" smtClean="0">
                <a:solidFill>
                  <a:srgbClr val="FF0000"/>
                </a:solidFill>
              </a:rPr>
              <a:t>adversarial_policy </a:t>
            </a:r>
            <a:r>
              <a:rPr lang="ko-KR" altLang="en-US" sz="1300" b="1" smtClean="0">
                <a:solidFill>
                  <a:srgbClr val="FF0000"/>
                </a:solidFill>
              </a:rPr>
              <a:t>딕셔너리에서 해당 상태의 적대적인 행동을 반환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2160" y="2733040"/>
            <a:ext cx="2824480" cy="342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076026" y="3220720"/>
            <a:ext cx="910827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 출력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67226" y="3840480"/>
            <a:ext cx="4268861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현재 정책 </a:t>
            </a:r>
            <a:r>
              <a:rPr lang="en-US" altLang="ko-KR" sz="1300" b="1" smtClean="0">
                <a:solidFill>
                  <a:srgbClr val="FF0000"/>
                </a:solidFill>
              </a:rPr>
              <a:t>pi</a:t>
            </a:r>
            <a:r>
              <a:rPr lang="ko-KR" altLang="en-US" sz="1300" b="1" smtClean="0">
                <a:solidFill>
                  <a:srgbClr val="FF0000"/>
                </a:solidFill>
              </a:rPr>
              <a:t>를 적대적인 정책인 </a:t>
            </a:r>
            <a:r>
              <a:rPr lang="en-US" altLang="ko-KR" sz="1300" b="1" smtClean="0">
                <a:solidFill>
                  <a:srgbClr val="FF0000"/>
                </a:solidFill>
              </a:rPr>
              <a:t>adversarial_pi</a:t>
            </a:r>
            <a:r>
              <a:rPr lang="ko-KR" altLang="en-US" sz="1300" b="1" smtClean="0">
                <a:solidFill>
                  <a:srgbClr val="FF0000"/>
                </a:solidFill>
              </a:rPr>
              <a:t>로 </a:t>
            </a:r>
            <a:r>
              <a:rPr lang="ko-KR" altLang="en-US" sz="1300" b="1" smtClean="0">
                <a:solidFill>
                  <a:srgbClr val="FF0000"/>
                </a:solidFill>
              </a:rPr>
              <a:t>설정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72160" y="4419600"/>
            <a:ext cx="7213600" cy="2438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377786" y="4124960"/>
            <a:ext cx="6133410" cy="29238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루프 안에서 정책 평가와 개선을 반복 수행</a:t>
            </a:r>
            <a:r>
              <a:rPr lang="en-US" altLang="ko-KR" sz="1300" b="1" smtClean="0">
                <a:solidFill>
                  <a:srgbClr val="FF0000"/>
                </a:solidFill>
              </a:rPr>
              <a:t>. / </a:t>
            </a:r>
            <a:r>
              <a:rPr lang="ko-KR" altLang="en-US" sz="1300" b="1" smtClean="0">
                <a:solidFill>
                  <a:srgbClr val="FF0000"/>
                </a:solidFill>
              </a:rPr>
              <a:t>더 이상 값이 변하지 않을 때 종료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양쪽 모서리가 둥근 사각형 20"/>
          <p:cNvSpPr/>
          <p:nvPr/>
        </p:nvSpPr>
        <p:spPr>
          <a:xfrm>
            <a:off x="9447399" y="1082299"/>
            <a:ext cx="2609677" cy="5775701"/>
          </a:xfrm>
          <a:prstGeom prst="round2SameRect">
            <a:avLst>
              <a:gd name="adj1" fmla="val 19257"/>
              <a:gd name="adj2" fmla="val 0"/>
            </a:avLst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525417" y="319314"/>
            <a:ext cx="11161486" cy="6538686"/>
          </a:xfrm>
          <a:prstGeom prst="round2SameRect">
            <a:avLst>
              <a:gd name="adj1" fmla="val 9802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108000" rtlCol="0" anchor="t"/>
          <a:lstStyle/>
          <a:p>
            <a:pPr lvl="0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950685" y="1248229"/>
            <a:ext cx="10290629" cy="560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5"/>
          <p:cNvGrpSpPr/>
          <p:nvPr/>
        </p:nvGrpSpPr>
        <p:grpSpPr>
          <a:xfrm>
            <a:off x="9243004" y="677848"/>
            <a:ext cx="1503554" cy="408789"/>
            <a:chOff x="9128703" y="537029"/>
            <a:chExt cx="1815068" cy="49348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450286" y="537029"/>
              <a:ext cx="493485" cy="493485"/>
            </a:xfrm>
            <a:prstGeom prst="roundRect">
              <a:avLst/>
            </a:prstGeom>
            <a:solidFill>
              <a:srgbClr val="E27D45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 rot="2700000">
              <a:off x="10648042" y="585560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 rot="18900000">
              <a:off x="10642315" y="585559"/>
              <a:ext cx="97972" cy="396421"/>
            </a:xfrm>
            <a:prstGeom prst="roundRect">
              <a:avLst>
                <a:gd name="adj" fmla="val 50000"/>
              </a:avLst>
            </a:prstGeom>
            <a:solidFill>
              <a:srgbClr val="FFE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787929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9871793" y="711835"/>
              <a:ext cx="325756" cy="211804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9871793" y="63988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128703" y="537029"/>
              <a:ext cx="493485" cy="493485"/>
            </a:xfrm>
            <a:prstGeom prst="roundRect">
              <a:avLst/>
            </a:prstGeom>
            <a:solidFill>
              <a:srgbClr val="00B0F0"/>
            </a:solidFill>
            <a:ln w="22225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212567" y="849435"/>
              <a:ext cx="325756" cy="72987"/>
            </a:xfrm>
            <a:prstGeom prst="roundRect">
              <a:avLst>
                <a:gd name="adj" fmla="val 0"/>
              </a:avLst>
            </a:prstGeom>
            <a:solidFill>
              <a:srgbClr val="FFE1BB"/>
            </a:solidFill>
            <a:ln w="12700">
              <a:solidFill>
                <a:srgbClr val="FFE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오른쪽 대괄호 19"/>
          <p:cNvSpPr/>
          <p:nvPr/>
        </p:nvSpPr>
        <p:spPr>
          <a:xfrm rot="16200000">
            <a:off x="5815238" y="-4570912"/>
            <a:ext cx="561521" cy="10648951"/>
          </a:xfrm>
          <a:prstGeom prst="rightBracket">
            <a:avLst>
              <a:gd name="adj" fmla="val 93981"/>
            </a:avLst>
          </a:prstGeom>
          <a:ln w="60325">
            <a:gradFill flip="none" rotWithShape="1">
              <a:gsLst>
                <a:gs pos="32000">
                  <a:schemeClr val="accent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32461" y="1403482"/>
            <a:ext cx="9927425" cy="55154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SUB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TITLE ://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4-3: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프로즌 레이크 예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: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정책반복 알고리즘 </a:t>
            </a:r>
            <a:r>
              <a:rPr lang="en-US" altLang="ko-KR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– </a:t>
            </a:r>
            <a:r>
              <a:rPr lang="ko-KR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시월구일2" pitchFamily="18" charset="-127"/>
                <a:ea typeface="a시월구일2" pitchFamily="18" charset="-127"/>
              </a:rPr>
              <a:t>실행 결과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시월구일2" pitchFamily="18" charset="-127"/>
              <a:ea typeface="a시월구일2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6560" y="528321"/>
            <a:ext cx="5029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en-US" altLang="ko-KR" sz="2000" i="1" kern="0" dirty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20194111</a:t>
            </a:r>
            <a:r>
              <a:rPr lang="ko-KR" altLang="en-US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최민규</a:t>
            </a:r>
            <a:r>
              <a:rPr lang="en-US" altLang="ko-KR" sz="20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</a:t>
            </a:r>
            <a:r>
              <a:rPr lang="ko-KR" altLang="en-US" sz="2800" i="1" kern="0" smtClean="0">
                <a:solidFill>
                  <a:prstClr val="white"/>
                </a:solidFill>
                <a:latin typeface="a로케트" pitchFamily="18" charset="-127"/>
                <a:ea typeface="a로케트" pitchFamily="18" charset="-127"/>
              </a:rPr>
              <a:t> 강화학습</a:t>
            </a:r>
            <a:endParaRPr lang="en-US" altLang="ko-KR" sz="2800" i="1" kern="0" smtClean="0">
              <a:solidFill>
                <a:prstClr val="white"/>
              </a:solidFill>
              <a:latin typeface="a로케트" pitchFamily="18" charset="-127"/>
              <a:ea typeface="a로케트" pitchFamily="18" charset="-127"/>
            </a:endParaRPr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8695" y="2001974"/>
            <a:ext cx="3115945" cy="479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5277" y="2001520"/>
            <a:ext cx="3172420" cy="479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6315" y="2005440"/>
            <a:ext cx="3053184" cy="479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직사각형 31"/>
          <p:cNvSpPr/>
          <p:nvPr/>
        </p:nvSpPr>
        <p:spPr>
          <a:xfrm>
            <a:off x="985520" y="2966720"/>
            <a:ext cx="3119120" cy="19202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335520" y="4856480"/>
            <a:ext cx="3058160" cy="1950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962746" y="4280654"/>
            <a:ext cx="5096267" cy="49244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300" b="1" smtClean="0">
                <a:solidFill>
                  <a:srgbClr val="FF0000"/>
                </a:solidFill>
              </a:rPr>
              <a:t>정책이 계속해서 평가되고 개선되는 것을 확인할 수 있다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300" b="1" smtClean="0">
                <a:solidFill>
                  <a:srgbClr val="FF0000"/>
                </a:solidFill>
              </a:rPr>
              <a:t>가치함수 값도 자리 하나에서 점점 퍼져나가는 형태를 볼 수 있다</a:t>
            </a:r>
            <a:r>
              <a:rPr lang="en-US" altLang="ko-KR" sz="1300" b="1" smtClean="0">
                <a:solidFill>
                  <a:srgbClr val="FF0000"/>
                </a:solidFill>
              </a:rPr>
              <a:t>.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31422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</TotalTime>
  <Words>528</Words>
  <Application>Microsoft Office PowerPoint</Application>
  <PresentationFormat>사용자 지정</PresentationFormat>
  <Paragraphs>84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굴림</vt:lpstr>
      <vt:lpstr>Arial</vt:lpstr>
      <vt:lpstr>맑은 고딕</vt:lpstr>
      <vt:lpstr>Aharoni</vt:lpstr>
      <vt:lpstr>a로케트</vt:lpstr>
      <vt:lpstr>a타임머신</vt:lpstr>
      <vt:lpstr>a시월구일1</vt:lpstr>
      <vt:lpstr>a시월구일2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최민규</cp:lastModifiedBy>
  <cp:revision>277</cp:revision>
  <dcterms:created xsi:type="dcterms:W3CDTF">2019-02-08T07:37:09Z</dcterms:created>
  <dcterms:modified xsi:type="dcterms:W3CDTF">2023-09-20T16:08:30Z</dcterms:modified>
</cp:coreProperties>
</file>