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39" r:id="rId5"/>
    <p:sldId id="441" r:id="rId6"/>
    <p:sldId id="442" r:id="rId7"/>
    <p:sldId id="440" r:id="rId8"/>
    <p:sldId id="443" r:id="rId9"/>
    <p:sldId id="444" r:id="rId10"/>
  </p:sldIdLst>
  <p:sldSz cx="12192000" cy="6858000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로케트" pitchFamily="18" charset="-127"/>
      <p:regular r:id="rId13"/>
    </p:embeddedFont>
    <p:embeddedFont>
      <p:font typeface="a타임머신" pitchFamily="18" charset="-127"/>
      <p:regular r:id="rId14"/>
    </p:embeddedFont>
    <p:embeddedFont>
      <p:font typeface="a시월구일1" pitchFamily="18" charset="-127"/>
      <p:regular r:id="rId15"/>
    </p:embeddedFont>
    <p:embeddedFont>
      <p:font typeface="a시월구일2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2023-10-03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5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-1</a:t>
            </a:r>
            <a:endParaRPr lang="en-US" altLang="ko-KR" sz="96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200" y="1270000"/>
            <a:ext cx="8747760" cy="132343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5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-1: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몬테카를로 예측</a:t>
            </a:r>
            <a:endParaRPr lang="en-US" altLang="ko-KR" sz="1600" b="1" smtClean="0">
              <a:latin typeface="a시월구일1" pitchFamily="18" charset="-127"/>
              <a:ea typeface="a시월구일1" pitchFamily="18" charset="-127"/>
            </a:endParaRPr>
          </a:p>
          <a:p>
            <a:endParaRPr lang="ko-KR" altLang="en-US" sz="1600" b="1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/>
              <a:t>앞의 프로즌 레이크 예의 첫 방문 몬테카를로 </a:t>
            </a:r>
            <a:r>
              <a:rPr lang="en-US" altLang="ko-KR" sz="1600" smtClean="0"/>
              <a:t>(FVMC) </a:t>
            </a:r>
            <a:r>
              <a:rPr lang="ko-KR" altLang="en-US" sz="1600" smtClean="0"/>
              <a:t>예측코드 실행 분석</a:t>
            </a:r>
          </a:p>
          <a:p>
            <a:r>
              <a:rPr lang="ko-KR" altLang="en-US" sz="1600" smtClean="0"/>
              <a:t>모든 방문 몬테카를로 예측</a:t>
            </a:r>
            <a:r>
              <a:rPr lang="en-US" altLang="ko-KR" sz="1600" smtClean="0"/>
              <a:t>(EVMC) </a:t>
            </a:r>
            <a:r>
              <a:rPr lang="ko-KR" altLang="en-US" sz="1600" smtClean="0"/>
              <a:t>코드도 </a:t>
            </a:r>
            <a:r>
              <a:rPr lang="ko-KR" altLang="en-US" sz="1600" smtClean="0"/>
              <a:t>실행하고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r>
              <a:rPr lang="ko-KR" altLang="en-US" sz="1600" smtClean="0"/>
              <a:t>실행 </a:t>
            </a:r>
            <a:r>
              <a:rPr lang="ko-KR" altLang="en-US" sz="1600" smtClean="0"/>
              <a:t>결과를 </a:t>
            </a:r>
            <a:r>
              <a:rPr lang="en-US" altLang="ko-KR" sz="1600" smtClean="0"/>
              <a:t>FVMC</a:t>
            </a:r>
            <a:r>
              <a:rPr lang="ko-KR" altLang="en-US" sz="1600" smtClean="0"/>
              <a:t>와 비교 분석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-1: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몬테카를로 예측을 위한 모듈 추가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948" y="2039303"/>
            <a:ext cx="3400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4600801" y="2610564"/>
            <a:ext cx="5606920" cy="169277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tqdm : </a:t>
            </a:r>
            <a:r>
              <a:rPr lang="ko-KR" altLang="en-US" sz="1300" b="1" smtClean="0">
                <a:solidFill>
                  <a:srgbClr val="FF0000"/>
                </a:solidFill>
              </a:rPr>
              <a:t>반복 </a:t>
            </a:r>
            <a:r>
              <a:rPr lang="ko-KR" altLang="en-US" sz="1300" b="1" smtClean="0">
                <a:solidFill>
                  <a:srgbClr val="FF0000"/>
                </a:solidFill>
              </a:rPr>
              <a:t>연산에 </a:t>
            </a:r>
            <a:r>
              <a:rPr lang="ko-KR" altLang="en-US" sz="1300" b="1" smtClean="0">
                <a:solidFill>
                  <a:srgbClr val="FF0000"/>
                </a:solidFill>
              </a:rPr>
              <a:t>대한 </a:t>
            </a:r>
            <a:r>
              <a:rPr lang="ko-KR" altLang="en-US" sz="1300" b="1" smtClean="0">
                <a:solidFill>
                  <a:srgbClr val="FF0000"/>
                </a:solidFill>
              </a:rPr>
              <a:t>진행 </a:t>
            </a:r>
            <a:r>
              <a:rPr lang="ko-KR" altLang="en-US" sz="1300" b="1" smtClean="0">
                <a:solidFill>
                  <a:srgbClr val="FF0000"/>
                </a:solidFill>
              </a:rPr>
              <a:t>표시 막대를 </a:t>
            </a:r>
            <a:r>
              <a:rPr lang="ko-KR" altLang="en-US" sz="1300" b="1" smtClean="0">
                <a:solidFill>
                  <a:srgbClr val="FF0000"/>
                </a:solidFill>
              </a:rPr>
              <a:t>제공하는 </a:t>
            </a:r>
            <a:r>
              <a:rPr lang="ko-KR" altLang="en-US" sz="1300" b="1" smtClean="0">
                <a:solidFill>
                  <a:srgbClr val="FF0000"/>
                </a:solidFill>
              </a:rPr>
              <a:t>라이브러리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itertools</a:t>
            </a:r>
            <a:r>
              <a:rPr lang="en-US" altLang="ko-KR" sz="1300" b="1" smtClean="0">
                <a:solidFill>
                  <a:srgbClr val="FF0000"/>
                </a:solidFill>
              </a:rPr>
              <a:t>: </a:t>
            </a:r>
            <a:r>
              <a:rPr lang="ko-KR" altLang="en-US" sz="1300" b="1" smtClean="0">
                <a:solidFill>
                  <a:srgbClr val="FF0000"/>
                </a:solidFill>
              </a:rPr>
              <a:t>반복자를 만들기 위한 빠르고 효율적인 도구 세트를 제공</a:t>
            </a: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(cycle </a:t>
            </a:r>
            <a:r>
              <a:rPr lang="en-US" altLang="ko-KR" sz="1300" b="1" smtClean="0">
                <a:solidFill>
                  <a:srgbClr val="FF0000"/>
                </a:solidFill>
              </a:rPr>
              <a:t>: </a:t>
            </a:r>
            <a:r>
              <a:rPr lang="ko-KR" altLang="en-US" sz="1300" b="1" smtClean="0">
                <a:solidFill>
                  <a:srgbClr val="FF0000"/>
                </a:solidFill>
              </a:rPr>
              <a:t>무한 반복자</a:t>
            </a:r>
            <a:r>
              <a:rPr lang="en-US" altLang="ko-KR" sz="1300" b="1" smtClean="0">
                <a:solidFill>
                  <a:srgbClr val="FF0000"/>
                </a:solidFill>
              </a:rPr>
              <a:t>, count :</a:t>
            </a:r>
            <a:r>
              <a:rPr lang="ko-KR" altLang="en-US" sz="1300" b="1" smtClean="0">
                <a:solidFill>
                  <a:srgbClr val="FF0000"/>
                </a:solidFill>
              </a:rPr>
              <a:t>무한 </a:t>
            </a:r>
            <a:r>
              <a:rPr lang="ko-KR" altLang="en-US" sz="1300" b="1" smtClean="0">
                <a:solidFill>
                  <a:srgbClr val="FF0000"/>
                </a:solidFill>
              </a:rPr>
              <a:t>등차수열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)</a:t>
            </a:r>
          </a:p>
          <a:p>
            <a:endParaRPr lang="ko-KR" altLang="en-US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tabulate</a:t>
            </a:r>
            <a:r>
              <a:rPr lang="ko-KR" altLang="en-US" sz="1300" b="1" smtClean="0">
                <a:solidFill>
                  <a:srgbClr val="FF0000"/>
                </a:solidFill>
              </a:rPr>
              <a:t> </a:t>
            </a:r>
            <a:r>
              <a:rPr lang="en-US" altLang="ko-KR" sz="1300" b="1" smtClean="0">
                <a:solidFill>
                  <a:srgbClr val="FF0000"/>
                </a:solidFill>
              </a:rPr>
              <a:t>:</a:t>
            </a:r>
            <a:r>
              <a:rPr lang="ko-KR" altLang="en-US" sz="1300" b="1" smtClean="0">
                <a:solidFill>
                  <a:srgbClr val="FF0000"/>
                </a:solidFill>
              </a:rPr>
              <a:t> </a:t>
            </a:r>
            <a:r>
              <a:rPr lang="ko-KR" altLang="en-US" sz="1300" b="1" smtClean="0">
                <a:solidFill>
                  <a:srgbClr val="FF0000"/>
                </a:solidFill>
              </a:rPr>
              <a:t>데이터에서 </a:t>
            </a:r>
            <a:r>
              <a:rPr lang="en-US" altLang="ko-KR" sz="1300" b="1" smtClean="0">
                <a:solidFill>
                  <a:srgbClr val="FF0000"/>
                </a:solidFill>
              </a:rPr>
              <a:t>ASCII </a:t>
            </a:r>
            <a:r>
              <a:rPr lang="ko-KR" altLang="en-US" sz="1300" b="1" smtClean="0">
                <a:solidFill>
                  <a:srgbClr val="FF0000"/>
                </a:solidFill>
              </a:rPr>
              <a:t>테이블을 생성하기 위한 </a:t>
            </a:r>
            <a:r>
              <a:rPr lang="ko-KR" altLang="en-US" sz="1300" b="1" smtClean="0">
                <a:solidFill>
                  <a:srgbClr val="FF0000"/>
                </a:solidFill>
              </a:rPr>
              <a:t>파이썬 </a:t>
            </a:r>
            <a:r>
              <a:rPr lang="ko-KR" altLang="en-US" sz="1300" b="1" smtClean="0">
                <a:solidFill>
                  <a:srgbClr val="FF0000"/>
                </a:solidFill>
              </a:rPr>
              <a:t>라이브러리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matplotlib : </a:t>
            </a:r>
            <a:r>
              <a:rPr lang="ko-KR" altLang="en-US" sz="1300" b="1" smtClean="0">
                <a:solidFill>
                  <a:srgbClr val="FF0000"/>
                </a:solidFill>
              </a:rPr>
              <a:t>다양한 종류의 플롯과 시각화를 생성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-1: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몬테카를로 예측 코드 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330" y="2027555"/>
            <a:ext cx="9785350" cy="471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559936" y="1984494"/>
            <a:ext cx="635141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환경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할인율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학습계수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초기값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최종값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감가비율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에피소드 수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첫 방문 여부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87600" y="2255520"/>
            <a:ext cx="8442960" cy="13208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71418" y="2370574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 수</a:t>
            </a:r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6917258" y="2512814"/>
            <a:ext cx="1733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할인율을 한 번에 계산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6683578" y="2766814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학습계수 값을 한 번에 계산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3727018" y="3030974"/>
            <a:ext cx="168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가치함수 초기화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5149418" y="3244334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당 가치함수</a:t>
            </a:r>
            <a:r>
              <a:rPr lang="en-US" altLang="ko-KR" sz="12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타겟값을 위한 변수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5271338" y="3914894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전체 경로의 경험 튜플을 한 번에 생성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b="1" smtClean="0">
                <a:solidFill>
                  <a:srgbClr val="FF0000"/>
                </a:solidFill>
              </a:rPr>
              <a:t>각 상태의 방문 여부 벡터 초기화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06138" y="4717534"/>
            <a:ext cx="375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이미 방문한 상태이고 </a:t>
            </a:r>
            <a:r>
              <a:rPr lang="en-US" altLang="ko-KR" sz="1200" b="1" smtClean="0">
                <a:solidFill>
                  <a:srgbClr val="FF0000"/>
                </a:solidFill>
              </a:rPr>
              <a:t>FVMC</a:t>
            </a:r>
            <a:r>
              <a:rPr lang="ko-KR" altLang="en-US" sz="1200" b="1" smtClean="0">
                <a:solidFill>
                  <a:srgbClr val="FF0000"/>
                </a:solidFill>
              </a:rPr>
              <a:t>이면 다음 상태로 이동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22218" y="5022334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방문 상태로 표시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0058" y="5195054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최종 상태까지의 스텝 수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94858" y="5459214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리턴 값 계산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54298" y="5723374"/>
            <a:ext cx="1156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MC </a:t>
            </a:r>
            <a:r>
              <a:rPr lang="ko-KR" altLang="en-US" sz="1200" b="1" smtClean="0">
                <a:solidFill>
                  <a:srgbClr val="FF0000"/>
                </a:solidFill>
              </a:rPr>
              <a:t>에러 계산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75098" y="5936734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 갱신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57498" y="6393934"/>
            <a:ext cx="1588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상태</a:t>
            </a:r>
            <a:r>
              <a:rPr lang="en-US" altLang="ko-KR" sz="1200" b="1" smtClean="0">
                <a:solidFill>
                  <a:srgbClr val="FF0000"/>
                </a:solidFill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</a:rPr>
              <a:t>가치 함수 리턴</a:t>
            </a:r>
            <a:endParaRPr lang="en-US" altLang="ko-KR" sz="12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-1: decay_schedule()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 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953" y="2320915"/>
            <a:ext cx="8289607" cy="187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5088458" y="2533134"/>
            <a:ext cx="2217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감</a:t>
            </a:r>
            <a:r>
              <a:rPr lang="en-US" altLang="ko-KR" sz="1200" b="1" smtClean="0">
                <a:solidFill>
                  <a:srgbClr val="FF0000"/>
                </a:solidFill>
              </a:rPr>
              <a:t>/</a:t>
            </a:r>
            <a:r>
              <a:rPr lang="ko-KR" altLang="en-US" sz="1200" b="1" smtClean="0">
                <a:solidFill>
                  <a:srgbClr val="FF0000"/>
                </a:solidFill>
              </a:rPr>
              <a:t>가 할 알파값 스텝 수 계산</a:t>
            </a:r>
            <a:endParaRPr lang="ko-KR" altLang="en-US" sz="1200"/>
          </a:p>
        </p:txBody>
      </p:sp>
      <p:sp>
        <p:nvSpPr>
          <p:cNvPr id="27" name="직사각형 26"/>
          <p:cNvSpPr/>
          <p:nvPr/>
        </p:nvSpPr>
        <p:spPr>
          <a:xfrm>
            <a:off x="4499178" y="2756654"/>
            <a:ext cx="1425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남은 스텝 수 계산</a:t>
            </a:r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8725738" y="3000494"/>
            <a:ext cx="2040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로그 스케일로 알파값 생성</a:t>
            </a: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110298" y="3213854"/>
            <a:ext cx="29851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생성된 알파값을 </a:t>
            </a:r>
            <a:r>
              <a:rPr lang="en-US" altLang="ko-KR" sz="1200" b="1" smtClean="0">
                <a:solidFill>
                  <a:srgbClr val="FF0000"/>
                </a:solidFill>
              </a:rPr>
              <a:t>0</a:t>
            </a:r>
            <a:r>
              <a:rPr lang="ko-KR" altLang="en-US" sz="1200" b="1" smtClean="0">
                <a:solidFill>
                  <a:srgbClr val="FF0000"/>
                </a:solidFill>
              </a:rPr>
              <a:t>애서 </a:t>
            </a:r>
            <a:r>
              <a:rPr lang="en-US" altLang="ko-KR" sz="1200" b="1" smtClean="0">
                <a:solidFill>
                  <a:srgbClr val="FF0000"/>
                </a:solidFill>
              </a:rPr>
              <a:t>1 </a:t>
            </a:r>
            <a:r>
              <a:rPr lang="ko-KR" altLang="en-US" sz="1200" b="1" smtClean="0">
                <a:solidFill>
                  <a:srgbClr val="FF0000"/>
                </a:solidFill>
              </a:rPr>
              <a:t>사이로 정규화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6175578" y="3498334"/>
            <a:ext cx="51379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정규화 된 알파값을 주어진 초기 알파값과 최소 알파값 사이로 스케일링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5596458" y="3721854"/>
            <a:ext cx="2497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남은 스텝에 </a:t>
            </a:r>
            <a:r>
              <a:rPr lang="en-US" altLang="ko-KR" sz="1200" b="1" smtClean="0">
                <a:solidFill>
                  <a:srgbClr val="FF0000"/>
                </a:solidFill>
              </a:rPr>
              <a:t>edge </a:t>
            </a:r>
            <a:r>
              <a:rPr lang="ko-KR" altLang="en-US" sz="1200" b="1" smtClean="0">
                <a:solidFill>
                  <a:srgbClr val="FF0000"/>
                </a:solidFill>
              </a:rPr>
              <a:t>값을 채워넣음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5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-1: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generate_trajectory()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 설명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555" y="2155508"/>
            <a:ext cx="64198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4235018" y="2360414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초기화</a:t>
            </a:r>
            <a:endParaRPr lang="ko-KR" altLang="en-US" sz="1200"/>
          </a:p>
        </p:txBody>
      </p:sp>
      <p:sp>
        <p:nvSpPr>
          <p:cNvPr id="33" name="직사각형 32"/>
          <p:cNvSpPr/>
          <p:nvPr/>
        </p:nvSpPr>
        <p:spPr>
          <a:xfrm>
            <a:off x="3025978" y="2634734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실행 루프</a:t>
            </a:r>
            <a:endParaRPr lang="ko-KR" altLang="en-US" sz="1200"/>
          </a:p>
        </p:txBody>
      </p:sp>
      <p:sp>
        <p:nvSpPr>
          <p:cNvPr id="34" name="직사각형 33"/>
          <p:cNvSpPr/>
          <p:nvPr/>
        </p:nvSpPr>
        <p:spPr>
          <a:xfrm>
            <a:off x="3757498" y="2868414"/>
            <a:ext cx="3062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환경 초기화 및 초기 상태를 </a:t>
            </a:r>
            <a:r>
              <a:rPr lang="en-US" altLang="ko-KR" sz="1200" b="1" smtClean="0">
                <a:solidFill>
                  <a:srgbClr val="FF0000"/>
                </a:solidFill>
              </a:rPr>
              <a:t>state</a:t>
            </a:r>
            <a:r>
              <a:rPr lang="ko-KR" altLang="en-US" sz="1200" b="1" smtClean="0">
                <a:solidFill>
                  <a:srgbClr val="FF0000"/>
                </a:solidFill>
              </a:rPr>
              <a:t>에 할당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5" name="직사각형 34"/>
          <p:cNvSpPr/>
          <p:nvPr/>
        </p:nvSpPr>
        <p:spPr>
          <a:xfrm>
            <a:off x="4031818" y="3366254"/>
            <a:ext cx="31133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현재 상태에서 정책을 사용하여 행동 선택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6734378" y="3610094"/>
            <a:ext cx="4770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선택한 행동을 환경에 적응하여 다음 상태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보상 및 종료 여부 할당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7" name="직사각형 36"/>
          <p:cNvSpPr/>
          <p:nvPr/>
        </p:nvSpPr>
        <p:spPr>
          <a:xfrm>
            <a:off x="3564458" y="3112254"/>
            <a:ext cx="40062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내에서의 루프 </a:t>
            </a:r>
            <a:r>
              <a:rPr lang="en-US" altLang="ko-KR" sz="1200" b="1" smtClean="0">
                <a:solidFill>
                  <a:srgbClr val="FF0000"/>
                </a:solidFill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</a:rPr>
              <a:t>에피소드 종료 조건까지 반복</a:t>
            </a:r>
            <a:r>
              <a:rPr lang="en-US" altLang="ko-KR" sz="1200" b="1" smtClean="0">
                <a:solidFill>
                  <a:srgbClr val="FF0000"/>
                </a:solidFill>
              </a:rPr>
              <a:t>)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>
            <a:off x="7512582" y="3894574"/>
            <a:ext cx="1827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경험 튜플 생성 및 저장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>
            <a:off x="3072662" y="4372094"/>
            <a:ext cx="1927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에피소드 종료 여부 확인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40" name="직사각형 39"/>
          <p:cNvSpPr/>
          <p:nvPr/>
        </p:nvSpPr>
        <p:spPr>
          <a:xfrm>
            <a:off x="4454422" y="4839454"/>
            <a:ext cx="2959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최대 스텝 수에 도달하면 에피소드 중단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4190262" y="5103614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경험 초기화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42" name="직사각형 41"/>
          <p:cNvSpPr/>
          <p:nvPr/>
        </p:nvSpPr>
        <p:spPr>
          <a:xfrm>
            <a:off x="4119142" y="5581134"/>
            <a:ext cx="1410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다음 상태로 이동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5196102" y="5865614"/>
            <a:ext cx="3703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생성된 경험 튜플을 </a:t>
            </a:r>
            <a:r>
              <a:rPr lang="en-US" altLang="ko-KR" sz="1200" b="1" smtClean="0">
                <a:solidFill>
                  <a:srgbClr val="FF0000"/>
                </a:solidFill>
              </a:rPr>
              <a:t>NumPy </a:t>
            </a:r>
            <a:r>
              <a:rPr lang="ko-KR" altLang="en-US" sz="1200" b="1" smtClean="0">
                <a:solidFill>
                  <a:srgbClr val="FF0000"/>
                </a:solidFill>
              </a:rPr>
              <a:t>배열로 변환하여 반환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5-1: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몬테카를로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제어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첫 방문 실행 결과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(FVMC)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8585" y="2010410"/>
            <a:ext cx="3627449" cy="239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7285" y="2013860"/>
            <a:ext cx="3973195" cy="463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1280" y="4440994"/>
            <a:ext cx="6261418" cy="221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5171440" y="6431280"/>
            <a:ext cx="110744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5-1: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몬테카를로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제어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모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든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방문 실행 결과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(EVMC)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5" y="2044065"/>
            <a:ext cx="3824564" cy="23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949" y="2021840"/>
            <a:ext cx="4177330" cy="464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2235" y="4392153"/>
            <a:ext cx="4154805" cy="238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직사각형 23"/>
          <p:cNvSpPr/>
          <p:nvPr/>
        </p:nvSpPr>
        <p:spPr>
          <a:xfrm>
            <a:off x="5181600" y="6522720"/>
            <a:ext cx="110744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5-1: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몬테카를로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제어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FVMC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와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EVMC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의 차이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" y="2073714"/>
            <a:ext cx="6261418" cy="221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528320" y="4064000"/>
            <a:ext cx="110744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9115" y="2065513"/>
            <a:ext cx="4154805" cy="238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6888480" y="4196080"/>
            <a:ext cx="110744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19098" y="4697214"/>
            <a:ext cx="8074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EVMC</a:t>
            </a:r>
            <a:r>
              <a:rPr lang="ko-KR" altLang="en-US" sz="1200" b="1" smtClean="0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-&gt; </a:t>
            </a:r>
            <a:r>
              <a:rPr lang="ko-KR" altLang="en-US" sz="1200" b="1" smtClean="0">
                <a:solidFill>
                  <a:srgbClr val="FF0000"/>
                </a:solidFill>
              </a:rPr>
              <a:t>갔던 위치를 </a:t>
            </a:r>
            <a:r>
              <a:rPr lang="ko-KR" altLang="en-US" sz="1200" b="1" smtClean="0">
                <a:solidFill>
                  <a:srgbClr val="FF0000"/>
                </a:solidFill>
              </a:rPr>
              <a:t>반복해서 </a:t>
            </a:r>
            <a:r>
              <a:rPr lang="ko-KR" altLang="en-US" sz="1200" b="1" smtClean="0">
                <a:solidFill>
                  <a:srgbClr val="FF0000"/>
                </a:solidFill>
              </a:rPr>
              <a:t>정책 </a:t>
            </a:r>
            <a:r>
              <a:rPr lang="ko-KR" altLang="en-US" sz="1200" b="1" smtClean="0">
                <a:solidFill>
                  <a:srgbClr val="FF0000"/>
                </a:solidFill>
              </a:rPr>
              <a:t>평가 </a:t>
            </a:r>
            <a:r>
              <a:rPr lang="ko-KR" altLang="en-US" sz="1200" b="1" smtClean="0">
                <a:solidFill>
                  <a:srgbClr val="FF0000"/>
                </a:solidFill>
              </a:rPr>
              <a:t>후 </a:t>
            </a:r>
            <a:r>
              <a:rPr lang="ko-KR" altLang="en-US" sz="1200" b="1" smtClean="0">
                <a:solidFill>
                  <a:srgbClr val="FF0000"/>
                </a:solidFill>
              </a:rPr>
              <a:t>개선이 이뤄질 수 있다</a:t>
            </a:r>
            <a:r>
              <a:rPr lang="en-US" altLang="ko-KR" sz="1200" b="1" smtClean="0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-&gt; </a:t>
            </a:r>
            <a:r>
              <a:rPr lang="ko-KR" altLang="en-US" sz="1200" b="1" smtClean="0">
                <a:solidFill>
                  <a:srgbClr val="FF0000"/>
                </a:solidFill>
              </a:rPr>
              <a:t>한 곳에 몰려서 이루어질 가능성이 있다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 b="1" smtClean="0">
              <a:solidFill>
                <a:srgbClr val="FF0000"/>
              </a:solidFill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FVMC</a:t>
            </a:r>
            <a:r>
              <a:rPr lang="ko-KR" altLang="en-US" sz="1200" b="1" smtClean="0">
                <a:solidFill>
                  <a:srgbClr val="FF0000"/>
                </a:solidFill>
              </a:rPr>
              <a:t> </a:t>
            </a:r>
            <a:r>
              <a:rPr lang="en-US" altLang="ko-KR" sz="1200" b="1" smtClean="0">
                <a:solidFill>
                  <a:srgbClr val="FF0000"/>
                </a:solidFill>
              </a:rPr>
              <a:t>-&gt; </a:t>
            </a:r>
            <a:r>
              <a:rPr lang="ko-KR" altLang="en-US" sz="1200" b="1" smtClean="0">
                <a:solidFill>
                  <a:srgbClr val="FF0000"/>
                </a:solidFill>
              </a:rPr>
              <a:t>갔던 위치를 반복할 </a:t>
            </a:r>
            <a:r>
              <a:rPr lang="ko-KR" altLang="en-US" sz="1200" b="1" smtClean="0">
                <a:solidFill>
                  <a:srgbClr val="FF0000"/>
                </a:solidFill>
              </a:rPr>
              <a:t>일 없으므로 쓸데 </a:t>
            </a:r>
            <a:r>
              <a:rPr lang="ko-KR" altLang="en-US" sz="1200" b="1" smtClean="0">
                <a:solidFill>
                  <a:srgbClr val="FF0000"/>
                </a:solidFill>
              </a:rPr>
              <a:t>없는 </a:t>
            </a:r>
            <a:r>
              <a:rPr lang="ko-KR" altLang="en-US" sz="1200" b="1" smtClean="0">
                <a:solidFill>
                  <a:srgbClr val="FF0000"/>
                </a:solidFill>
              </a:rPr>
              <a:t>정책 평가</a:t>
            </a:r>
            <a:r>
              <a:rPr lang="en-US" altLang="ko-KR" sz="1200" b="1" smtClean="0">
                <a:solidFill>
                  <a:srgbClr val="FF0000"/>
                </a:solidFill>
              </a:rPr>
              <a:t>/</a:t>
            </a:r>
            <a:r>
              <a:rPr lang="ko-KR" altLang="en-US" sz="1200" b="1" smtClean="0">
                <a:solidFill>
                  <a:srgbClr val="FF0000"/>
                </a:solidFill>
              </a:rPr>
              <a:t>개선이 없다</a:t>
            </a:r>
            <a:r>
              <a:rPr lang="en-US" altLang="ko-KR" sz="1200" b="1" smtClean="0">
                <a:solidFill>
                  <a:srgbClr val="FF0000"/>
                </a:solidFill>
              </a:rPr>
              <a:t>. -&gt; but. </a:t>
            </a:r>
            <a:r>
              <a:rPr lang="ko-KR" altLang="en-US" sz="1200" b="1" smtClean="0">
                <a:solidFill>
                  <a:srgbClr val="FF0000"/>
                </a:solidFill>
              </a:rPr>
              <a:t>반복 횟수가 적어질 수 있다</a:t>
            </a:r>
            <a:r>
              <a:rPr lang="en-US" altLang="ko-KR" sz="1200" b="1" smtClean="0">
                <a:solidFill>
                  <a:srgbClr val="FF0000"/>
                </a:solidFill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413</Words>
  <Application>Microsoft Office PowerPoint</Application>
  <PresentationFormat>사용자 지정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294</cp:revision>
  <dcterms:created xsi:type="dcterms:W3CDTF">2019-02-08T07:37:09Z</dcterms:created>
  <dcterms:modified xsi:type="dcterms:W3CDTF">2023-10-03T12:51:46Z</dcterms:modified>
</cp:coreProperties>
</file>