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45" r:id="rId5"/>
    <p:sldId id="442" r:id="rId6"/>
    <p:sldId id="446" r:id="rId7"/>
    <p:sldId id="447" r:id="rId8"/>
    <p:sldId id="448" r:id="rId9"/>
    <p:sldId id="455" r:id="rId10"/>
    <p:sldId id="449" r:id="rId11"/>
    <p:sldId id="450" r:id="rId12"/>
    <p:sldId id="451" r:id="rId13"/>
    <p:sldId id="452" r:id="rId14"/>
    <p:sldId id="453" r:id="rId15"/>
    <p:sldId id="454" r:id="rId16"/>
    <p:sldId id="456" r:id="rId17"/>
    <p:sldId id="457" r:id="rId18"/>
    <p:sldId id="458" r:id="rId19"/>
    <p:sldId id="459" r:id="rId20"/>
    <p:sldId id="460" r:id="rId21"/>
    <p:sldId id="464" r:id="rId22"/>
    <p:sldId id="461" r:id="rId23"/>
    <p:sldId id="462" r:id="rId24"/>
    <p:sldId id="463" r:id="rId25"/>
  </p:sldIdLst>
  <p:sldSz cx="12192000" cy="6858000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a로케트" pitchFamily="18" charset="-127"/>
      <p:regular r:id="rId28"/>
    </p:embeddedFont>
    <p:embeddedFont>
      <p:font typeface="a타임머신" pitchFamily="18" charset="-127"/>
      <p:regular r:id="rId29"/>
    </p:embeddedFont>
    <p:embeddedFont>
      <p:font typeface="a시월구일1" pitchFamily="18" charset="-127"/>
      <p:regular r:id="rId30"/>
    </p:embeddedFont>
    <p:embeddedFont>
      <p:font typeface="a시월구일2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5-2, 6-1</a:t>
            </a:r>
            <a:endParaRPr lang="en-US" altLang="ko-KR" sz="96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0805" y="2148539"/>
            <a:ext cx="9672955" cy="435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839" y="2033893"/>
            <a:ext cx="10187437" cy="46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2068619"/>
            <a:ext cx="9956116" cy="448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968" y="2002155"/>
            <a:ext cx="86582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2122805"/>
            <a:ext cx="45339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708" y="2373630"/>
            <a:ext cx="56864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845" y="2044825"/>
            <a:ext cx="10724515" cy="477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645" y="2058477"/>
            <a:ext cx="10008235" cy="4508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05" y="2046002"/>
            <a:ext cx="10093125" cy="455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565" y="2026901"/>
            <a:ext cx="10191115" cy="459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와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EVMC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t="20653"/>
          <a:stretch>
            <a:fillRect/>
          </a:stretch>
        </p:blipFill>
        <p:spPr bwMode="auto">
          <a:xfrm>
            <a:off x="4204970" y="2042161"/>
            <a:ext cx="4012267" cy="266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 t="35529" b="1713"/>
          <a:stretch>
            <a:fillRect/>
          </a:stretch>
        </p:blipFill>
        <p:spPr bwMode="auto">
          <a:xfrm>
            <a:off x="170180" y="2042160"/>
            <a:ext cx="3974103" cy="26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" y="4718040"/>
            <a:ext cx="5862320" cy="203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268720" y="5709920"/>
            <a:ext cx="3840480" cy="76944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◀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에러 및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RMSE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비교</a:t>
            </a:r>
            <a:endParaRPr lang="en-US" altLang="ko-KR" sz="14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FVMC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가 더 작은 에러와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RMSE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가지고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있다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200" y="1270000"/>
            <a:ext cx="8747760" cy="25545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5-2</a:t>
            </a:r>
            <a:endParaRPr lang="en-US" altLang="ko-KR" sz="1600" smtClean="0"/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앞의</a:t>
            </a:r>
            <a:r>
              <a:rPr lang="ko-KR" altLang="en-US" sz="1600" smtClean="0"/>
              <a:t> 프로즌 레이크 예의 첫 방문 몬테카를로</a:t>
            </a:r>
            <a:r>
              <a:rPr lang="en-US" altLang="ko-KR" sz="1600" smtClean="0"/>
              <a:t>(FVMC) </a:t>
            </a:r>
            <a:r>
              <a:rPr lang="ko-KR" altLang="en-US" sz="1600" smtClean="0"/>
              <a:t>제어코드 실행 분석</a:t>
            </a:r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모든</a:t>
            </a:r>
            <a:r>
              <a:rPr lang="ko-KR" altLang="en-US" sz="1600" smtClean="0"/>
              <a:t> 방문 몬테카를로 </a:t>
            </a:r>
            <a:r>
              <a:rPr lang="en-US" altLang="ko-KR" sz="1600" smtClean="0"/>
              <a:t>(EVMC) </a:t>
            </a:r>
            <a:r>
              <a:rPr lang="ko-KR" altLang="en-US" sz="1600" smtClean="0"/>
              <a:t>제어 코드도 실행하고 분석</a:t>
            </a:r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실행 </a:t>
            </a:r>
            <a:r>
              <a:rPr lang="ko-KR" altLang="en-US" sz="1600" smtClean="0"/>
              <a:t>결과를 </a:t>
            </a:r>
            <a:r>
              <a:rPr lang="en-US" altLang="ko-KR" sz="1600" smtClean="0"/>
              <a:t>FVMC</a:t>
            </a:r>
            <a:r>
              <a:rPr lang="ko-KR" altLang="en-US" sz="1600" smtClean="0"/>
              <a:t>와 </a:t>
            </a:r>
            <a:r>
              <a:rPr lang="ko-KR" altLang="en-US" sz="1600" smtClean="0"/>
              <a:t>비교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6-2</a:t>
            </a:r>
            <a:endParaRPr lang="en-US" altLang="ko-KR" sz="1600" smtClean="0"/>
          </a:p>
          <a:p>
            <a:r>
              <a:rPr lang="en-US" altLang="ko-KR" sz="1600" smtClean="0"/>
              <a:t>-</a:t>
            </a:r>
            <a:r>
              <a:rPr lang="ko-KR" altLang="en-US" sz="1600" smtClean="0"/>
              <a:t>앞의</a:t>
            </a:r>
            <a:r>
              <a:rPr lang="ko-KR" altLang="en-US" sz="1600" smtClean="0"/>
              <a:t> 프로즌 레이크 예의 시차 학습 실행 분석</a:t>
            </a:r>
          </a:p>
          <a:p>
            <a:r>
              <a:rPr lang="ko-KR" altLang="en-US" sz="1600" smtClean="0"/>
              <a:t> </a:t>
            </a:r>
          </a:p>
          <a:p>
            <a:r>
              <a:rPr lang="en-US" altLang="ko-KR" sz="1600" smtClean="0"/>
              <a:t>TD(n)</a:t>
            </a:r>
            <a:r>
              <a:rPr lang="ko-KR" altLang="en-US" sz="1600" smtClean="0"/>
              <a:t>의 </a:t>
            </a:r>
            <a:r>
              <a:rPr lang="en-US" altLang="ko-KR" sz="1600" smtClean="0"/>
              <a:t>n </a:t>
            </a:r>
            <a:r>
              <a:rPr lang="ko-KR" altLang="en-US" sz="1600" smtClean="0"/>
              <a:t>단계 예측 코드를 작성하여 실행하고 분석</a:t>
            </a:r>
          </a:p>
          <a:p>
            <a:r>
              <a:rPr lang="en-US" altLang="ko-KR" sz="1600" smtClean="0"/>
              <a:t>TD(0), TD(3), TD(5) </a:t>
            </a:r>
            <a:r>
              <a:rPr lang="ko-KR" altLang="en-US" sz="1600" smtClean="0"/>
              <a:t>성능 비교 분석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정리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" y="2082801"/>
            <a:ext cx="4853940" cy="2817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056640" y="5069840"/>
            <a:ext cx="9946640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몬테카를로 제어의 쟁점은 결국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‘Epsilon’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값이다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몬테카를로 예측에서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Epsilon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값을 추가 해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중간 중간 임의적으로 예외적인 상황을 발생 시키면서 변화 값을 지켜본다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이 입실론 값은 초기에 최대값 이었다가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에피소드를 거듭할수록 위처럼 지수 함수 곡선을 그리며 점점 작아진다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학습 계수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알파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를 통해 학습 하는 경우보다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Hyperparameter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값들이 완만하게 변화하는 것을 확인할 수 있다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앞서 실행한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FVMC, EVMC 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그래프에서도 동적 계획법을 통해 구한 값과 몬테카를로 제어를 통해 구한 값이 점점 수렴하나</a:t>
            </a:r>
            <a:endParaRPr lang="en-US" altLang="ko-KR" sz="14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초기에 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Epsilon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을 통해 예외적인 경우가 발생하기 때문에 값들이 튀는 것을 확인할 수 있었다</a:t>
            </a:r>
            <a:r>
              <a:rPr lang="en-US" altLang="ko-KR" sz="14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ko-KR" altLang="en-US" sz="14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080" y="2058021"/>
            <a:ext cx="6556810" cy="29610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시차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학습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환경에서 실행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" y="2015639"/>
            <a:ext cx="8134985" cy="437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7841" y="5760689"/>
            <a:ext cx="4480560" cy="107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6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시차 학습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b="39230"/>
          <a:stretch>
            <a:fillRect/>
          </a:stretch>
        </p:blipFill>
        <p:spPr bwMode="auto">
          <a:xfrm>
            <a:off x="0" y="2175510"/>
            <a:ext cx="6600354" cy="355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 t="62632" r="37737"/>
          <a:stretch>
            <a:fillRect/>
          </a:stretch>
        </p:blipFill>
        <p:spPr bwMode="auto">
          <a:xfrm>
            <a:off x="6650989" y="2194560"/>
            <a:ext cx="5004591" cy="266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91338" y="1923534"/>
            <a:ext cx="6667210" cy="27699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정책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환경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할인율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학습률에 대한 초기값 및 스케줄</a:t>
            </a:r>
            <a:r>
              <a:rPr lang="en-US" altLang="ko-KR" sz="1200" b="1" smtClean="0">
                <a:solidFill>
                  <a:srgbClr val="FF0000"/>
                </a:solidFill>
              </a:rPr>
              <a:t>, N-</a:t>
            </a:r>
            <a:r>
              <a:rPr lang="ko-KR" altLang="en-US" sz="1200" b="1" smtClean="0">
                <a:solidFill>
                  <a:srgbClr val="FF0000"/>
                </a:solidFill>
              </a:rPr>
              <a:t>스텝 크기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수를 인자로 받음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203200" y="2357120"/>
            <a:ext cx="4775200" cy="11277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07178" y="2502654"/>
            <a:ext cx="2633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상태값 할당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초기 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가치함수 </a:t>
            </a:r>
            <a:r>
              <a:rPr lang="en-US" altLang="ko-KR" sz="1200" b="1" smtClean="0">
                <a:solidFill>
                  <a:srgbClr val="FF0000"/>
                </a:solidFill>
              </a:rPr>
              <a:t>V,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배열 </a:t>
            </a:r>
            <a:r>
              <a:rPr lang="en-US" altLang="ko-KR" sz="1200" b="1" smtClean="0">
                <a:solidFill>
                  <a:srgbClr val="FF0000"/>
                </a:solidFill>
              </a:rPr>
              <a:t>V_track </a:t>
            </a:r>
            <a:r>
              <a:rPr lang="ko-KR" altLang="en-US" sz="1200" b="1" smtClean="0">
                <a:solidFill>
                  <a:srgbClr val="FF0000"/>
                </a:solidFill>
              </a:rPr>
              <a:t>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N-</a:t>
            </a:r>
            <a:r>
              <a:rPr lang="ko-KR" altLang="en-US" sz="1200" b="1" smtClean="0">
                <a:solidFill>
                  <a:srgbClr val="FF0000"/>
                </a:solidFill>
              </a:rPr>
              <a:t>스텝 크기에 따라 할인율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에피소드 수에 따라 학습률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213360" y="3484880"/>
            <a:ext cx="3596640" cy="22352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89578" y="3671054"/>
            <a:ext cx="2765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수만큼 반복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각 스탭에서 현재 상태의 정책에 따라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행동 선택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다음 상태와 보상 획득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경험 튜플 생성 </a:t>
            </a:r>
            <a:r>
              <a:rPr lang="en-US" altLang="ko-KR" sz="1200" b="1" smtClean="0">
                <a:solidFill>
                  <a:srgbClr val="FF0000"/>
                </a:solidFill>
              </a:rPr>
              <a:t>/ path</a:t>
            </a:r>
            <a:r>
              <a:rPr lang="ko-KR" altLang="en-US" sz="1200" b="1" smtClean="0">
                <a:solidFill>
                  <a:srgbClr val="FF0000"/>
                </a:solidFill>
              </a:rPr>
              <a:t>에 추가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518400" y="2214880"/>
            <a:ext cx="4033520" cy="19710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05418" y="4229854"/>
            <a:ext cx="33073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현재 경로의 길이 </a:t>
            </a:r>
            <a:r>
              <a:rPr lang="en-US" altLang="ko-KR" sz="1200" b="1" smtClean="0">
                <a:solidFill>
                  <a:srgbClr val="FF0000"/>
                </a:solidFill>
              </a:rPr>
              <a:t>(n) </a:t>
            </a:r>
            <a:r>
              <a:rPr lang="ko-KR" altLang="en-US" sz="1200" b="1" smtClean="0">
                <a:solidFill>
                  <a:srgbClr val="FF0000"/>
                </a:solidFill>
              </a:rPr>
              <a:t>획득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예상 상태 </a:t>
            </a:r>
            <a:r>
              <a:rPr lang="en-US" altLang="ko-KR" sz="1200" b="1" smtClean="0">
                <a:solidFill>
                  <a:srgbClr val="FF0000"/>
                </a:solidFill>
              </a:rPr>
              <a:t>(est_state) </a:t>
            </a:r>
            <a:r>
              <a:rPr lang="ko-KR" altLang="en-US" sz="1200" b="1" smtClean="0">
                <a:solidFill>
                  <a:srgbClr val="FF0000"/>
                </a:solidFill>
              </a:rPr>
              <a:t>가져옴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경험에서 보상 추출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partial_return</a:t>
            </a:r>
            <a:r>
              <a:rPr lang="ko-KR" altLang="en-US" sz="1200" b="1" smtClean="0">
                <a:solidFill>
                  <a:srgbClr val="FF0000"/>
                </a:solidFill>
              </a:rPr>
              <a:t> 및 </a:t>
            </a:r>
            <a:r>
              <a:rPr lang="en-US" altLang="ko-KR" sz="1200" b="1" smtClean="0">
                <a:solidFill>
                  <a:srgbClr val="FF0000"/>
                </a:solidFill>
              </a:rPr>
              <a:t>bs_val(</a:t>
            </a:r>
            <a:r>
              <a:rPr lang="ko-KR" altLang="en-US" sz="1200" b="1" smtClean="0">
                <a:solidFill>
                  <a:srgbClr val="FF0000"/>
                </a:solidFill>
              </a:rPr>
              <a:t>부트스트랩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r>
              <a:rPr lang="ko-KR" altLang="en-US" sz="1200" b="1" smtClean="0">
                <a:solidFill>
                  <a:srgbClr val="FF0000"/>
                </a:solidFill>
              </a:rPr>
              <a:t>을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N-</a:t>
            </a:r>
            <a:r>
              <a:rPr lang="ko-KR" altLang="en-US" sz="1200" b="1" smtClean="0">
                <a:solidFill>
                  <a:srgbClr val="FF0000"/>
                </a:solidFill>
              </a:rPr>
              <a:t>스텝 </a:t>
            </a:r>
            <a:r>
              <a:rPr lang="en-US" altLang="ko-KR" sz="1200" b="1" smtClean="0">
                <a:solidFill>
                  <a:srgbClr val="FF0000"/>
                </a:solidFill>
              </a:rPr>
              <a:t>TD </a:t>
            </a:r>
            <a:r>
              <a:rPr lang="ko-KR" altLang="en-US" sz="1200" b="1" smtClean="0">
                <a:solidFill>
                  <a:srgbClr val="FF0000"/>
                </a:solidFill>
              </a:rPr>
              <a:t>타깃과 에러를 계산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 함수 업데이트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에피소드의 첫 스텝이면서 종료 상태일 경우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경로를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6837680" y="4358640"/>
            <a:ext cx="1534160" cy="4572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23178" y="4859774"/>
            <a:ext cx="25474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별로 각 상태의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값 추적 배열을 업데이트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 함수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추적 배열을 반환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시차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학습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환경에서 실행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890" y="2038350"/>
            <a:ext cx="57531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750" y="2045018"/>
            <a:ext cx="33909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6-2: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시차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학습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환경에서 실행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243" y="2162810"/>
            <a:ext cx="34956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058" y="2124393"/>
            <a:ext cx="3438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앞의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 프로즌 레이크 예의 첫 방문 몬테카를로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(FVMC) 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제어코드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분석</a:t>
            </a:r>
            <a:endParaRPr lang="ko-KR" altLang="en-US" b="1" smtClean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28470"/>
          <a:stretch>
            <a:fillRect/>
          </a:stretch>
        </p:blipFill>
        <p:spPr bwMode="auto">
          <a:xfrm>
            <a:off x="135889" y="2019300"/>
            <a:ext cx="10082160" cy="457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864938" y="2858254"/>
            <a:ext cx="32063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환경의 상태 수 </a:t>
            </a:r>
            <a:r>
              <a:rPr lang="en-US" altLang="ko-KR" sz="1200" b="1" smtClean="0">
                <a:solidFill>
                  <a:srgbClr val="FF0000"/>
                </a:solidFill>
              </a:rPr>
              <a:t>(nS)</a:t>
            </a:r>
            <a:r>
              <a:rPr lang="ko-KR" altLang="en-US" sz="1200" b="1" smtClean="0">
                <a:solidFill>
                  <a:srgbClr val="FF0000"/>
                </a:solidFill>
              </a:rPr>
              <a:t>와 행동 수 </a:t>
            </a:r>
            <a:r>
              <a:rPr lang="en-US" altLang="ko-KR" sz="1200" b="1" smtClean="0">
                <a:solidFill>
                  <a:srgbClr val="FF0000"/>
                </a:solidFill>
              </a:rPr>
              <a:t>(nA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r>
              <a:rPr lang="ko-KR" altLang="en-US" sz="1200" b="1" smtClean="0">
                <a:solidFill>
                  <a:srgbClr val="FF0000"/>
                </a:solidFill>
              </a:rPr>
              <a:t>를 할당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487680" y="3586480"/>
            <a:ext cx="7101840" cy="914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66458" y="4544814"/>
            <a:ext cx="2637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학습률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  <a:r>
              <a:rPr lang="ko-KR" altLang="en-US" sz="1200" b="1" smtClean="0">
                <a:solidFill>
                  <a:srgbClr val="FF0000"/>
                </a:solidFill>
              </a:rPr>
              <a:t> 입실론에 대한 스케줄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7008698" y="3264654"/>
            <a:ext cx="2542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지수적으로 증가하는 할인율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3787978" y="4626094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Q-</a:t>
            </a:r>
            <a:r>
              <a:rPr lang="ko-KR" altLang="en-US" sz="1200" b="1" smtClean="0">
                <a:solidFill>
                  <a:srgbClr val="FF0000"/>
                </a:solidFill>
              </a:rPr>
              <a:t>함수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6094298" y="5225534"/>
            <a:ext cx="2751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오프라인 분석을 위한 변수를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477520" y="4988560"/>
            <a:ext cx="5537200" cy="67056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앞의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 프로즌 레이크 예의 첫 방문 몬테카를로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(FVMC) 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제어코드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분석</a:t>
            </a:r>
            <a:endParaRPr lang="ko-KR" altLang="en-US" b="1" smtClean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220" y="2015080"/>
            <a:ext cx="5549900" cy="480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570298" y="2106414"/>
            <a:ext cx="404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</a:t>
            </a:r>
            <a:r>
              <a:rPr lang="en-US" altLang="ko-KR" sz="1200" b="1" smtClean="0">
                <a:solidFill>
                  <a:srgbClr val="FF0000"/>
                </a:solidFill>
              </a:rPr>
              <a:t> </a:t>
            </a:r>
            <a:r>
              <a:rPr lang="ko-KR" altLang="en-US" sz="1200" b="1" smtClean="0">
                <a:solidFill>
                  <a:srgbClr val="FF0000"/>
                </a:solidFill>
              </a:rPr>
              <a:t>수만큼 반복 </a:t>
            </a:r>
            <a:r>
              <a:rPr lang="en-US" altLang="ko-KR" sz="1200" b="1" smtClean="0">
                <a:solidFill>
                  <a:srgbClr val="FF0000"/>
                </a:solidFill>
              </a:rPr>
              <a:t>/ tqdm</a:t>
            </a:r>
            <a:r>
              <a:rPr lang="ko-KR" altLang="en-US" sz="1200" b="1" smtClean="0">
                <a:solidFill>
                  <a:srgbClr val="FF0000"/>
                </a:solidFill>
              </a:rPr>
              <a:t>을 통해 진행 상황 시각화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6622618" y="2421374"/>
            <a:ext cx="3167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현재 정책을 이용 해 에피소드 경험을 생성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4275658" y="2756654"/>
            <a:ext cx="4055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각 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행동 쌍의 방문 여부를 기록하는 배열을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4986858" y="3660894"/>
            <a:ext cx="5519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이미 방문한 상태 </a:t>
            </a:r>
            <a:r>
              <a:rPr lang="en-US" altLang="ko-KR" sz="1200" b="1" smtClean="0">
                <a:solidFill>
                  <a:srgbClr val="FF0000"/>
                </a:solidFill>
              </a:rPr>
              <a:t>– </a:t>
            </a:r>
            <a:r>
              <a:rPr lang="ko-KR" altLang="en-US" sz="1200" b="1" smtClean="0">
                <a:solidFill>
                  <a:srgbClr val="FF0000"/>
                </a:solidFill>
              </a:rPr>
              <a:t>행동 쌍이면서 첫 방문 몬테카를로이면 다음 상태로 이동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5545658" y="3152894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내에서 각 스텝을 반복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1910080" y="3952240"/>
            <a:ext cx="1950720" cy="6908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99738" y="4179054"/>
            <a:ext cx="5211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 </a:t>
            </a:r>
            <a:r>
              <a:rPr lang="en-US" altLang="ko-KR" sz="1200" b="1" smtClean="0">
                <a:solidFill>
                  <a:srgbClr val="FF0000"/>
                </a:solidFill>
              </a:rPr>
              <a:t>– </a:t>
            </a:r>
            <a:r>
              <a:rPr lang="ko-KR" altLang="en-US" sz="1200" b="1" smtClean="0">
                <a:solidFill>
                  <a:srgbClr val="FF0000"/>
                </a:solidFill>
              </a:rPr>
              <a:t>행동 쌍을 방문했다고 표시하고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현재 스텝부터 전체 스텝 수 계산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6653098" y="4839454"/>
            <a:ext cx="28280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반환값 </a:t>
            </a:r>
            <a:r>
              <a:rPr lang="en-US" altLang="ko-KR" sz="1200" b="1" smtClean="0">
                <a:solidFill>
                  <a:srgbClr val="FF0000"/>
                </a:solidFill>
              </a:rPr>
              <a:t>G</a:t>
            </a:r>
            <a:r>
              <a:rPr lang="ko-KR" altLang="en-US" sz="1200" b="1" smtClean="0">
                <a:solidFill>
                  <a:srgbClr val="FF0000"/>
                </a:solidFill>
              </a:rPr>
              <a:t>를 계산하고 </a:t>
            </a:r>
            <a:r>
              <a:rPr lang="en-US" altLang="ko-KR" sz="1200" b="1" smtClean="0">
                <a:solidFill>
                  <a:srgbClr val="FF0000"/>
                </a:solidFill>
              </a:rPr>
              <a:t>Q</a:t>
            </a:r>
            <a:r>
              <a:rPr lang="ko-KR" altLang="en-US" sz="1200" b="1" smtClean="0">
                <a:solidFill>
                  <a:srgbClr val="FF0000"/>
                </a:solidFill>
              </a:rPr>
              <a:t>함수 업데이트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950720" y="4815840"/>
            <a:ext cx="4389120" cy="3759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95120" y="5181600"/>
            <a:ext cx="2590800" cy="7010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23258" y="5398254"/>
            <a:ext cx="2717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현재 에피소드의 </a:t>
            </a:r>
            <a:r>
              <a:rPr lang="en-US" altLang="ko-KR" sz="1200" b="1" smtClean="0">
                <a:solidFill>
                  <a:srgbClr val="FF0000"/>
                </a:solidFill>
              </a:rPr>
              <a:t>Q</a:t>
            </a:r>
            <a:r>
              <a:rPr lang="ko-KR" altLang="en-US" sz="1200" b="1" smtClean="0">
                <a:solidFill>
                  <a:srgbClr val="FF0000"/>
                </a:solidFill>
              </a:rPr>
              <a:t>함수와 정책 기록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1402080" y="5872480"/>
            <a:ext cx="4297680" cy="9550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59018" y="6048494"/>
            <a:ext cx="553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최종적으로 업데이트 된 </a:t>
            </a:r>
            <a:r>
              <a:rPr lang="en-US" altLang="ko-KR" sz="1200" b="1" smtClean="0">
                <a:solidFill>
                  <a:srgbClr val="FF0000"/>
                </a:solidFill>
              </a:rPr>
              <a:t>Q</a:t>
            </a:r>
            <a:r>
              <a:rPr lang="ko-KR" altLang="en-US" sz="1200" b="1" smtClean="0">
                <a:solidFill>
                  <a:srgbClr val="FF0000"/>
                </a:solidFill>
              </a:rPr>
              <a:t>함수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 함수</a:t>
            </a:r>
            <a:r>
              <a:rPr lang="en-US" altLang="ko-KR" sz="1200" b="1" smtClean="0">
                <a:solidFill>
                  <a:srgbClr val="FF0000"/>
                </a:solidFill>
              </a:rPr>
              <a:t>(V),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최적 정책</a:t>
            </a:r>
            <a:r>
              <a:rPr lang="en-US" altLang="ko-KR" sz="1200" b="1" smtClean="0">
                <a:solidFill>
                  <a:srgbClr val="FF0000"/>
                </a:solidFill>
              </a:rPr>
              <a:t>(pi), 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별 </a:t>
            </a:r>
            <a:r>
              <a:rPr lang="en-US" altLang="ko-KR" sz="1200" b="1" smtClean="0">
                <a:solidFill>
                  <a:srgbClr val="FF0000"/>
                </a:solidFill>
              </a:rPr>
              <a:t>Q</a:t>
            </a:r>
            <a:r>
              <a:rPr lang="ko-KR" altLang="en-US" sz="1200" b="1" smtClean="0">
                <a:solidFill>
                  <a:srgbClr val="FF0000"/>
                </a:solidFill>
              </a:rPr>
              <a:t>함수</a:t>
            </a:r>
            <a:r>
              <a:rPr lang="en-US" altLang="ko-KR" sz="1200" b="1" smtClean="0">
                <a:solidFill>
                  <a:srgbClr val="FF0000"/>
                </a:solidFill>
              </a:rPr>
              <a:t>(Q_track), 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별 정책 </a:t>
            </a:r>
            <a:r>
              <a:rPr lang="en-US" altLang="ko-KR" sz="1200" b="1" smtClean="0">
                <a:solidFill>
                  <a:srgbClr val="FF0000"/>
                </a:solidFill>
              </a:rPr>
              <a:t>(pi_track) </a:t>
            </a:r>
            <a:r>
              <a:rPr lang="ko-KR" altLang="en-US" sz="1200" b="1" smtClean="0">
                <a:solidFill>
                  <a:srgbClr val="FF0000"/>
                </a:solidFill>
              </a:rPr>
              <a:t>반환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동적 계획법을 이용 해 최적 정책 먼저 확인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5039"/>
          <a:stretch>
            <a:fillRect/>
          </a:stretch>
        </p:blipFill>
        <p:spPr bwMode="auto">
          <a:xfrm>
            <a:off x="2794000" y="2001520"/>
            <a:ext cx="6172200" cy="464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동적 계획법을 이용 해 최적 정책 먼저 확인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733" y="2152650"/>
            <a:ext cx="4067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858" y="2018091"/>
            <a:ext cx="4256662" cy="472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305" y="4446270"/>
            <a:ext cx="56959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468" y="2072005"/>
            <a:ext cx="85820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" y="1992630"/>
            <a:ext cx="4495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1345" y="2123123"/>
            <a:ext cx="5848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5-2: FVMC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코드 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5" y="2041306"/>
            <a:ext cx="10480675" cy="463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666</Words>
  <Application>Microsoft Office PowerPoint</Application>
  <PresentationFormat>사용자 지정</PresentationFormat>
  <Paragraphs>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321</cp:revision>
  <dcterms:created xsi:type="dcterms:W3CDTF">2019-02-08T07:37:09Z</dcterms:created>
  <dcterms:modified xsi:type="dcterms:W3CDTF">2023-10-04T14:10:48Z</dcterms:modified>
</cp:coreProperties>
</file>